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3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9ABE2D-A012-4DC1-B0EA-A7C1F6E549FC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0BEDBC-7AF9-41B9-9311-316F6D1CFC79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9ABE2D-A012-4DC1-B0EA-A7C1F6E549FC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0BEDBC-7AF9-41B9-9311-316F6D1CFC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9ABE2D-A012-4DC1-B0EA-A7C1F6E549FC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0BEDBC-7AF9-41B9-9311-316F6D1CFC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9ABE2D-A012-4DC1-B0EA-A7C1F6E549FC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0BEDBC-7AF9-41B9-9311-316F6D1CFC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9ABE2D-A012-4DC1-B0EA-A7C1F6E549FC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0BEDBC-7AF9-41B9-9311-316F6D1CFC79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9ABE2D-A012-4DC1-B0EA-A7C1F6E549FC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0BEDBC-7AF9-41B9-9311-316F6D1CFC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9ABE2D-A012-4DC1-B0EA-A7C1F6E549FC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0BEDBC-7AF9-41B9-9311-316F6D1CFC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9ABE2D-A012-4DC1-B0EA-A7C1F6E549FC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0BEDBC-7AF9-41B9-9311-316F6D1CFC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9ABE2D-A012-4DC1-B0EA-A7C1F6E549FC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0BEDBC-7AF9-41B9-9311-316F6D1CFC79}" type="slidenum">
              <a:rPr lang="tr-TR" smtClean="0"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9ABE2D-A012-4DC1-B0EA-A7C1F6E549FC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0BEDBC-7AF9-41B9-9311-316F6D1CFC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9ABE2D-A012-4DC1-B0EA-A7C1F6E549FC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0BEDBC-7AF9-41B9-9311-316F6D1CFC79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59ABE2D-A012-4DC1-B0EA-A7C1F6E549FC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50BEDBC-7AF9-41B9-9311-316F6D1CFC79}" type="slidenum">
              <a:rPr lang="tr-TR" smtClean="0"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Erken Dönem Abbasi Halifelerinin Din Politikası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i="1" dirty="0"/>
              <a:t>“Canlı her şeyi sudan kıldık (</a:t>
            </a:r>
            <a:r>
              <a:rPr lang="tr-TR" i="1" dirty="0" err="1"/>
              <a:t>ce’elna</a:t>
            </a:r>
            <a:r>
              <a:rPr lang="tr-TR" i="1" dirty="0"/>
              <a:t>).”</a:t>
            </a:r>
            <a:r>
              <a:rPr lang="tr-TR" dirty="0"/>
              <a:t> Enbiya, 21/30.</a:t>
            </a:r>
          </a:p>
          <a:p>
            <a:r>
              <a:rPr lang="tr-TR" dirty="0"/>
              <a:t>Bu dönem </a:t>
            </a:r>
            <a:r>
              <a:rPr lang="tr-TR" dirty="0" err="1"/>
              <a:t>halîfelerinin</a:t>
            </a:r>
            <a:r>
              <a:rPr lang="tr-TR" dirty="0"/>
              <a:t> zındıklara karşı yürüttükleri kovuşturma da dikkat çekicidir. Zındık, İslâm toplumu içinde ortaya çıkan, </a:t>
            </a:r>
            <a:r>
              <a:rPr lang="tr-TR" dirty="0" err="1"/>
              <a:t>Sâsânî</a:t>
            </a:r>
            <a:r>
              <a:rPr lang="tr-TR" dirty="0"/>
              <a:t> döneminde </a:t>
            </a:r>
            <a:r>
              <a:rPr lang="tr-TR" dirty="0" err="1"/>
              <a:t>dualist</a:t>
            </a:r>
            <a:r>
              <a:rPr lang="tr-TR" dirty="0"/>
              <a:t> (ikici) bir inanç sistemi geliştiren ve yayan Zerdüşt, </a:t>
            </a:r>
            <a:r>
              <a:rPr lang="tr-TR" dirty="0" err="1"/>
              <a:t>Mazdek</a:t>
            </a:r>
            <a:r>
              <a:rPr lang="tr-TR" dirty="0"/>
              <a:t> ve özellikle Mani’ye meyleden kişilere verilen isimdi. </a:t>
            </a:r>
            <a:r>
              <a:rPr lang="tr-TR" dirty="0" err="1"/>
              <a:t>Zendeka</a:t>
            </a:r>
            <a:r>
              <a:rPr lang="tr-TR" dirty="0"/>
              <a:t> da bu tür görüşlerin temsil edildiği inanç ve fikirlerin adıydı.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dönemde </a:t>
            </a:r>
            <a:r>
              <a:rPr lang="tr-TR" dirty="0" err="1"/>
              <a:t>zımmî</a:t>
            </a:r>
            <a:r>
              <a:rPr lang="tr-TR" dirty="0"/>
              <a:t> olarak kabul edilen Yahudi, Hıristiyan, </a:t>
            </a:r>
            <a:r>
              <a:rPr lang="tr-TR" dirty="0" err="1"/>
              <a:t>Mecûsî</a:t>
            </a:r>
            <a:r>
              <a:rPr lang="tr-TR" dirty="0"/>
              <a:t> (Zerdüştî), Hindu, Budist ve </a:t>
            </a:r>
            <a:r>
              <a:rPr lang="tr-TR" dirty="0" err="1"/>
              <a:t>Sabiî’lere</a:t>
            </a:r>
            <a:r>
              <a:rPr lang="tr-TR" dirty="0"/>
              <a:t> yönelik muamele ise, genel olarak daha önce belirlenen hukukî çerçeveyle sınırlanmıştı. </a:t>
            </a:r>
            <a:r>
              <a:rPr lang="tr-TR" dirty="0" err="1"/>
              <a:t>Zımmîler</a:t>
            </a:r>
            <a:r>
              <a:rPr lang="tr-TR" dirty="0"/>
              <a:t>, devlete cizye verme karşılığında koruma altına alınıyor, dinî inançlarının gereğini serbestçe yerine getirip mülkiyet </a:t>
            </a:r>
            <a:r>
              <a:rPr lang="tr-TR" dirty="0" smtClean="0"/>
              <a:t>edinebiliyordu.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/>
              <a:t>Me’mûn</a:t>
            </a:r>
            <a:r>
              <a:rPr lang="tr-TR" dirty="0"/>
              <a:t> hariç erken dönem </a:t>
            </a:r>
            <a:r>
              <a:rPr lang="tr-TR" dirty="0" err="1"/>
              <a:t>Abbâsî</a:t>
            </a:r>
            <a:r>
              <a:rPr lang="tr-TR" dirty="0"/>
              <a:t> </a:t>
            </a:r>
            <a:r>
              <a:rPr lang="tr-TR" dirty="0" err="1"/>
              <a:t>halîfeleri</a:t>
            </a:r>
            <a:r>
              <a:rPr lang="tr-TR" dirty="0"/>
              <a:t>, Sünnî (</a:t>
            </a:r>
            <a:r>
              <a:rPr lang="tr-TR" dirty="0" err="1"/>
              <a:t>ehl</a:t>
            </a:r>
            <a:r>
              <a:rPr lang="tr-TR" dirty="0"/>
              <a:t>-i </a:t>
            </a:r>
            <a:r>
              <a:rPr lang="tr-TR" dirty="0" err="1"/>
              <a:t>sünne</a:t>
            </a:r>
            <a:r>
              <a:rPr lang="tr-TR" dirty="0"/>
              <a:t>/ </a:t>
            </a:r>
            <a:r>
              <a:rPr lang="tr-TR" dirty="0" err="1"/>
              <a:t>ehl</a:t>
            </a:r>
            <a:r>
              <a:rPr lang="tr-TR" dirty="0"/>
              <a:t>-i </a:t>
            </a:r>
            <a:r>
              <a:rPr lang="tr-TR" dirty="0" err="1"/>
              <a:t>hadîs</a:t>
            </a:r>
            <a:r>
              <a:rPr lang="tr-TR" dirty="0"/>
              <a:t>) anlayışı içeren dinî bir politika güderek Sünnî inancın koruyucusu oldular ve Sünnî ulemayı koruyan bir tavır sergilediler. Bu dönemde </a:t>
            </a:r>
            <a:r>
              <a:rPr lang="tr-TR" i="1" dirty="0" err="1"/>
              <a:t>ehl</a:t>
            </a:r>
            <a:r>
              <a:rPr lang="tr-TR" i="1" dirty="0"/>
              <a:t>-i </a:t>
            </a:r>
            <a:r>
              <a:rPr lang="tr-TR" i="1" dirty="0" err="1"/>
              <a:t>sünne</a:t>
            </a:r>
            <a:r>
              <a:rPr lang="tr-TR" dirty="0"/>
              <a:t> kavramı ile ifade edilen Sünnîlik, </a:t>
            </a:r>
            <a:r>
              <a:rPr lang="tr-TR" i="1" dirty="0" err="1"/>
              <a:t>ehl</a:t>
            </a:r>
            <a:r>
              <a:rPr lang="tr-TR" i="1" dirty="0"/>
              <a:t>-i </a:t>
            </a:r>
            <a:r>
              <a:rPr lang="tr-TR" i="1" dirty="0" err="1"/>
              <a:t>bid’a</a:t>
            </a:r>
            <a:r>
              <a:rPr lang="tr-TR" dirty="0" err="1"/>
              <a:t>’nın</a:t>
            </a:r>
            <a:r>
              <a:rPr lang="tr-TR" dirty="0"/>
              <a:t> karşısında olmak anlamını geliyordu. </a:t>
            </a:r>
            <a:r>
              <a:rPr lang="tr-TR" i="1" dirty="0" err="1"/>
              <a:t>Ehl</a:t>
            </a:r>
            <a:r>
              <a:rPr lang="tr-TR" i="1" dirty="0"/>
              <a:t>-i </a:t>
            </a:r>
            <a:r>
              <a:rPr lang="tr-TR" i="1" dirty="0" err="1"/>
              <a:t>bid’a</a:t>
            </a:r>
            <a:r>
              <a:rPr lang="tr-TR" dirty="0"/>
              <a:t> ise sünnette olmayan yeni doktrinler ortaya atan kişiler için kullanılan bir terimdi. </a:t>
            </a:r>
            <a:r>
              <a:rPr lang="tr-TR" dirty="0" err="1"/>
              <a:t>Kaderiyye</a:t>
            </a:r>
            <a:r>
              <a:rPr lang="tr-TR" dirty="0"/>
              <a:t>, </a:t>
            </a:r>
            <a:r>
              <a:rPr lang="tr-TR" dirty="0" err="1"/>
              <a:t>Rafiza</a:t>
            </a:r>
            <a:r>
              <a:rPr lang="tr-TR" dirty="0"/>
              <a:t>, Haricîlik ve </a:t>
            </a:r>
            <a:r>
              <a:rPr lang="tr-TR" dirty="0" err="1"/>
              <a:t>Mürcie</a:t>
            </a:r>
            <a:r>
              <a:rPr lang="tr-TR" dirty="0"/>
              <a:t> taraftarları </a:t>
            </a:r>
            <a:r>
              <a:rPr lang="tr-TR" i="1" dirty="0" err="1"/>
              <a:t>ehl</a:t>
            </a:r>
            <a:r>
              <a:rPr lang="tr-TR" i="1" dirty="0"/>
              <a:t>-i </a:t>
            </a:r>
            <a:r>
              <a:rPr lang="tr-TR" i="1" dirty="0" err="1"/>
              <a:t>bid’a</a:t>
            </a:r>
            <a:r>
              <a:rPr lang="tr-TR" dirty="0"/>
              <a:t> olarak adlandırıldı. </a:t>
            </a:r>
            <a:r>
              <a:rPr lang="tr-TR" i="1" dirty="0" err="1"/>
              <a:t>Ehl</a:t>
            </a:r>
            <a:r>
              <a:rPr lang="tr-TR" i="1" dirty="0"/>
              <a:t>-i </a:t>
            </a:r>
            <a:r>
              <a:rPr lang="tr-TR" i="1" dirty="0" err="1"/>
              <a:t>sünne</a:t>
            </a:r>
            <a:r>
              <a:rPr lang="tr-TR" dirty="0" err="1"/>
              <a:t>’ye</a:t>
            </a:r>
            <a:r>
              <a:rPr lang="tr-TR" dirty="0"/>
              <a:t> göre özellikle Hz. </a:t>
            </a:r>
            <a:r>
              <a:rPr lang="tr-TR" dirty="0" err="1"/>
              <a:t>Ebû</a:t>
            </a:r>
            <a:r>
              <a:rPr lang="tr-TR" dirty="0"/>
              <a:t> Bekir ve Hz. Ömer’i tenkit eden herhangi bir yaklaşım sapkınlık olarak addediliyor ve onları sevme Sünnet’in gereği olarak görülüyordu. Hz. Osman’ın da </a:t>
            </a:r>
            <a:r>
              <a:rPr lang="tr-TR" dirty="0" err="1"/>
              <a:t>halîfeliği</a:t>
            </a:r>
            <a:r>
              <a:rPr lang="tr-TR" dirty="0"/>
              <a:t> genelde kabul edilirken Hz. Ali ile ilgili görüş farklılıkları mevcuttu. Kimi </a:t>
            </a:r>
            <a:r>
              <a:rPr lang="tr-TR" i="1" dirty="0" err="1"/>
              <a:t>ehl</a:t>
            </a:r>
            <a:r>
              <a:rPr lang="tr-TR" i="1" dirty="0"/>
              <a:t>-i </a:t>
            </a:r>
            <a:r>
              <a:rPr lang="tr-TR" i="1" dirty="0" err="1"/>
              <a:t>sünne</a:t>
            </a:r>
            <a:r>
              <a:rPr lang="tr-TR" dirty="0"/>
              <a:t> mensupları Hz. Ali’nin meşru </a:t>
            </a:r>
            <a:r>
              <a:rPr lang="tr-TR" dirty="0" err="1"/>
              <a:t>halîfe</a:t>
            </a:r>
            <a:r>
              <a:rPr lang="tr-TR" dirty="0"/>
              <a:t> oluşunu tartışabiliyordu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/>
              <a:t>Halîfe</a:t>
            </a:r>
            <a:r>
              <a:rPr lang="tr-TR" dirty="0"/>
              <a:t> </a:t>
            </a:r>
            <a:r>
              <a:rPr lang="tr-TR" dirty="0" err="1"/>
              <a:t>Mansûr’un</a:t>
            </a:r>
            <a:r>
              <a:rPr lang="tr-TR" dirty="0"/>
              <a:t>, </a:t>
            </a:r>
            <a:r>
              <a:rPr lang="tr-TR" dirty="0" err="1"/>
              <a:t>Mâlik</a:t>
            </a:r>
            <a:r>
              <a:rPr lang="tr-TR" dirty="0"/>
              <a:t> b. Enes’in (ö. 179/795) </a:t>
            </a:r>
            <a:r>
              <a:rPr lang="tr-TR" i="1" dirty="0" err="1"/>
              <a:t>Muvatta</a:t>
            </a:r>
            <a:r>
              <a:rPr lang="tr-TR" dirty="0"/>
              <a:t> adlı eserini, devletin resmî hukuk kodu olarak uygulamaya koymak istediği ile ilgili de rivayetler vardır. Bu rivayetlere göre </a:t>
            </a:r>
            <a:r>
              <a:rPr lang="tr-TR" dirty="0" err="1"/>
              <a:t>Mansûr’un</a:t>
            </a:r>
            <a:r>
              <a:rPr lang="tr-TR" dirty="0"/>
              <a:t> teklifini reddeden </a:t>
            </a:r>
            <a:r>
              <a:rPr lang="tr-TR" dirty="0" err="1"/>
              <a:t>Mâlik</a:t>
            </a:r>
            <a:r>
              <a:rPr lang="tr-TR" dirty="0"/>
              <a:t> b. Enes gerekçe olarak, her âlimin kendisine ulaşan Sünnet mirası ve yaşadığı çevrenin şartlarına bağlı olarak farklı görüşler taşımasının tabii olduğunu, aksi bir görüş ve uygulamaya zorlamanın doğru sayılmadığını ileri </a:t>
            </a:r>
            <a:r>
              <a:rPr lang="tr-TR" dirty="0" smtClean="0"/>
              <a:t>sürdü.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Me’mûn</a:t>
            </a:r>
            <a:r>
              <a:rPr lang="tr-TR" dirty="0" smtClean="0"/>
              <a:t> </a:t>
            </a:r>
            <a:r>
              <a:rPr lang="tr-TR" dirty="0"/>
              <a:t>O, </a:t>
            </a:r>
            <a:r>
              <a:rPr lang="tr-TR" dirty="0" err="1"/>
              <a:t>Mu’tezile</a:t>
            </a:r>
            <a:r>
              <a:rPr lang="tr-TR" dirty="0"/>
              <a:t> tarafından benimsenen </a:t>
            </a:r>
            <a:r>
              <a:rPr lang="tr-TR" dirty="0" err="1"/>
              <a:t>Kur’an’ın</a:t>
            </a:r>
            <a:r>
              <a:rPr lang="tr-TR" dirty="0"/>
              <a:t> yaratılmış (mahlûk) olduğu hakkındaki düşüncesini </a:t>
            </a:r>
            <a:r>
              <a:rPr lang="tr-TR" dirty="0" err="1"/>
              <a:t>Abbâsî</a:t>
            </a:r>
            <a:r>
              <a:rPr lang="tr-TR" dirty="0"/>
              <a:t> Devleti’nin her yanında benimsenmesi gereken bir inanç olarak 212/827 tarihinde ilân eder. </a:t>
            </a:r>
            <a:r>
              <a:rPr lang="tr-TR" dirty="0" err="1"/>
              <a:t>Me’mûn</a:t>
            </a:r>
            <a:r>
              <a:rPr lang="tr-TR" dirty="0"/>
              <a:t> aynı zamanda Hz. Ali’nin de diğer sahabeden daha </a:t>
            </a:r>
            <a:r>
              <a:rPr lang="tr-TR" dirty="0" err="1"/>
              <a:t>efdal</a:t>
            </a:r>
            <a:r>
              <a:rPr lang="tr-TR" dirty="0"/>
              <a:t> (daha üstün, faziletli) olduğuna inanmayı da devletin resmî inancı haline getirir.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/>
              <a:t>Me’mûn</a:t>
            </a:r>
            <a:r>
              <a:rPr lang="tr-TR" dirty="0"/>
              <a:t> 212//827 yılında resmîleştirdiği </a:t>
            </a:r>
            <a:r>
              <a:rPr lang="tr-TR" dirty="0" err="1"/>
              <a:t>Halku’l</a:t>
            </a:r>
            <a:r>
              <a:rPr lang="tr-TR" dirty="0"/>
              <a:t>-</a:t>
            </a:r>
            <a:r>
              <a:rPr lang="tr-TR" dirty="0" err="1"/>
              <a:t>Kur’an</a:t>
            </a:r>
            <a:r>
              <a:rPr lang="tr-TR" dirty="0"/>
              <a:t> fikrinin kendi bakış açısıyla teolojik temellerini, 218/833’te, Tarsus’a doğru Bizans seferine çıkmış olduğu sırada Bağdat’taki vekili </a:t>
            </a:r>
            <a:r>
              <a:rPr lang="tr-TR" dirty="0" err="1"/>
              <a:t>İshâk</a:t>
            </a:r>
            <a:r>
              <a:rPr lang="tr-TR" dirty="0"/>
              <a:t> b. İbrahim’e gönderdiği mektubunda ortaya koyar. O, vekiline yazdığı ilk mektubunda, Müslüman imamları ve </a:t>
            </a:r>
            <a:r>
              <a:rPr lang="tr-TR" dirty="0" err="1"/>
              <a:t>halîfelerinin</a:t>
            </a:r>
            <a:r>
              <a:rPr lang="tr-TR" dirty="0"/>
              <a:t>; </a:t>
            </a:r>
          </a:p>
          <a:p>
            <a:pPr lvl="0"/>
            <a:r>
              <a:rPr lang="tr-TR" dirty="0"/>
              <a:t>Allah’ın kendilerinden korumasını istediği dinin uygulanmasında ve kendilerine </a:t>
            </a:r>
          </a:p>
          <a:p>
            <a:r>
              <a:rPr lang="tr-TR" dirty="0"/>
              <a:t>	bırakılmış olan peygamberlik mirasında içtihatta bulunmaları, </a:t>
            </a:r>
          </a:p>
          <a:p>
            <a:pPr lvl="0"/>
            <a:r>
              <a:rPr lang="tr-TR" dirty="0"/>
              <a:t>üzerlerine aldıkları ilmi nakletmeleri, </a:t>
            </a:r>
          </a:p>
          <a:p>
            <a:pPr lvl="0"/>
            <a:r>
              <a:rPr lang="tr-TR" dirty="0"/>
              <a:t>vatandaşlarına doğrulukla muamele etmeleri</a:t>
            </a:r>
          </a:p>
          <a:p>
            <a:r>
              <a:rPr lang="tr-TR" dirty="0"/>
              <a:t>hususlarında Allah tarafından görevli kılındığını bildirir.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“Biz onu Arapça </a:t>
            </a:r>
            <a:r>
              <a:rPr lang="tr-TR" i="1" dirty="0" err="1"/>
              <a:t>Kur’an</a:t>
            </a:r>
            <a:r>
              <a:rPr lang="tr-TR" i="1" dirty="0"/>
              <a:t> kıldık.”</a:t>
            </a:r>
            <a:r>
              <a:rPr lang="tr-TR" dirty="0"/>
              <a:t> </a:t>
            </a:r>
            <a:r>
              <a:rPr lang="tr-TR" dirty="0" err="1"/>
              <a:t>âyetini</a:t>
            </a:r>
            <a:r>
              <a:rPr lang="tr-TR" dirty="0"/>
              <a:t> yorumlayarak, “</a:t>
            </a:r>
            <a:r>
              <a:rPr lang="tr-TR" i="1" dirty="0"/>
              <a:t>Allah’ın kıldığı her şey, O’nun mahlûkudur.”</a:t>
            </a:r>
            <a:r>
              <a:rPr lang="tr-TR" dirty="0"/>
              <a:t> der. Bu görüşüne de şu </a:t>
            </a:r>
            <a:r>
              <a:rPr lang="tr-TR" dirty="0" err="1"/>
              <a:t>âyeti</a:t>
            </a:r>
            <a:r>
              <a:rPr lang="tr-TR" dirty="0"/>
              <a:t> delil gösterir: </a:t>
            </a:r>
            <a:r>
              <a:rPr lang="tr-TR" i="1" dirty="0"/>
              <a:t>“</a:t>
            </a:r>
            <a:r>
              <a:rPr lang="tr-TR" i="1" dirty="0" err="1"/>
              <a:t>Semavat</a:t>
            </a:r>
            <a:r>
              <a:rPr lang="tr-TR" i="1" dirty="0"/>
              <a:t> ve arzı, karanlık ve nuru yaratan Allah’adır </a:t>
            </a:r>
            <a:r>
              <a:rPr lang="tr-TR" i="1" dirty="0" err="1"/>
              <a:t>hamd</a:t>
            </a:r>
            <a:r>
              <a:rPr lang="tr-TR" i="1" dirty="0"/>
              <a:t>.</a:t>
            </a:r>
            <a:r>
              <a:rPr lang="tr-TR" dirty="0"/>
              <a:t>”</a:t>
            </a:r>
            <a:r>
              <a:rPr lang="tr-TR" dirty="0" smtClean="0"/>
              <a:t> </a:t>
            </a:r>
            <a:r>
              <a:rPr lang="tr-TR" dirty="0" err="1"/>
              <a:t>Zuhruf</a:t>
            </a:r>
            <a:r>
              <a:rPr lang="tr-TR" dirty="0"/>
              <a:t>, 43/3.</a:t>
            </a:r>
          </a:p>
          <a:p>
            <a:r>
              <a:rPr lang="tr-TR" dirty="0" err="1"/>
              <a:t>En’âm</a:t>
            </a:r>
            <a:r>
              <a:rPr lang="tr-TR" dirty="0"/>
              <a:t>, 6/1.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smtClean="0"/>
              <a:t>Üçüncü mektup:</a:t>
            </a:r>
            <a:r>
              <a:rPr lang="tr-TR" dirty="0"/>
              <a:t>Ona göre, Allah’ın </a:t>
            </a:r>
            <a:r>
              <a:rPr lang="tr-TR" dirty="0" err="1"/>
              <a:t>halîfeleri</a:t>
            </a:r>
            <a:r>
              <a:rPr lang="tr-TR" dirty="0"/>
              <a:t> üzerinde olan haklarından bir kısmı</a:t>
            </a:r>
          </a:p>
          <a:p>
            <a:pPr lvl="0"/>
            <a:r>
              <a:rPr lang="tr-TR" dirty="0" err="1"/>
              <a:t>halîfelerin</a:t>
            </a:r>
            <a:r>
              <a:rPr lang="tr-TR" dirty="0"/>
              <a:t> kendilerini Allah’a adamaları,</a:t>
            </a:r>
          </a:p>
          <a:p>
            <a:pPr lvl="0"/>
            <a:r>
              <a:rPr lang="tr-TR" dirty="0"/>
              <a:t>Allah’ın yerine getirilmesini istediği hususlarda öğütte bulunmaları,</a:t>
            </a:r>
          </a:p>
          <a:p>
            <a:pPr lvl="0"/>
            <a:r>
              <a:rPr lang="tr-TR" dirty="0"/>
              <a:t>Allah’ın kendilerine verdiği ilim ve marifet ayrıcalığını kullanarak insanları yönlendirmeleri,</a:t>
            </a:r>
          </a:p>
          <a:p>
            <a:pPr lvl="0"/>
            <a:r>
              <a:rPr lang="tr-TR" dirty="0"/>
              <a:t>doğru yoldan ayrılanlara hakikat yolunu göstermeleri,</a:t>
            </a:r>
          </a:p>
          <a:p>
            <a:pPr lvl="0"/>
            <a:r>
              <a:rPr lang="tr-TR" dirty="0"/>
              <a:t>Allah’ın emrinden yüz çeviren kimseleri geri döndürmeleri,</a:t>
            </a:r>
          </a:p>
          <a:p>
            <a:pPr lvl="0"/>
            <a:r>
              <a:rPr lang="tr-TR" dirty="0"/>
              <a:t>halkı yönetmeleri,</a:t>
            </a:r>
          </a:p>
          <a:p>
            <a:pPr lvl="0"/>
            <a:r>
              <a:rPr lang="tr-TR" dirty="0"/>
              <a:t>Allah’ın hükümlerini yerine getirmeleri,</a:t>
            </a:r>
          </a:p>
          <a:p>
            <a:pPr lvl="0"/>
            <a:r>
              <a:rPr lang="tr-TR" dirty="0"/>
              <a:t>Allah’ın adaletini uygulamaları,</a:t>
            </a:r>
          </a:p>
          <a:p>
            <a:pPr lvl="0"/>
            <a:r>
              <a:rPr lang="tr-TR" dirty="0"/>
              <a:t>halkın kurtuluşunu sağlamaları, </a:t>
            </a:r>
          </a:p>
          <a:p>
            <a:pPr lvl="0"/>
            <a:r>
              <a:rPr lang="tr-TR" dirty="0"/>
              <a:t>halkı iman sınırında ve kurtuluş yolunda tutmaları,</a:t>
            </a:r>
          </a:p>
          <a:p>
            <a:r>
              <a:rPr lang="tr-TR" dirty="0"/>
              <a:t>halkın kalplerindeki şüpheyi yok ederek onları karanlıklardan kurtarmaları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Me’mûn</a:t>
            </a:r>
            <a:r>
              <a:rPr lang="tr-TR" dirty="0"/>
              <a:t>, </a:t>
            </a:r>
            <a:r>
              <a:rPr lang="tr-TR" dirty="0" err="1"/>
              <a:t>Kur’an’ın</a:t>
            </a:r>
            <a:r>
              <a:rPr lang="tr-TR" dirty="0"/>
              <a:t> ezelî olduğunu söyleyenleri bu sözleriyle Hıristiyanlara benzemekle de itham etmiştir. Bu suçlamayı dayanak yaptığı düşünce, </a:t>
            </a:r>
            <a:r>
              <a:rPr lang="tr-TR" dirty="0" err="1"/>
              <a:t>Kur’an’ın</a:t>
            </a:r>
            <a:r>
              <a:rPr lang="tr-TR" dirty="0"/>
              <a:t> ezelî olarak kabul edilmesi durumunda Hz. İsa da ezelî olmaktadır. Çünkü </a:t>
            </a:r>
            <a:r>
              <a:rPr lang="tr-TR" dirty="0" err="1"/>
              <a:t>Kur’an’da</a:t>
            </a:r>
            <a:r>
              <a:rPr lang="tr-TR" dirty="0"/>
              <a:t> belirtildiği üzere Hz. İsa, Allah’ın kelimesi (sözü), </a:t>
            </a:r>
            <a:r>
              <a:rPr lang="tr-TR" dirty="0" err="1"/>
              <a:t>Kur’an</a:t>
            </a:r>
            <a:r>
              <a:rPr lang="tr-TR" dirty="0"/>
              <a:t> ise Allah’ın kelâmıdır</a:t>
            </a:r>
            <a:r>
              <a:rPr lang="tr-TR" dirty="0" smtClean="0"/>
              <a:t> </a:t>
            </a:r>
            <a:r>
              <a:rPr lang="tr-TR" dirty="0"/>
              <a:t>Bkz. Al-i İmran, 3/39, 45; Nisa 4/171.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i="1" dirty="0"/>
              <a:t>“Biz </a:t>
            </a:r>
            <a:r>
              <a:rPr lang="tr-TR" i="1" dirty="0" err="1"/>
              <a:t>Kur’an’ı</a:t>
            </a:r>
            <a:r>
              <a:rPr lang="tr-TR" i="1" dirty="0"/>
              <a:t> Arapça okunan bir kitap kılmışızdır (</a:t>
            </a:r>
            <a:r>
              <a:rPr lang="tr-TR" i="1" dirty="0" err="1"/>
              <a:t>ce’elna</a:t>
            </a:r>
            <a:r>
              <a:rPr lang="tr-TR" i="1" dirty="0"/>
              <a:t>).”</a:t>
            </a:r>
            <a:r>
              <a:rPr lang="tr-TR" dirty="0"/>
              <a:t> </a:t>
            </a:r>
            <a:r>
              <a:rPr lang="tr-TR" dirty="0" err="1"/>
              <a:t>âyetini</a:t>
            </a:r>
            <a:r>
              <a:rPr lang="tr-TR" dirty="0"/>
              <a:t> yorumlarken; </a:t>
            </a:r>
            <a:r>
              <a:rPr lang="tr-TR" i="1" dirty="0"/>
              <a:t>“Onda ‘sükun bulup durulmanız için, size kendi nefislerinizden eşler yaratması ve aranızda bir sevgi ve merhamet kılması (</a:t>
            </a:r>
            <a:r>
              <a:rPr lang="tr-TR" i="1" dirty="0" err="1"/>
              <a:t>ce’ele</a:t>
            </a:r>
            <a:r>
              <a:rPr lang="tr-TR" i="1" dirty="0"/>
              <a:t>) da O’nun ayetlerindendir.”.</a:t>
            </a:r>
            <a:r>
              <a:rPr lang="tr-TR" dirty="0"/>
              <a:t>, </a:t>
            </a:r>
            <a:r>
              <a:rPr lang="tr-TR" i="1" dirty="0"/>
              <a:t>“Geceyi bir örtü kıldık, gündüzü de bir geçim vakti kıldık (</a:t>
            </a:r>
            <a:r>
              <a:rPr lang="tr-TR" i="1" dirty="0" err="1"/>
              <a:t>ce’elna</a:t>
            </a:r>
            <a:r>
              <a:rPr lang="tr-TR" i="1" dirty="0"/>
              <a:t>).”</a:t>
            </a:r>
            <a:r>
              <a:rPr lang="tr-TR" dirty="0"/>
              <a:t> </a:t>
            </a:r>
            <a:r>
              <a:rPr lang="tr-TR" dirty="0" err="1"/>
              <a:t>Zuhruf</a:t>
            </a:r>
            <a:r>
              <a:rPr lang="tr-TR" dirty="0"/>
              <a:t>, 43/3.</a:t>
            </a:r>
          </a:p>
          <a:p>
            <a:r>
              <a:rPr lang="tr-TR" dirty="0" err="1"/>
              <a:t>Rûm</a:t>
            </a:r>
            <a:r>
              <a:rPr lang="tr-TR" dirty="0"/>
              <a:t>, 30/21.</a:t>
            </a:r>
          </a:p>
          <a:p>
            <a:r>
              <a:rPr lang="tr-TR" dirty="0" err="1"/>
              <a:t>Nebe</a:t>
            </a:r>
            <a:r>
              <a:rPr lang="tr-TR" dirty="0"/>
              <a:t>, 78/10-11.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</TotalTime>
  <Words>699</Words>
  <Application>Microsoft Office PowerPoint</Application>
  <PresentationFormat>Ekran Gösterisi (4:3)</PresentationFormat>
  <Paragraphs>31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Gündönümü</vt:lpstr>
      <vt:lpstr>Erken Dönem Abbasi Halifelerinin Din Politikası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Erken Dönem Abbasi Halifelerinin Din Politikası</dc:title>
  <dc:creator>pc</dc:creator>
  <cp:lastModifiedBy>pc</cp:lastModifiedBy>
  <cp:revision>4</cp:revision>
  <dcterms:created xsi:type="dcterms:W3CDTF">2017-10-25T18:39:14Z</dcterms:created>
  <dcterms:modified xsi:type="dcterms:W3CDTF">2017-10-25T19:01:29Z</dcterms:modified>
</cp:coreProperties>
</file>