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29.5.2018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29.5.2018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konu</a:t>
            </a:r>
          </a:p>
        </p:txBody>
      </p:sp>
      <p:sp>
        <p:nvSpPr>
          <p:cNvPr id="3" name="2 Alt Başlık"/>
          <p:cNvSpPr>
            <a:spLocks noGrp="1"/>
          </p:cNvSpPr>
          <p:nvPr>
            <p:ph type="subTitle" idx="1"/>
          </p:nvPr>
        </p:nvSpPr>
        <p:spPr/>
        <p:txBody>
          <a:bodyPr>
            <a:normAutofit fontScale="55000" lnSpcReduction="20000"/>
          </a:bodyPr>
          <a:lstStyle/>
          <a:p>
            <a:r>
              <a:rPr lang="tr-TR" sz="4400" dirty="0">
                <a:latin typeface="Bell MT" pitchFamily="18" charset="0"/>
                <a:cs typeface="Andalus" pitchFamily="18" charset="-78"/>
              </a:rPr>
              <a:t>Bir sanat ürünü veya sanatsal parça nedir?</a:t>
            </a:r>
          </a:p>
          <a:p>
            <a:r>
              <a:rPr lang="tr-TR" sz="4400" dirty="0">
                <a:latin typeface="Bell MT" pitchFamily="18" charset="0"/>
                <a:cs typeface="Andalus" pitchFamily="18" charset="-78"/>
              </a:rPr>
              <a:t>Sanatsal parça nelerden oluşur?</a:t>
            </a:r>
          </a:p>
          <a:p>
            <a:r>
              <a:rPr lang="tr-TR" sz="4400" dirty="0">
                <a:latin typeface="Bell MT" pitchFamily="18" charset="0"/>
                <a:cs typeface="Andalus" pitchFamily="18" charset="-78"/>
              </a:rPr>
              <a:t>Estetik, sanatsal parçanın okunmasında gerekli ve hatta vazgeçilmez bir öğe midir?</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Görme biçimi ve modern sanat:</a:t>
            </a:r>
          </a:p>
          <a:p>
            <a:r>
              <a:rPr lang="tr-TR" sz="2400" dirty="0">
                <a:latin typeface="Bell MT" pitchFamily="18" charset="0"/>
              </a:rPr>
              <a:t>Derse giriş mahiyetindeki bu ilk haftada John </a:t>
            </a:r>
            <a:r>
              <a:rPr lang="tr-TR" sz="2400" dirty="0" err="1">
                <a:latin typeface="Bell MT" pitchFamily="18" charset="0"/>
              </a:rPr>
              <a:t>Berger’in</a:t>
            </a:r>
            <a:r>
              <a:rPr lang="tr-TR" sz="2400" dirty="0">
                <a:latin typeface="Bell MT" pitchFamily="18" charset="0"/>
              </a:rPr>
              <a:t> “görme biçimi” kavramını ele alıp yorumlayacağız. Kavram bize neyi nasıl gördüğümüzün tedavüldeki düşünceler ve inançlar tarafından sıkı bir biçimde kontrol edildiğini söylüyor. Bu doğrultuda sözgelimi Ortaçağ’da ateşi “görmek” bugün ateşi “görmek” ile aynı gerçekliğe tekabül etmiyor. Bu anlamda görmenin görülen şeyle ilişkiye girmede yatması kritik bir öneme sahip. </a:t>
            </a:r>
            <a:r>
              <a:rPr lang="tr-TR" sz="2400" dirty="0" err="1">
                <a:latin typeface="Bell MT" pitchFamily="18" charset="0"/>
              </a:rPr>
              <a:t>Berger’in</a:t>
            </a:r>
            <a:r>
              <a:rPr lang="tr-TR" sz="2400" dirty="0">
                <a:latin typeface="Bell MT" pitchFamily="18" charset="0"/>
              </a:rPr>
              <a:t> görme biçimi, bireysel bir anlam çıkarımından öte imajın belli bir imgeleme karşılık gelecek biçimde siyaseten üretilmesi ve denetlenmesine karşılık geliyor. Yani her imgede bir görme biçiminin yattığı söylenebilir.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Özellikle Rönesans yağlı boya resimlerinden alınma örneklerle sonrasında muteber modern sanatın ölçütleri haline gelecek güzellik, deha, estetik gibi kavramlar, </a:t>
            </a:r>
            <a:r>
              <a:rPr lang="tr-TR" sz="2400" dirty="0" err="1">
                <a:latin typeface="Bell MT" pitchFamily="18" charset="0"/>
              </a:rPr>
              <a:t>Berger</a:t>
            </a:r>
            <a:r>
              <a:rPr lang="tr-TR" sz="2400" dirty="0">
                <a:latin typeface="Bell MT" pitchFamily="18" charset="0"/>
              </a:rPr>
              <a:t> tarafından modern bir bilgi siyasetinin </a:t>
            </a:r>
            <a:r>
              <a:rPr lang="tr-TR" sz="2400" dirty="0" smtClean="0">
                <a:latin typeface="Bell MT" pitchFamily="18" charset="0"/>
              </a:rPr>
              <a:t>değer yüklü uzantılarına </a:t>
            </a:r>
            <a:r>
              <a:rPr lang="tr-TR" sz="2400" dirty="0">
                <a:latin typeface="Bell MT" pitchFamily="18" charset="0"/>
              </a:rPr>
              <a:t>dönüştürülüyor.</a:t>
            </a:r>
          </a:p>
          <a:p>
            <a:r>
              <a:rPr lang="tr-TR" sz="2400" dirty="0">
                <a:latin typeface="Bell MT" pitchFamily="18" charset="0"/>
              </a:rPr>
              <a:t>Dersin ilk haftasında sanatsal parçanın üretilmesinde, okunmasında, değerlendirilmesinde ve eleştirisinde aktif bir alansal varlığa sahip bilgi kavramına, onun etrafında kurulan bilme siyasetine ve bunun modern sanatın toplumsallığına dair anlamına odaklanacağız.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John </a:t>
            </a:r>
            <a:r>
              <a:rPr lang="tr-TR" sz="2400" dirty="0" err="1">
                <a:latin typeface="Bell MT" pitchFamily="18" charset="0"/>
              </a:rPr>
              <a:t>Berger</a:t>
            </a:r>
            <a:r>
              <a:rPr lang="tr-TR" sz="2400" dirty="0">
                <a:latin typeface="Bell MT" pitchFamily="18" charset="0"/>
              </a:rPr>
              <a:t> (2003). </a:t>
            </a:r>
            <a:r>
              <a:rPr lang="tr-TR" sz="2400" i="1" dirty="0">
                <a:latin typeface="Bell MT" pitchFamily="18" charset="0"/>
              </a:rPr>
              <a:t>Görme Biçimleri</a:t>
            </a:r>
            <a:r>
              <a:rPr lang="tr-TR" sz="2400" dirty="0">
                <a:latin typeface="Bell MT" pitchFamily="18" charset="0"/>
              </a:rPr>
              <a:t>. İstanbul: Metis Yayınları. (1. Bölüm)</a:t>
            </a:r>
          </a:p>
          <a:p>
            <a:r>
              <a:rPr lang="tr-TR" sz="2400" dirty="0" err="1">
                <a:latin typeface="Bell MT" pitchFamily="18" charset="0"/>
              </a:rPr>
              <a:t>Umberto</a:t>
            </a:r>
            <a:r>
              <a:rPr lang="tr-TR" sz="2400" dirty="0">
                <a:latin typeface="Bell MT" pitchFamily="18" charset="0"/>
              </a:rPr>
              <a:t> </a:t>
            </a:r>
            <a:r>
              <a:rPr lang="tr-TR" sz="2400" dirty="0" err="1">
                <a:latin typeface="Bell MT" pitchFamily="18" charset="0"/>
              </a:rPr>
              <a:t>Eco</a:t>
            </a:r>
            <a:r>
              <a:rPr lang="tr-TR" sz="2400" dirty="0">
                <a:latin typeface="Bell MT" pitchFamily="18" charset="0"/>
              </a:rPr>
              <a:t> (2018). </a:t>
            </a:r>
            <a:r>
              <a:rPr lang="tr-TR" sz="2400" i="1" dirty="0">
                <a:latin typeface="Bell MT" pitchFamily="18" charset="0"/>
              </a:rPr>
              <a:t>Gülün Adı</a:t>
            </a:r>
            <a:r>
              <a:rPr lang="tr-TR" sz="2400" dirty="0">
                <a:latin typeface="Bell MT" pitchFamily="18" charset="0"/>
              </a:rPr>
              <a:t>. İstanbul: Can Yayınları. (Kitabın ilk çeyreği)</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249</Words>
  <Application>Microsoft Office PowerPoint</Application>
  <PresentationFormat>Ekran Gösterisi (4:3)</PresentationFormat>
  <Paragraphs>15</Paragraphs>
  <Slides>4</Slides>
  <Notes>1</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1. konu</vt:lpstr>
      <vt:lpstr>1. hafta</vt:lpstr>
      <vt:lpstr>1. hafta</vt:lpstr>
      <vt:lpstr>1.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9</cp:revision>
  <dcterms:created xsi:type="dcterms:W3CDTF">2018-05-08T13:48:36Z</dcterms:created>
  <dcterms:modified xsi:type="dcterms:W3CDTF">2018-05-29T13:47:04Z</dcterms:modified>
</cp:coreProperties>
</file>