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604" r:id="rId5"/>
    <p:sldId id="1086" r:id="rId6"/>
    <p:sldId id="1091" r:id="rId7"/>
    <p:sldId id="1083" r:id="rId8"/>
    <p:sldId id="1092" r:id="rId9"/>
    <p:sldId id="1094" r:id="rId10"/>
    <p:sldId id="1095" r:id="rId11"/>
    <p:sldId id="1093"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301</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TAŞINMAZ HUKUKU-1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10864513"/>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5</a:t>
            </a:r>
            <a:r>
              <a:rPr lang="tr-TR" sz="2800" b="1" dirty="0" smtClean="0">
                <a:latin typeface="Arial" panose="020B0604020202020204" pitchFamily="34" charset="0"/>
                <a:cs typeface="Arial" panose="020B0604020202020204" pitchFamily="34" charset="0"/>
              </a:rPr>
              <a:t>. 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ZİLYETLİK</a:t>
            </a: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HUKUKUNA GİRİŞ</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861774"/>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Fiili hakimiyet</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Zilyetlik iradesi</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ZİLYETLİK KAVRAMI VE HUKUKİ NİTELİĞİ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9256506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24676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Hakka Dayanan-Hakka Dayanmayan Zilyetlik</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Malik Sıfatıyla-Başka Sıfatla Zilyetlik</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Asli-Fer’i Zilyetlik</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Dolaylı-Dolaysız Zilyetlik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Tek Başına Zilyetlik-Birlikte Zilyetlik</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ZİLYETLİK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29433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sv-SE" sz="2000" spc="-50" dirty="0">
                <a:latin typeface="Arial" panose="020B0604020202020204" pitchFamily="34" charset="0"/>
                <a:ea typeface="Trebuchet MS" panose="020B0603020202020204" pitchFamily="34" charset="0"/>
                <a:cs typeface="Arial" panose="020B0604020202020204" pitchFamily="34" charset="0"/>
              </a:rPr>
              <a:t>Aslen Kazanma</a:t>
            </a:r>
          </a:p>
          <a:p>
            <a:pPr marL="342900" indent="-342900" algn="just">
              <a:spcBef>
                <a:spcPts val="600"/>
              </a:spcBef>
              <a:spcAft>
                <a:spcPts val="600"/>
              </a:spcAft>
              <a:buClr>
                <a:srgbClr val="000099"/>
              </a:buClr>
              <a:buFont typeface="Wingdings" panose="05000000000000000000" pitchFamily="2" charset="2"/>
              <a:buChar char="q"/>
            </a:pPr>
            <a:r>
              <a:rPr lang="sv-SE" sz="2000" spc="-50" dirty="0">
                <a:latin typeface="Arial" panose="020B0604020202020204" pitchFamily="34" charset="0"/>
                <a:ea typeface="Trebuchet MS" panose="020B0603020202020204" pitchFamily="34" charset="0"/>
                <a:cs typeface="Arial" panose="020B0604020202020204" pitchFamily="34" charset="0"/>
              </a:rPr>
              <a:t>Devren Kazanma</a:t>
            </a:r>
          </a:p>
          <a:p>
            <a:pPr marL="342900" indent="-342900" algn="just">
              <a:spcBef>
                <a:spcPts val="600"/>
              </a:spcBef>
              <a:spcAft>
                <a:spcPts val="600"/>
              </a:spcAft>
              <a:buClr>
                <a:srgbClr val="000099"/>
              </a:buClr>
              <a:buFont typeface="Wingdings" panose="05000000000000000000" pitchFamily="2" charset="2"/>
              <a:buChar char="q"/>
            </a:pPr>
            <a:r>
              <a:rPr lang="sv-SE" sz="2000" spc="-50" dirty="0">
                <a:latin typeface="Arial" panose="020B0604020202020204" pitchFamily="34" charset="0"/>
                <a:ea typeface="Trebuchet MS" panose="020B0603020202020204" pitchFamily="34" charset="0"/>
                <a:cs typeface="Arial" panose="020B0604020202020204" pitchFamily="34" charset="0"/>
              </a:rPr>
              <a:t>Miras Yoluyla Kazanma</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ZİLYETLİĞİN KAZANILMASI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376016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555093"/>
          </a:xfrm>
          <a:prstGeom prst="rect">
            <a:avLst/>
          </a:prstGeom>
        </p:spPr>
        <p:txBody>
          <a:bodyPr wrap="square">
            <a:spAutoFit/>
          </a:bodyPr>
          <a:lstStyle/>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TESLİM</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Eşyanın veya Araçların Teslimi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Teslim Yerine Geçen Sözleşme</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Hazır Olmayanlar Arasında Zilyetliğin Teslimle Devri</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ZİLYETLİĞİN TESLİMSİZ DEVRİ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Kısa Elden Teslim</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Hükmen Teslim</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Zilyetliğin Havalesi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Emtia Senetlerinin Teslimi Yoluyla Devri</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ZİLYETLİĞİN DEVRİ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927238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09288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Kısa elden teslim yoluyla zilyetliğin devredilmesinde, halihazırda zilyetlik konusu şeye zilyet olan kimsenin zilyetlik sıfatının değişmesi ve şey üzerinde zilyetliğinin devam etmesi söz konusudur. Örneğin, A’nın yaz tatili boyunca izlemesi için arkadaşı B’ye ödünç verdiği televizyonu tatil sonunda ona satması halinde kısa elden teslim yoluyla zilyetlik devredilmektedir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KISA ELDEN TESLİM</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8651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40065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Hükmen teslimde, zilyetliği devreden dolaysız zilyet, dolaysız zilyet sıfatını koruyarak ve yeni zilyetle aralarındaki özel bir ilişkiye dayanarak yeni zilyede yalnızca dolaylı zilyetliği devretmektedir. Örneğin, </a:t>
            </a:r>
            <a:r>
              <a:rPr lang="tr-TR" sz="2000" spc="-50" dirty="0" smtClean="0">
                <a:latin typeface="Arial" panose="020B0604020202020204" pitchFamily="34" charset="0"/>
                <a:ea typeface="Trebuchet MS" panose="020B0603020202020204" pitchFamily="34" charset="0"/>
                <a:cs typeface="Arial" panose="020B0604020202020204" pitchFamily="34" charset="0"/>
              </a:rPr>
              <a:t>dil </a:t>
            </a:r>
            <a:r>
              <a:rPr lang="tr-TR" sz="2000" spc="-50" dirty="0">
                <a:latin typeface="Arial" panose="020B0604020202020204" pitchFamily="34" charset="0"/>
                <a:ea typeface="Trebuchet MS" panose="020B0603020202020204" pitchFamily="34" charset="0"/>
                <a:cs typeface="Arial" panose="020B0604020202020204" pitchFamily="34" charset="0"/>
              </a:rPr>
              <a:t>eğitimi sonrası başka bir </a:t>
            </a:r>
            <a:r>
              <a:rPr lang="tr-TR" sz="2000" spc="-50" dirty="0" smtClean="0">
                <a:latin typeface="Arial" panose="020B0604020202020204" pitchFamily="34" charset="0"/>
                <a:ea typeface="Trebuchet MS" panose="020B0603020202020204" pitchFamily="34" charset="0"/>
                <a:cs typeface="Arial" panose="020B0604020202020204" pitchFamily="34" charset="0"/>
              </a:rPr>
              <a:t>ülkeye taşınan </a:t>
            </a:r>
            <a:r>
              <a:rPr lang="tr-TR" sz="2000" spc="-50" dirty="0">
                <a:latin typeface="Arial" panose="020B0604020202020204" pitchFamily="34" charset="0"/>
                <a:ea typeface="Trebuchet MS" panose="020B0603020202020204" pitchFamily="34" charset="0"/>
                <a:cs typeface="Arial" panose="020B0604020202020204" pitchFamily="34" charset="0"/>
              </a:rPr>
              <a:t>ve bu sebeple </a:t>
            </a:r>
            <a:r>
              <a:rPr lang="tr-TR" sz="2000" spc="-50" dirty="0" smtClean="0">
                <a:latin typeface="Arial" panose="020B0604020202020204" pitchFamily="34" charset="0"/>
                <a:ea typeface="Trebuchet MS" panose="020B0603020202020204" pitchFamily="34" charset="0"/>
                <a:cs typeface="Arial" panose="020B0604020202020204" pitchFamily="34" charset="0"/>
              </a:rPr>
              <a:t>televizyonunu </a:t>
            </a:r>
            <a:r>
              <a:rPr lang="tr-TR" sz="2000" spc="-50" dirty="0">
                <a:latin typeface="Arial" panose="020B0604020202020204" pitchFamily="34" charset="0"/>
                <a:ea typeface="Trebuchet MS" panose="020B0603020202020204" pitchFamily="34" charset="0"/>
                <a:cs typeface="Arial" panose="020B0604020202020204" pitchFamily="34" charset="0"/>
              </a:rPr>
              <a:t>arkadaşı B’ye satan A’nın taşınıncaya kadar </a:t>
            </a:r>
            <a:r>
              <a:rPr lang="tr-TR" sz="2000" spc="-50" dirty="0" smtClean="0">
                <a:latin typeface="Arial" panose="020B0604020202020204" pitchFamily="34" charset="0"/>
                <a:ea typeface="Trebuchet MS" panose="020B0603020202020204" pitchFamily="34" charset="0"/>
                <a:cs typeface="Arial" panose="020B0604020202020204" pitchFamily="34" charset="0"/>
              </a:rPr>
              <a:t>televizyonun </a:t>
            </a:r>
            <a:r>
              <a:rPr lang="tr-TR" sz="2000" spc="-50" dirty="0">
                <a:latin typeface="Arial" panose="020B0604020202020204" pitchFamily="34" charset="0"/>
                <a:ea typeface="Trebuchet MS" panose="020B0603020202020204" pitchFamily="34" charset="0"/>
                <a:cs typeface="Arial" panose="020B0604020202020204" pitchFamily="34" charset="0"/>
              </a:rPr>
              <a:t>kendisinde kalması konusunda anlaşması halinde, hükmen teslim söz konusudur.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HÜKMEN TESLİM</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734960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3176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Emtia senetlerinin teslimi yoluyla zilyetliğin devri, TMK m. 980’de düzenlenmiş olup, bu yolla zilyetliğin devredilmesi, bir taşıyıcıya veya umumi mağazaya bırakılmış bir mal bulunmasına ve bu mal için kıymetli evrak niteliğinde bir senedin teslim edilmiş olmasına bağlıdır. Umumi mağazaların düzenlediği makbuz senedi ve </a:t>
            </a:r>
            <a:r>
              <a:rPr lang="tr-TR" sz="2000" spc="-50" dirty="0" err="1">
                <a:latin typeface="Arial" panose="020B0604020202020204" pitchFamily="34" charset="0"/>
                <a:ea typeface="Trebuchet MS" panose="020B0603020202020204" pitchFamily="34" charset="0"/>
                <a:cs typeface="Arial" panose="020B0604020202020204" pitchFamily="34" charset="0"/>
              </a:rPr>
              <a:t>varant</a:t>
            </a:r>
            <a:r>
              <a:rPr lang="tr-TR" sz="2000" spc="-50" dirty="0">
                <a:latin typeface="Arial" panose="020B0604020202020204" pitchFamily="34" charset="0"/>
                <a:ea typeface="Trebuchet MS" panose="020B0603020202020204" pitchFamily="34" charset="0"/>
                <a:cs typeface="Arial" panose="020B0604020202020204" pitchFamily="34" charset="0"/>
              </a:rPr>
              <a:t> veya deniz taşımacılığında kullanılan </a:t>
            </a:r>
            <a:r>
              <a:rPr lang="tr-TR" sz="2000" spc="-50" dirty="0" err="1">
                <a:latin typeface="Arial" panose="020B0604020202020204" pitchFamily="34" charset="0"/>
                <a:ea typeface="Trebuchet MS" panose="020B0603020202020204" pitchFamily="34" charset="0"/>
                <a:cs typeface="Arial" panose="020B0604020202020204" pitchFamily="34" charset="0"/>
              </a:rPr>
              <a:t>konişmento</a:t>
            </a:r>
            <a:r>
              <a:rPr lang="tr-TR" sz="2000" spc="-50" dirty="0">
                <a:latin typeface="Arial" panose="020B0604020202020204" pitchFamily="34" charset="0"/>
                <a:ea typeface="Trebuchet MS" panose="020B0603020202020204" pitchFamily="34" charset="0"/>
                <a:cs typeface="Arial" panose="020B0604020202020204" pitchFamily="34" charset="0"/>
              </a:rPr>
              <a:t> emtia senetlerine örnek olarak verilebilir. </a:t>
            </a:r>
          </a:p>
          <a:p>
            <a:pPr algn="just">
              <a:spcBef>
                <a:spcPts val="600"/>
              </a:spcBef>
              <a:spcAft>
                <a:spcPts val="600"/>
              </a:spcAft>
              <a:buClr>
                <a:srgbClr val="000099"/>
              </a:buClr>
            </a:pPr>
            <a:endParaRPr lang="tr-TR" sz="2000" spc="-50" dirty="0" smtClean="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EMTİA SENETLERİNİN DEVRİ YOLUYLA TESLİM</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121651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12508</TotalTime>
  <Words>266</Words>
  <Application>Microsoft Office PowerPoint</Application>
  <PresentationFormat>Ekran Gösterisi (4:3)</PresentationFormat>
  <Paragraphs>60</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818</cp:revision>
  <cp:lastPrinted>2016-10-24T07:53:35Z</cp:lastPrinted>
  <dcterms:created xsi:type="dcterms:W3CDTF">2016-09-18T09:35:24Z</dcterms:created>
  <dcterms:modified xsi:type="dcterms:W3CDTF">2020-02-26T09:22:25Z</dcterms:modified>
</cp:coreProperties>
</file>