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2" r:id="rId4"/>
    <p:sldId id="604" r:id="rId5"/>
    <p:sldId id="1086" r:id="rId6"/>
    <p:sldId id="1091" r:id="rId7"/>
    <p:sldId id="1083" r:id="rId8"/>
    <p:sldId id="1092" r:id="rId9"/>
    <p:sldId id="1094" r:id="rId10"/>
    <p:sldId id="1095" r:id="rId11"/>
    <p:sldId id="1093"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varScale="1">
        <p:scale>
          <a:sx n="83" d="100"/>
          <a:sy n="83" d="100"/>
        </p:scale>
        <p:origin x="1086"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2/26/2020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2/26/2020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2/26/2020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2/26/2020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2/26/2020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2/26/2020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2/26/2020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2/26/2020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2/26/2020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2/26/2020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2/26/2020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2/26/2020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2/26/2020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6"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301</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TAŞINMAZ HUKUKU-1</a:t>
            </a: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(3-0)3</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a:effectLst/>
                <a:latin typeface="Arial" panose="020B0604020202020204" pitchFamily="34" charset="0"/>
                <a:ea typeface="Times New Roman" panose="02020603050405020304" pitchFamily="18" charset="0"/>
                <a:cs typeface="Arial" panose="020B0604020202020204" pitchFamily="34" charset="0"/>
              </a:rPr>
              <a:t>Prof. Dr. </a:t>
            </a:r>
            <a:r>
              <a:rPr lang="en-US" sz="1600" b="1" dirty="0">
                <a:effectLst/>
                <a:latin typeface="Arial" panose="020B0604020202020204" pitchFamily="34" charset="0"/>
                <a:ea typeface="Times New Roman" panose="02020603050405020304" pitchFamily="18" charset="0"/>
                <a:cs typeface="Arial" panose="020B0604020202020204" pitchFamily="34" charset="0"/>
              </a:rPr>
              <a:t>Harun </a:t>
            </a:r>
            <a:r>
              <a:rPr lang="tr-TR" sz="1600" b="1" dirty="0">
                <a:effectLst/>
                <a:latin typeface="Arial" panose="020B0604020202020204" pitchFamily="34" charset="0"/>
                <a:ea typeface="Times New Roman" panose="02020603050405020304" pitchFamily="18" charset="0"/>
                <a:cs typeface="Arial" panose="020B0604020202020204" pitchFamily="34" charset="0"/>
              </a:rPr>
              <a:t>TANRIVERMİŞ </a:t>
            </a:r>
            <a:endParaRPr lang="tr-TR" sz="1600" b="1" dirty="0" smtClean="0">
              <a:effectLst/>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0" y="1453499"/>
            <a:ext cx="9144000" cy="10864513"/>
          </a:xfrm>
          <a:prstGeom prst="rect">
            <a:avLst/>
          </a:prstGeom>
        </p:spPr>
        <p:txBody>
          <a:bodyPr wrap="square">
            <a:spAutoFit/>
          </a:bodyPr>
          <a:lstStyle/>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	</a:t>
            </a: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5</a:t>
            </a:r>
            <a:r>
              <a:rPr lang="tr-TR" sz="2800" b="1" dirty="0" smtClean="0">
                <a:latin typeface="Arial" panose="020B0604020202020204" pitchFamily="34" charset="0"/>
                <a:cs typeface="Arial" panose="020B0604020202020204" pitchFamily="34" charset="0"/>
              </a:rPr>
              <a:t>. HAFTA</a:t>
            </a: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ZİLYETLİK</a:t>
            </a:r>
            <a:endParaRPr lang="tr-TR" sz="2800" b="1" dirty="0" smtClean="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smtClean="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smtClean="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smtClean="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smtClean="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smtClean="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smtClean="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smtClean="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2800" b="1" dirty="0" smtClean="0">
                <a:latin typeface="Arial" panose="020B0604020202020204" pitchFamily="34" charset="0"/>
                <a:cs typeface="Arial" panose="020B0604020202020204" pitchFamily="34" charset="0"/>
              </a:rPr>
              <a:t>HUKUKUNA GİRİŞ</a:t>
            </a:r>
            <a:endParaRPr lang="en-US"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70476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861774"/>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smtClean="0">
                <a:latin typeface="Arial" panose="020B0604020202020204" pitchFamily="34" charset="0"/>
                <a:ea typeface="Trebuchet MS" panose="020B0603020202020204" pitchFamily="34" charset="0"/>
                <a:cs typeface="Arial" panose="020B0604020202020204" pitchFamily="34" charset="0"/>
              </a:rPr>
              <a:t>Fiili hakimiyet</a:t>
            </a: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r>
              <a:rPr lang="tr-TR" sz="2000" spc="-50" dirty="0" smtClean="0">
                <a:latin typeface="Arial" panose="020B0604020202020204" pitchFamily="34" charset="0"/>
                <a:ea typeface="Trebuchet MS" panose="020B0603020202020204" pitchFamily="34" charset="0"/>
                <a:cs typeface="Arial" panose="020B0604020202020204" pitchFamily="34" charset="0"/>
              </a:rPr>
              <a:t>Zilyetlik iradesi</a:t>
            </a: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ZİLYETLİK KAVRAMI VE HUKUKİ NİTELİĞİ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9256506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2246769"/>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Hakka Dayanan-Hakka Dayanmayan Zilyetlik</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Malik Sıfatıyla-Başka Sıfatla Zilyetlik</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Asli-Fer’i Zilyetlik</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Dolaylı-Dolaysız Zilyetlik </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Tek Başına Zilyetlik-Birlikte Zilyetlik</a:t>
            </a: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ZİLYETLİK TÜRLERİ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0294337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3170099"/>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endParaRPr lang="tr-TR" sz="2000" spc="-50" dirty="0" smtClean="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r>
              <a:rPr lang="sv-SE" sz="2000" spc="-50" dirty="0">
                <a:latin typeface="Arial" panose="020B0604020202020204" pitchFamily="34" charset="0"/>
                <a:ea typeface="Trebuchet MS" panose="020B0603020202020204" pitchFamily="34" charset="0"/>
                <a:cs typeface="Arial" panose="020B0604020202020204" pitchFamily="34" charset="0"/>
              </a:rPr>
              <a:t>Aslen Kazanma</a:t>
            </a:r>
          </a:p>
          <a:p>
            <a:pPr marL="342900" indent="-342900" algn="just">
              <a:spcBef>
                <a:spcPts val="600"/>
              </a:spcBef>
              <a:spcAft>
                <a:spcPts val="600"/>
              </a:spcAft>
              <a:buClr>
                <a:srgbClr val="000099"/>
              </a:buClr>
              <a:buFont typeface="Wingdings" panose="05000000000000000000" pitchFamily="2" charset="2"/>
              <a:buChar char="q"/>
            </a:pPr>
            <a:r>
              <a:rPr lang="sv-SE" sz="2000" spc="-50" dirty="0">
                <a:latin typeface="Arial" panose="020B0604020202020204" pitchFamily="34" charset="0"/>
                <a:ea typeface="Trebuchet MS" panose="020B0603020202020204" pitchFamily="34" charset="0"/>
                <a:cs typeface="Arial" panose="020B0604020202020204" pitchFamily="34" charset="0"/>
              </a:rPr>
              <a:t>Devren Kazanma</a:t>
            </a:r>
          </a:p>
          <a:p>
            <a:pPr marL="342900" indent="-342900" algn="just">
              <a:spcBef>
                <a:spcPts val="600"/>
              </a:spcBef>
              <a:spcAft>
                <a:spcPts val="600"/>
              </a:spcAft>
              <a:buClr>
                <a:srgbClr val="000099"/>
              </a:buClr>
              <a:buFont typeface="Wingdings" panose="05000000000000000000" pitchFamily="2" charset="2"/>
              <a:buChar char="q"/>
            </a:pPr>
            <a:r>
              <a:rPr lang="sv-SE" sz="2000" spc="-50" dirty="0">
                <a:latin typeface="Arial" panose="020B0604020202020204" pitchFamily="34" charset="0"/>
                <a:ea typeface="Trebuchet MS" panose="020B0603020202020204" pitchFamily="34" charset="0"/>
                <a:cs typeface="Arial" panose="020B0604020202020204" pitchFamily="34" charset="0"/>
              </a:rPr>
              <a:t>Miras Yoluyla Kazanma</a:t>
            </a:r>
          </a:p>
          <a:p>
            <a:pPr algn="just">
              <a:spcBef>
                <a:spcPts val="600"/>
              </a:spcBef>
              <a:spcAft>
                <a:spcPts val="600"/>
              </a:spcAft>
              <a:buClr>
                <a:srgbClr val="000099"/>
              </a:buClr>
            </a:pP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algn="just">
              <a:spcBef>
                <a:spcPts val="600"/>
              </a:spcBef>
              <a:spcAft>
                <a:spcPts val="600"/>
              </a:spcAft>
              <a:buClr>
                <a:srgbClr val="000099"/>
              </a:buClr>
            </a:pPr>
            <a:endParaRPr lang="tr-TR" sz="2000" spc="-50" dirty="0" smtClean="0">
              <a:latin typeface="Arial" panose="020B0604020202020204" pitchFamily="34" charset="0"/>
              <a:ea typeface="Trebuchet MS" panose="020B0603020202020204" pitchFamily="34" charset="0"/>
              <a:cs typeface="Arial" panose="020B0604020202020204" pitchFamily="34" charset="0"/>
            </a:endParaRPr>
          </a:p>
          <a:p>
            <a:pPr algn="just">
              <a:spcBef>
                <a:spcPts val="600"/>
              </a:spcBef>
              <a:spcAft>
                <a:spcPts val="600"/>
              </a:spcAft>
              <a:buClr>
                <a:srgbClr val="000099"/>
              </a:buClr>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ZİLYETLİĞİN KAZANILMASI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37601631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4555093"/>
          </a:xfrm>
          <a:prstGeom prst="rect">
            <a:avLst/>
          </a:prstGeom>
        </p:spPr>
        <p:txBody>
          <a:bodyPr wrap="square">
            <a:spAutoFit/>
          </a:bodyPr>
          <a:lstStyle/>
          <a:p>
            <a:pPr algn="just">
              <a:spcBef>
                <a:spcPts val="600"/>
              </a:spcBef>
              <a:spcAft>
                <a:spcPts val="600"/>
              </a:spcAft>
              <a:buClr>
                <a:srgbClr val="000099"/>
              </a:buClr>
            </a:pPr>
            <a:r>
              <a:rPr lang="tr-TR" sz="2000" spc="-50" dirty="0" smtClean="0">
                <a:latin typeface="Arial" panose="020B0604020202020204" pitchFamily="34" charset="0"/>
                <a:ea typeface="Trebuchet MS" panose="020B0603020202020204" pitchFamily="34" charset="0"/>
                <a:cs typeface="Arial" panose="020B0604020202020204" pitchFamily="34" charset="0"/>
              </a:rPr>
              <a:t>TESLİM</a:t>
            </a:r>
            <a:endParaRPr lang="tr-TR" sz="2000" spc="-50" dirty="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Eşyanın veya Araçların Teslimi</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Teslim Yerine Geçen Sözleşme</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Hazır Olmayanlar Arasında Zilyetliğin Teslimle Devri</a:t>
            </a:r>
          </a:p>
          <a:p>
            <a:pPr algn="just">
              <a:spcBef>
                <a:spcPts val="600"/>
              </a:spcBef>
              <a:spcAft>
                <a:spcPts val="600"/>
              </a:spcAft>
              <a:buClr>
                <a:srgbClr val="000099"/>
              </a:buClr>
            </a:pPr>
            <a:r>
              <a:rPr lang="tr-TR" sz="2000" spc="-50" dirty="0">
                <a:latin typeface="Arial" panose="020B0604020202020204" pitchFamily="34" charset="0"/>
                <a:ea typeface="Trebuchet MS" panose="020B0603020202020204" pitchFamily="34" charset="0"/>
                <a:cs typeface="Arial" panose="020B0604020202020204" pitchFamily="34" charset="0"/>
              </a:rPr>
              <a:t>ZİLYETLİĞİN TESLİMSİZ DEVRİ</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Kısa Elden Teslim</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Hükmen Teslim</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Zilyetliğin Havalesi</a:t>
            </a: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Emtia Senetlerinin Teslimi Yoluyla Devri</a:t>
            </a:r>
          </a:p>
          <a:p>
            <a:pPr algn="just">
              <a:spcBef>
                <a:spcPts val="600"/>
              </a:spcBef>
              <a:spcAft>
                <a:spcPts val="600"/>
              </a:spcAft>
              <a:buClr>
                <a:srgbClr val="000099"/>
              </a:buClr>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ZİLYETLİĞİN DEVRİ</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59272382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2092881"/>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endParaRPr lang="tr-TR" sz="2000" spc="-50" dirty="0" smtClean="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Kısa elden teslim yoluyla zilyetliğin devredilmesinde, halihazırda zilyetlik konusu şeye zilyet olan kimsenin zilyetlik sıfatının değişmesi ve şey üzerinde zilyetliğinin devam etmesi söz konusudur. Örneğin, A’nın yaz tatili boyunca izlemesi için arkadaşı B’ye ödünç verdiği televizyonu tatil sonunda ona satması halinde kısa elden teslim yoluyla zilyetlik devredilmektedir</a:t>
            </a: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KISA ELDEN TESLİM</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286511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2400657"/>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endParaRPr lang="tr-TR" sz="2000" spc="-50" dirty="0" smtClean="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Hükmen teslimde, zilyetliği devreden dolaysız zilyet, dolaysız zilyet sıfatını koruyarak ve yeni zilyetle aralarındaki özel bir ilişkiye dayanarak yeni zilyede yalnızca dolaylı zilyetliği devretmektedir. Örneğin, </a:t>
            </a:r>
            <a:r>
              <a:rPr lang="tr-TR" sz="2000" spc="-50" dirty="0" smtClean="0">
                <a:latin typeface="Arial" panose="020B0604020202020204" pitchFamily="34" charset="0"/>
                <a:ea typeface="Trebuchet MS" panose="020B0603020202020204" pitchFamily="34" charset="0"/>
                <a:cs typeface="Arial" panose="020B0604020202020204" pitchFamily="34" charset="0"/>
              </a:rPr>
              <a:t>dil </a:t>
            </a:r>
            <a:r>
              <a:rPr lang="tr-TR" sz="2000" spc="-50" dirty="0">
                <a:latin typeface="Arial" panose="020B0604020202020204" pitchFamily="34" charset="0"/>
                <a:ea typeface="Trebuchet MS" panose="020B0603020202020204" pitchFamily="34" charset="0"/>
                <a:cs typeface="Arial" panose="020B0604020202020204" pitchFamily="34" charset="0"/>
              </a:rPr>
              <a:t>eğitimi sonrası başka bir </a:t>
            </a:r>
            <a:r>
              <a:rPr lang="tr-TR" sz="2000" spc="-50" dirty="0" smtClean="0">
                <a:latin typeface="Arial" panose="020B0604020202020204" pitchFamily="34" charset="0"/>
                <a:ea typeface="Trebuchet MS" panose="020B0603020202020204" pitchFamily="34" charset="0"/>
                <a:cs typeface="Arial" panose="020B0604020202020204" pitchFamily="34" charset="0"/>
              </a:rPr>
              <a:t>ülkeye taşınan </a:t>
            </a:r>
            <a:r>
              <a:rPr lang="tr-TR" sz="2000" spc="-50" dirty="0">
                <a:latin typeface="Arial" panose="020B0604020202020204" pitchFamily="34" charset="0"/>
                <a:ea typeface="Trebuchet MS" panose="020B0603020202020204" pitchFamily="34" charset="0"/>
                <a:cs typeface="Arial" panose="020B0604020202020204" pitchFamily="34" charset="0"/>
              </a:rPr>
              <a:t>ve bu sebeple </a:t>
            </a:r>
            <a:r>
              <a:rPr lang="tr-TR" sz="2000" spc="-50" dirty="0" smtClean="0">
                <a:latin typeface="Arial" panose="020B0604020202020204" pitchFamily="34" charset="0"/>
                <a:ea typeface="Trebuchet MS" panose="020B0603020202020204" pitchFamily="34" charset="0"/>
                <a:cs typeface="Arial" panose="020B0604020202020204" pitchFamily="34" charset="0"/>
              </a:rPr>
              <a:t>televizyonunu </a:t>
            </a:r>
            <a:r>
              <a:rPr lang="tr-TR" sz="2000" spc="-50" dirty="0">
                <a:latin typeface="Arial" panose="020B0604020202020204" pitchFamily="34" charset="0"/>
                <a:ea typeface="Trebuchet MS" panose="020B0603020202020204" pitchFamily="34" charset="0"/>
                <a:cs typeface="Arial" panose="020B0604020202020204" pitchFamily="34" charset="0"/>
              </a:rPr>
              <a:t>arkadaşı B’ye satan A’nın taşınıncaya kadar </a:t>
            </a:r>
            <a:r>
              <a:rPr lang="tr-TR" sz="2000" spc="-50" dirty="0" smtClean="0">
                <a:latin typeface="Arial" panose="020B0604020202020204" pitchFamily="34" charset="0"/>
                <a:ea typeface="Trebuchet MS" panose="020B0603020202020204" pitchFamily="34" charset="0"/>
                <a:cs typeface="Arial" panose="020B0604020202020204" pitchFamily="34" charset="0"/>
              </a:rPr>
              <a:t>televizyonun </a:t>
            </a:r>
            <a:r>
              <a:rPr lang="tr-TR" sz="2000" spc="-50" dirty="0">
                <a:latin typeface="Arial" panose="020B0604020202020204" pitchFamily="34" charset="0"/>
                <a:ea typeface="Trebuchet MS" panose="020B0603020202020204" pitchFamily="34" charset="0"/>
                <a:cs typeface="Arial" panose="020B0604020202020204" pitchFamily="34" charset="0"/>
              </a:rPr>
              <a:t>kendisinde kalması konusunda anlaşması halinde, hükmen teslim söz konusudur. </a:t>
            </a: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HÜKMEN TESLİM</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37349603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Dikdörtgen 12"/>
          <p:cNvSpPr/>
          <p:nvPr/>
        </p:nvSpPr>
        <p:spPr>
          <a:xfrm>
            <a:off x="-102239" y="647598"/>
            <a:ext cx="10053405" cy="369332"/>
          </a:xfrm>
          <a:prstGeom prst="rect">
            <a:avLst/>
          </a:prstGeom>
        </p:spPr>
        <p:txBody>
          <a:bodyPr/>
          <a:lstStyle/>
          <a:p>
            <a:pPr lvl="1"/>
            <a:endParaRPr lang="en-US" dirty="0"/>
          </a:p>
        </p:txBody>
      </p:sp>
      <p:sp>
        <p:nvSpPr>
          <p:cNvPr id="4" name="Dikdörtgen 3"/>
          <p:cNvSpPr/>
          <p:nvPr/>
        </p:nvSpPr>
        <p:spPr>
          <a:xfrm>
            <a:off x="313081" y="1265736"/>
            <a:ext cx="8517838" cy="3631763"/>
          </a:xfrm>
          <a:prstGeom prst="rect">
            <a:avLst/>
          </a:prstGeom>
        </p:spPr>
        <p:txBody>
          <a:bodyPr wrap="square">
            <a:spAutoFit/>
          </a:bodyPr>
          <a:lstStyle/>
          <a:p>
            <a:pPr marL="342900" indent="-342900" algn="just">
              <a:spcBef>
                <a:spcPts val="600"/>
              </a:spcBef>
              <a:spcAft>
                <a:spcPts val="600"/>
              </a:spcAft>
              <a:buClr>
                <a:srgbClr val="000099"/>
              </a:buClr>
              <a:buFont typeface="Wingdings" panose="05000000000000000000" pitchFamily="2" charset="2"/>
              <a:buChar char="q"/>
            </a:pPr>
            <a:endParaRPr lang="tr-TR" sz="2000" spc="-50" dirty="0" smtClean="0">
              <a:latin typeface="Arial" panose="020B0604020202020204" pitchFamily="34" charset="0"/>
              <a:ea typeface="Trebuchet MS" panose="020B0603020202020204" pitchFamily="34" charset="0"/>
              <a:cs typeface="Arial" panose="020B0604020202020204" pitchFamily="34" charset="0"/>
            </a:endParaRPr>
          </a:p>
          <a:p>
            <a:pPr marL="342900" indent="-342900" algn="just">
              <a:spcBef>
                <a:spcPts val="600"/>
              </a:spcBef>
              <a:spcAft>
                <a:spcPts val="600"/>
              </a:spcAft>
              <a:buClr>
                <a:srgbClr val="000099"/>
              </a:buClr>
              <a:buFont typeface="Wingdings" panose="05000000000000000000" pitchFamily="2" charset="2"/>
              <a:buChar char="q"/>
            </a:pPr>
            <a:r>
              <a:rPr lang="tr-TR" sz="2000" spc="-50" dirty="0">
                <a:latin typeface="Arial" panose="020B0604020202020204" pitchFamily="34" charset="0"/>
                <a:ea typeface="Trebuchet MS" panose="020B0603020202020204" pitchFamily="34" charset="0"/>
                <a:cs typeface="Arial" panose="020B0604020202020204" pitchFamily="34" charset="0"/>
              </a:rPr>
              <a:t>Emtia senetlerinin teslimi yoluyla zilyetliğin devri, TMK m. 980’de düzenlenmiş olup, bu yolla zilyetliğin devredilmesi, bir taşıyıcıya veya umumi mağazaya bırakılmış bir mal bulunmasına ve bu mal için kıymetli evrak niteliğinde bir senedin teslim edilmiş olmasına bağlıdır. Umumi mağazaların düzenlediği makbuz senedi ve </a:t>
            </a:r>
            <a:r>
              <a:rPr lang="tr-TR" sz="2000" spc="-50" dirty="0" err="1">
                <a:latin typeface="Arial" panose="020B0604020202020204" pitchFamily="34" charset="0"/>
                <a:ea typeface="Trebuchet MS" panose="020B0603020202020204" pitchFamily="34" charset="0"/>
                <a:cs typeface="Arial" panose="020B0604020202020204" pitchFamily="34" charset="0"/>
              </a:rPr>
              <a:t>varant</a:t>
            </a:r>
            <a:r>
              <a:rPr lang="tr-TR" sz="2000" spc="-50" dirty="0">
                <a:latin typeface="Arial" panose="020B0604020202020204" pitchFamily="34" charset="0"/>
                <a:ea typeface="Trebuchet MS" panose="020B0603020202020204" pitchFamily="34" charset="0"/>
                <a:cs typeface="Arial" panose="020B0604020202020204" pitchFamily="34" charset="0"/>
              </a:rPr>
              <a:t> veya deniz taşımacılığında kullanılan </a:t>
            </a:r>
            <a:r>
              <a:rPr lang="tr-TR" sz="2000" spc="-50" dirty="0" err="1">
                <a:latin typeface="Arial" panose="020B0604020202020204" pitchFamily="34" charset="0"/>
                <a:ea typeface="Trebuchet MS" panose="020B0603020202020204" pitchFamily="34" charset="0"/>
                <a:cs typeface="Arial" panose="020B0604020202020204" pitchFamily="34" charset="0"/>
              </a:rPr>
              <a:t>konişmento</a:t>
            </a:r>
            <a:r>
              <a:rPr lang="tr-TR" sz="2000" spc="-50" dirty="0">
                <a:latin typeface="Arial" panose="020B0604020202020204" pitchFamily="34" charset="0"/>
                <a:ea typeface="Trebuchet MS" panose="020B0603020202020204" pitchFamily="34" charset="0"/>
                <a:cs typeface="Arial" panose="020B0604020202020204" pitchFamily="34" charset="0"/>
              </a:rPr>
              <a:t> emtia senetlerine örnek olarak verilebilir. </a:t>
            </a:r>
          </a:p>
          <a:p>
            <a:pPr algn="just">
              <a:spcBef>
                <a:spcPts val="600"/>
              </a:spcBef>
              <a:spcAft>
                <a:spcPts val="600"/>
              </a:spcAft>
              <a:buClr>
                <a:srgbClr val="000099"/>
              </a:buClr>
            </a:pPr>
            <a:endParaRPr lang="tr-TR" sz="2000" spc="-50" dirty="0" smtClean="0">
              <a:latin typeface="Arial" panose="020B0604020202020204" pitchFamily="34" charset="0"/>
              <a:ea typeface="Trebuchet MS" panose="020B0603020202020204" pitchFamily="34" charset="0"/>
              <a:cs typeface="Arial" panose="020B0604020202020204" pitchFamily="34" charset="0"/>
            </a:endParaRPr>
          </a:p>
          <a:p>
            <a:pPr algn="just">
              <a:spcBef>
                <a:spcPts val="600"/>
              </a:spcBef>
              <a:spcAft>
                <a:spcPts val="600"/>
              </a:spcAft>
              <a:buClr>
                <a:srgbClr val="000099"/>
              </a:buClr>
            </a:pPr>
            <a:endParaRPr lang="tr-TR" sz="2000" spc="-50" dirty="0">
              <a:latin typeface="Arial" panose="020B0604020202020204" pitchFamily="34" charset="0"/>
              <a:ea typeface="Trebuchet MS" panose="020B0603020202020204" pitchFamily="34" charset="0"/>
              <a:cs typeface="Arial" panose="020B0604020202020204" pitchFamily="34"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EMTİA SENETLERİNİN DEVRİ YOLUYLA TESLİM</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401216516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12508</TotalTime>
  <Words>266</Words>
  <Application>Microsoft Office PowerPoint</Application>
  <PresentationFormat>Ekran Gösterisi (4:3)</PresentationFormat>
  <Paragraphs>60</Paragraphs>
  <Slides>9</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9</vt:i4>
      </vt:variant>
    </vt:vector>
  </HeadingPairs>
  <TitlesOfParts>
    <vt:vector size="18" baseType="lpstr">
      <vt:lpstr>ＭＳ Ｐゴシック</vt:lpstr>
      <vt:lpstr>Arial</vt:lpstr>
      <vt:lpstr>Calibri</vt:lpstr>
      <vt:lpstr>Times New Roman</vt:lpstr>
      <vt:lpstr>Trebuchet MS</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erol</cp:lastModifiedBy>
  <cp:revision>818</cp:revision>
  <cp:lastPrinted>2016-10-24T07:53:35Z</cp:lastPrinted>
  <dcterms:created xsi:type="dcterms:W3CDTF">2016-09-18T09:35:24Z</dcterms:created>
  <dcterms:modified xsi:type="dcterms:W3CDTF">2020-02-26T09:22:25Z</dcterms:modified>
</cp:coreProperties>
</file>