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9" r:id="rId3"/>
    <p:sldId id="363" r:id="rId4"/>
    <p:sldId id="364" r:id="rId5"/>
    <p:sldId id="365" r:id="rId6"/>
    <p:sldId id="366" r:id="rId7"/>
    <p:sldId id="367" r:id="rId8"/>
    <p:sldId id="368" r:id="rId9"/>
    <p:sldId id="374" r:id="rId10"/>
    <p:sldId id="320" r:id="rId11"/>
    <p:sldId id="284" r:id="rId12"/>
    <p:sldId id="275" r:id="rId13"/>
    <p:sldId id="321" r:id="rId14"/>
    <p:sldId id="322" r:id="rId15"/>
    <p:sldId id="276" r:id="rId16"/>
    <p:sldId id="328" r:id="rId17"/>
    <p:sldId id="370" r:id="rId18"/>
    <p:sldId id="371" r:id="rId19"/>
    <p:sldId id="373" r:id="rId20"/>
    <p:sldId id="369" r:id="rId21"/>
    <p:sldId id="372"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86785" autoAdjust="0"/>
  </p:normalViewPr>
  <p:slideViewPr>
    <p:cSldViewPr>
      <p:cViewPr varScale="1">
        <p:scale>
          <a:sx n="77" d="100"/>
          <a:sy n="77" d="100"/>
        </p:scale>
        <p:origin x="802" y="67"/>
      </p:cViewPr>
      <p:guideLst>
        <p:guide orient="horz" pos="2160"/>
        <p:guide pos="2880"/>
      </p:guideLst>
    </p:cSldViewPr>
  </p:slideViewPr>
  <p:outlineViewPr>
    <p:cViewPr>
      <p:scale>
        <a:sx n="33" d="100"/>
        <a:sy n="33" d="100"/>
      </p:scale>
      <p:origin x="0" y="18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extLst>
      <p:ext uri="{BB962C8B-B14F-4D97-AF65-F5344CB8AC3E}">
        <p14:creationId xmlns:p14="http://schemas.microsoft.com/office/powerpoint/2010/main" val="1507199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Yukarıdaki şekilde de görüleceği gibi, ünlü üçgeninde dilin ön ve arka bölümleriyle birlikte, yüksekliğini belirleyen temel ünlüler [i], [u] ve [a] sesleridir. Örneğin, [a] ünlüsü dilin alt kısmında ve yutaktaki en dar kısımda bulunduğu için en yüksek F1 formant frekansını taşır. Öte yandan, [i] ünlüsü dilin ön kısmında bulunması nedeniyle en yüksek F2 formant frekansına sahipken, yutağın alçalması ve dudakların yuvarlaklaşması sonucu, [u] ünlüsündeki F2 formant frekansı daha düşüktür.   </a:t>
            </a:r>
          </a:p>
          <a:p>
            <a:endParaRPr lang="tr-TR" dirty="0"/>
          </a:p>
        </p:txBody>
      </p:sp>
      <p:sp>
        <p:nvSpPr>
          <p:cNvPr id="4" name="Slide Number Placeholder 3"/>
          <p:cNvSpPr>
            <a:spLocks noGrp="1"/>
          </p:cNvSpPr>
          <p:nvPr>
            <p:ph type="sldNum" sz="quarter" idx="10"/>
          </p:nvPr>
        </p:nvSpPr>
        <p:spPr/>
        <p:txBody>
          <a:bodyPr/>
          <a:lstStyle/>
          <a:p>
            <a:fld id="{35EC859D-B9DD-4026-99DC-E9A994B5962C}" type="slidenum">
              <a:rPr lang="tr-TR" smtClean="0"/>
              <a:pPr/>
              <a:t>21</a:t>
            </a:fld>
            <a:endParaRPr lang="tr-TR"/>
          </a:p>
        </p:txBody>
      </p:sp>
    </p:spTree>
    <p:extLst>
      <p:ext uri="{BB962C8B-B14F-4D97-AF65-F5344CB8AC3E}">
        <p14:creationId xmlns:p14="http://schemas.microsoft.com/office/powerpoint/2010/main" val="1500257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internationalphoneticalphabet.org/ipa-sounds/ipa-chart-with-sound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lvl="0" algn="r">
              <a:spcBef>
                <a:spcPct val="0"/>
              </a:spcBef>
              <a:defRPr/>
            </a:pPr>
            <a:r>
              <a:rPr lang="tr-TR" sz="1600" dirty="0" smtClean="0"/>
              <a:t>Dr</a:t>
            </a:r>
            <a:r>
              <a:rPr lang="tr-TR" sz="1600" dirty="0"/>
              <a:t>. </a:t>
            </a:r>
            <a:r>
              <a:rPr lang="tr-TR" sz="1600" dirty="0" err="1"/>
              <a:t>Öğr</a:t>
            </a:r>
            <a:r>
              <a:rPr lang="tr-TR" sz="1600" dirty="0"/>
              <a:t>. Üyesi İpek Pınar Uzun</a:t>
            </a:r>
          </a:p>
        </p:txBody>
      </p:sp>
      <p:pic>
        <p:nvPicPr>
          <p:cNvPr id="6" name="Picture 5" descr="C:\Documents and Settings\XP\Desktop\adsıznnnnnnn.JPG"/>
          <p:cNvPicPr>
            <a:picLocks noChangeAspect="1" noChangeArrowheads="1"/>
          </p:cNvPicPr>
          <p:nvPr/>
        </p:nvPicPr>
        <p:blipFill>
          <a:blip r:embed="rId2"/>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Sesin Temel Sıklığı/F0 (</a:t>
            </a:r>
            <a:r>
              <a:rPr lang="tr-TR" sz="2200" dirty="0" smtClean="0"/>
              <a:t>Fundamental Frequency</a:t>
            </a:r>
            <a:r>
              <a:rPr lang="tr-TR" sz="2200" b="1" dirty="0" smtClean="0"/>
              <a:t>)</a:t>
            </a:r>
            <a:endParaRPr lang="tr-TR" sz="2200" b="1" dirty="0"/>
          </a:p>
        </p:txBody>
      </p:sp>
      <p:sp>
        <p:nvSpPr>
          <p:cNvPr id="8" name="Dikdörtgen 1"/>
          <p:cNvSpPr/>
          <p:nvPr/>
        </p:nvSpPr>
        <p:spPr>
          <a:xfrm>
            <a:off x="428596" y="1214422"/>
            <a:ext cx="8286808" cy="1077218"/>
          </a:xfrm>
          <a:prstGeom prst="rect">
            <a:avLst/>
          </a:prstGeom>
        </p:spPr>
        <p:txBody>
          <a:bodyPr wrap="square">
            <a:spAutoFit/>
          </a:bodyPr>
          <a:lstStyle/>
          <a:p>
            <a:pPr algn="just"/>
            <a:r>
              <a:rPr lang="tr-TR" sz="1600" dirty="0">
                <a:latin typeface="Book Antiqua" pitchFamily="18" charset="0"/>
              </a:rPr>
              <a:t>Zaman biriminin saniye içindeki devir sayısı </a:t>
            </a:r>
            <a:r>
              <a:rPr lang="tr-TR" sz="1600" b="1" dirty="0">
                <a:latin typeface="Book Antiqua" pitchFamily="18" charset="0"/>
              </a:rPr>
              <a:t>sıklık </a:t>
            </a:r>
            <a:r>
              <a:rPr lang="tr-TR" sz="1600" dirty="0">
                <a:latin typeface="Book Antiqua" pitchFamily="18" charset="0"/>
              </a:rPr>
              <a:t>ya da</a:t>
            </a:r>
            <a:r>
              <a:rPr lang="tr-TR" sz="1600" b="1" dirty="0">
                <a:latin typeface="Book Antiqua" pitchFamily="18" charset="0"/>
              </a:rPr>
              <a:t> frekans</a:t>
            </a:r>
            <a:r>
              <a:rPr lang="tr-TR" sz="1600" dirty="0">
                <a:latin typeface="Book Antiqua" pitchFamily="18" charset="0"/>
              </a:rPr>
              <a:t> (f</a:t>
            </a:r>
            <a:r>
              <a:rPr lang="tr-TR" sz="1600" i="1" dirty="0">
                <a:latin typeface="Book Antiqua" pitchFamily="18" charset="0"/>
              </a:rPr>
              <a:t>requency</a:t>
            </a:r>
            <a:r>
              <a:rPr lang="tr-TR" sz="1600" dirty="0">
                <a:latin typeface="Book Antiqua" pitchFamily="18" charset="0"/>
              </a:rPr>
              <a:t>) olarak adlandırılmaktadır. </a:t>
            </a:r>
            <a:endParaRPr lang="tr-TR" sz="1600" dirty="0" smtClean="0">
              <a:latin typeface="Book Antiqua" pitchFamily="18" charset="0"/>
            </a:endParaRPr>
          </a:p>
          <a:p>
            <a:pPr algn="just"/>
            <a:endParaRPr lang="tr-TR" sz="1600" dirty="0" smtClean="0">
              <a:latin typeface="Book Antiqua" pitchFamily="18" charset="0"/>
            </a:endParaRPr>
          </a:p>
          <a:p>
            <a:pPr algn="just"/>
            <a:r>
              <a:rPr lang="tr-TR" sz="1600" dirty="0" smtClean="0">
                <a:latin typeface="Book Antiqua" pitchFamily="18" charset="0"/>
              </a:rPr>
              <a:t>Sıklık </a:t>
            </a:r>
            <a:r>
              <a:rPr lang="tr-TR" sz="1600" dirty="0">
                <a:latin typeface="Book Antiqua" pitchFamily="18" charset="0"/>
              </a:rPr>
              <a:t>ya da titreşim </a:t>
            </a:r>
            <a:r>
              <a:rPr lang="tr-TR" sz="1600" dirty="0" smtClean="0">
                <a:latin typeface="Book Antiqua" pitchFamily="18" charset="0"/>
              </a:rPr>
              <a:t>hızı, </a:t>
            </a:r>
            <a:r>
              <a:rPr lang="tr-TR" sz="1600" dirty="0">
                <a:latin typeface="Book Antiqua" pitchFamily="18" charset="0"/>
              </a:rPr>
              <a:t>titreyen cismin özelliklerine göre değişir.</a:t>
            </a:r>
          </a:p>
        </p:txBody>
      </p:sp>
      <p:grpSp>
        <p:nvGrpSpPr>
          <p:cNvPr id="2" name="Group 13"/>
          <p:cNvGrpSpPr/>
          <p:nvPr/>
        </p:nvGrpSpPr>
        <p:grpSpPr>
          <a:xfrm>
            <a:off x="4929190" y="3000372"/>
            <a:ext cx="3429024" cy="2705891"/>
            <a:chOff x="785786" y="2080431"/>
            <a:chExt cx="3143272" cy="2420139"/>
          </a:xfrm>
        </p:grpSpPr>
        <p:pic>
          <p:nvPicPr>
            <p:cNvPr id="7" name="Resim 1" descr="http://www-classes.usc.edu/engr/ise/599muscog/2004/projects/chuan-zhu/wave.gif"/>
            <p:cNvPicPr/>
            <p:nvPr/>
          </p:nvPicPr>
          <p:blipFill>
            <a:blip r:embed="rId2" cstate="print"/>
            <a:srcRect/>
            <a:stretch>
              <a:fillRect/>
            </a:stretch>
          </p:blipFill>
          <p:spPr bwMode="auto">
            <a:xfrm>
              <a:off x="785786" y="2143116"/>
              <a:ext cx="3143272" cy="2357454"/>
            </a:xfrm>
            <a:prstGeom prst="rect">
              <a:avLst/>
            </a:prstGeom>
            <a:noFill/>
            <a:ln w="9525">
              <a:noFill/>
              <a:miter lim="800000"/>
              <a:headEnd/>
              <a:tailEnd/>
            </a:ln>
          </p:spPr>
        </p:pic>
        <p:grpSp>
          <p:nvGrpSpPr>
            <p:cNvPr id="3" name="Group 12"/>
            <p:cNvGrpSpPr/>
            <p:nvPr/>
          </p:nvGrpSpPr>
          <p:grpSpPr>
            <a:xfrm>
              <a:off x="1214414" y="2080431"/>
              <a:ext cx="2170014" cy="1634321"/>
              <a:chOff x="1214414" y="2080431"/>
              <a:chExt cx="2170014" cy="1634321"/>
            </a:xfrm>
          </p:grpSpPr>
          <p:sp>
            <p:nvSpPr>
              <p:cNvPr id="11" name="Metin kutusu 9"/>
              <p:cNvSpPr txBox="1"/>
              <p:nvPr/>
            </p:nvSpPr>
            <p:spPr>
              <a:xfrm>
                <a:off x="1214414" y="2080431"/>
                <a:ext cx="2098576" cy="276999"/>
              </a:xfrm>
              <a:prstGeom prst="rect">
                <a:avLst/>
              </a:prstGeom>
              <a:solidFill>
                <a:schemeClr val="bg1"/>
              </a:solidFill>
            </p:spPr>
            <p:txBody>
              <a:bodyPr wrap="square" rtlCol="0">
                <a:spAutoFit/>
              </a:bodyPr>
              <a:lstStyle/>
              <a:p>
                <a:pPr algn="r"/>
                <a:r>
                  <a:rPr lang="tr-TR" sz="1200" dirty="0" smtClean="0"/>
                  <a:t>Yüksek Frekans Dalgası</a:t>
                </a:r>
                <a:endParaRPr lang="en-US" sz="1200" dirty="0"/>
              </a:p>
            </p:txBody>
          </p:sp>
          <p:sp>
            <p:nvSpPr>
              <p:cNvPr id="12" name="Metin kutusu 10"/>
              <p:cNvSpPr txBox="1"/>
              <p:nvPr/>
            </p:nvSpPr>
            <p:spPr>
              <a:xfrm>
                <a:off x="1285852" y="3437753"/>
                <a:ext cx="2098576" cy="276999"/>
              </a:xfrm>
              <a:prstGeom prst="rect">
                <a:avLst/>
              </a:prstGeom>
              <a:solidFill>
                <a:schemeClr val="bg1"/>
              </a:solidFill>
            </p:spPr>
            <p:txBody>
              <a:bodyPr wrap="square" rtlCol="0">
                <a:spAutoFit/>
              </a:bodyPr>
              <a:lstStyle/>
              <a:p>
                <a:pPr algn="r"/>
                <a:r>
                  <a:rPr lang="tr-TR" sz="1200" dirty="0" smtClean="0"/>
                  <a:t>Düşük Frekans Dalgası</a:t>
                </a:r>
                <a:endParaRPr lang="en-US" sz="1200" dirty="0"/>
              </a:p>
            </p:txBody>
          </p: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Sesin Temel Sıklığı/F0 (</a:t>
            </a:r>
            <a:r>
              <a:rPr lang="tr-TR" sz="2200" dirty="0" smtClean="0"/>
              <a:t>Fundamental Frequency</a:t>
            </a:r>
            <a:r>
              <a:rPr lang="tr-TR" sz="2200" b="1" dirty="0" smtClean="0"/>
              <a:t>)</a:t>
            </a:r>
            <a:endParaRPr lang="tr-TR" sz="2200" b="1" dirty="0"/>
          </a:p>
        </p:txBody>
      </p:sp>
      <p:sp>
        <p:nvSpPr>
          <p:cNvPr id="9" name="Rectangle 8"/>
          <p:cNvSpPr/>
          <p:nvPr/>
        </p:nvSpPr>
        <p:spPr>
          <a:xfrm>
            <a:off x="500034" y="1428736"/>
            <a:ext cx="8143932" cy="1815882"/>
          </a:xfrm>
          <a:prstGeom prst="rect">
            <a:avLst/>
          </a:prstGeom>
        </p:spPr>
        <p:txBody>
          <a:bodyPr wrap="square">
            <a:spAutoFit/>
          </a:bodyPr>
          <a:lstStyle/>
          <a:p>
            <a:pPr algn="just"/>
            <a:r>
              <a:rPr lang="tr-TR" sz="1600" dirty="0" smtClean="0">
                <a:latin typeface="Book Antiqua" pitchFamily="18" charset="0"/>
              </a:rPr>
              <a:t>Titreyen her cismin bütün parçaları ayrıca titreşmekte olduğu için temel sıklık (</a:t>
            </a:r>
            <a:r>
              <a:rPr lang="tr-TR" sz="1600" i="1" dirty="0" smtClean="0">
                <a:latin typeface="Book Antiqua" pitchFamily="18" charset="0"/>
              </a:rPr>
              <a:t>fundamental frequency/F0</a:t>
            </a:r>
            <a:r>
              <a:rPr lang="tr-TR" sz="1600" dirty="0" smtClean="0">
                <a:latin typeface="Book Antiqua" pitchFamily="18" charset="0"/>
              </a:rPr>
              <a:t>) dışında başka yan frekanslar da üretilmektedir. Bu yan frekanslara </a:t>
            </a:r>
            <a:r>
              <a:rPr lang="tr-TR" sz="1600" i="1" dirty="0" smtClean="0">
                <a:latin typeface="Book Antiqua" pitchFamily="18" charset="0"/>
              </a:rPr>
              <a:t>harmonikler </a:t>
            </a:r>
            <a:r>
              <a:rPr lang="tr-TR" sz="1600" dirty="0" smtClean="0">
                <a:latin typeface="Book Antiqua" pitchFamily="18" charset="0"/>
              </a:rPr>
              <a:t>(</a:t>
            </a:r>
            <a:r>
              <a:rPr lang="tr-TR" sz="1600" i="1" dirty="0" smtClean="0">
                <a:latin typeface="Book Antiqua" pitchFamily="18" charset="0"/>
              </a:rPr>
              <a:t>harmonics</a:t>
            </a:r>
            <a:r>
              <a:rPr lang="tr-TR" sz="1600" dirty="0" smtClean="0">
                <a:latin typeface="Book Antiqua" pitchFamily="18" charset="0"/>
              </a:rPr>
              <a:t>) denmektedir. </a:t>
            </a:r>
          </a:p>
          <a:p>
            <a:pPr algn="just"/>
            <a:endParaRPr lang="tr-TR" sz="1600" dirty="0" smtClean="0">
              <a:latin typeface="Book Antiqua" pitchFamily="18" charset="0"/>
            </a:endParaRPr>
          </a:p>
          <a:p>
            <a:pPr algn="just"/>
            <a:r>
              <a:rPr lang="tr-TR" sz="1600" dirty="0" smtClean="0">
                <a:latin typeface="Book Antiqua" pitchFamily="18" charset="0"/>
              </a:rPr>
              <a:t>Karmaşık sesler arasında en yüksek genliği ve en düşük sıklığı olan titreşim, </a:t>
            </a:r>
            <a:r>
              <a:rPr lang="tr-TR" sz="1600" b="1" i="1" dirty="0" smtClean="0">
                <a:latin typeface="Book Antiqua" pitchFamily="18" charset="0"/>
              </a:rPr>
              <a:t>temel sıklık</a:t>
            </a:r>
            <a:r>
              <a:rPr lang="tr-TR" sz="1600" dirty="0" smtClean="0">
                <a:latin typeface="Book Antiqua" pitchFamily="18" charset="0"/>
              </a:rPr>
              <a:t> ya da </a:t>
            </a:r>
            <a:r>
              <a:rPr lang="tr-TR" sz="1600" b="1" i="1" dirty="0" smtClean="0">
                <a:latin typeface="Book Antiqua" pitchFamily="18" charset="0"/>
              </a:rPr>
              <a:t>1.harmonik</a:t>
            </a:r>
            <a:r>
              <a:rPr lang="tr-TR" sz="1600" dirty="0" smtClean="0">
                <a:latin typeface="Book Antiqua" pitchFamily="18" charset="0"/>
              </a:rPr>
              <a:t> olarak tanımlanabilir. Bir seste ne kadar harmonik değeri varsa, o sesin kalitesi de o kadar yüksek olmaktadır:  </a:t>
            </a:r>
          </a:p>
        </p:txBody>
      </p:sp>
      <p:graphicFrame>
        <p:nvGraphicFramePr>
          <p:cNvPr id="10" name="Table 9"/>
          <p:cNvGraphicFramePr>
            <a:graphicFrameLocks noGrp="1"/>
          </p:cNvGraphicFramePr>
          <p:nvPr/>
        </p:nvGraphicFramePr>
        <p:xfrm>
          <a:off x="5214942" y="3643314"/>
          <a:ext cx="2928959" cy="2143140"/>
        </p:xfrm>
        <a:graphic>
          <a:graphicData uri="http://schemas.openxmlformats.org/drawingml/2006/table">
            <a:tbl>
              <a:tblPr/>
              <a:tblGrid>
                <a:gridCol w="1560413">
                  <a:extLst>
                    <a:ext uri="{9D8B030D-6E8A-4147-A177-3AD203B41FA5}">
                      <a16:colId xmlns:a16="http://schemas.microsoft.com/office/drawing/2014/main" val="20000"/>
                    </a:ext>
                  </a:extLst>
                </a:gridCol>
                <a:gridCol w="1368546">
                  <a:extLst>
                    <a:ext uri="{9D8B030D-6E8A-4147-A177-3AD203B41FA5}">
                      <a16:colId xmlns:a16="http://schemas.microsoft.com/office/drawing/2014/main" val="20001"/>
                    </a:ext>
                  </a:extLst>
                </a:gridCol>
              </a:tblGrid>
              <a:tr h="434401">
                <a:tc>
                  <a:txBody>
                    <a:bodyPr/>
                    <a:lstStyle/>
                    <a:p>
                      <a:pPr algn="ctr">
                        <a:lnSpc>
                          <a:spcPct val="150000"/>
                        </a:lnSpc>
                        <a:spcAft>
                          <a:spcPts val="0"/>
                        </a:spcAft>
                      </a:pPr>
                      <a:r>
                        <a:rPr lang="tr-TR" sz="1400" b="1" dirty="0">
                          <a:solidFill>
                            <a:srgbClr val="000000"/>
                          </a:solidFill>
                          <a:latin typeface="Book Antiqua" pitchFamily="18" charset="0"/>
                          <a:ea typeface="Times New Roman"/>
                          <a:cs typeface="Times New Roman"/>
                        </a:rPr>
                        <a:t>SIKLIK</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8DB3E2"/>
                    </a:solidFill>
                  </a:tcPr>
                </a:tc>
                <a:tc>
                  <a:txBody>
                    <a:bodyPr/>
                    <a:lstStyle/>
                    <a:p>
                      <a:pPr algn="ctr">
                        <a:lnSpc>
                          <a:spcPct val="150000"/>
                        </a:lnSpc>
                        <a:spcAft>
                          <a:spcPts val="0"/>
                        </a:spcAft>
                      </a:pPr>
                      <a:r>
                        <a:rPr lang="tr-TR" sz="1400" b="1">
                          <a:solidFill>
                            <a:srgbClr val="000000"/>
                          </a:solidFill>
                          <a:latin typeface="Book Antiqua" pitchFamily="18" charset="0"/>
                          <a:ea typeface="Times New Roman"/>
                          <a:cs typeface="Times New Roman"/>
                        </a:rPr>
                        <a:t>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8DB3E2"/>
                    </a:solidFill>
                  </a:tcPr>
                </a:tc>
                <a:extLst>
                  <a:ext uri="{0D108BD9-81ED-4DB2-BD59-A6C34878D82A}">
                    <a16:rowId xmlns:a16="http://schemas.microsoft.com/office/drawing/2014/main" val="10000"/>
                  </a:ext>
                </a:extLst>
              </a:tr>
              <a:tr h="426939">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1 . f = 440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dirty="0">
                          <a:solidFill>
                            <a:srgbClr val="000000"/>
                          </a:solidFill>
                          <a:latin typeface="Book Antiqua" pitchFamily="18" charset="0"/>
                          <a:ea typeface="Calibri"/>
                          <a:cs typeface="Times New Roman"/>
                        </a:rPr>
                        <a:t>1. Harmoni</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26939">
                <a:tc>
                  <a:txBody>
                    <a:bodyPr/>
                    <a:lstStyle/>
                    <a:p>
                      <a:pPr algn="ctr">
                        <a:lnSpc>
                          <a:spcPts val="1440"/>
                        </a:lnSpc>
                        <a:spcAft>
                          <a:spcPts val="1000"/>
                        </a:spcAft>
                      </a:pPr>
                      <a:r>
                        <a:rPr lang="tr-TR" sz="1400">
                          <a:solidFill>
                            <a:srgbClr val="000000"/>
                          </a:solidFill>
                          <a:latin typeface="Book Antiqua" pitchFamily="18" charset="0"/>
                          <a:ea typeface="Times New Roman"/>
                          <a:cs typeface="Times New Roman"/>
                        </a:rPr>
                        <a:t>1 . f = 880 Hz</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a:solidFill>
                            <a:srgbClr val="000000"/>
                          </a:solidFill>
                          <a:latin typeface="Book Antiqua" pitchFamily="18" charset="0"/>
                          <a:ea typeface="Calibri"/>
                          <a:cs typeface="Times New Roman"/>
                        </a:rPr>
                        <a:t>2. 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26939">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3. f = 1320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a:solidFill>
                            <a:srgbClr val="000000"/>
                          </a:solidFill>
                          <a:latin typeface="Book Antiqua" pitchFamily="18" charset="0"/>
                          <a:ea typeface="Calibri"/>
                          <a:cs typeface="Times New Roman"/>
                        </a:rPr>
                        <a:t>3. 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27922">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4 . f = 1760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dirty="0">
                          <a:solidFill>
                            <a:srgbClr val="000000"/>
                          </a:solidFill>
                          <a:latin typeface="Book Antiqua" pitchFamily="18" charset="0"/>
                          <a:ea typeface="Calibri"/>
                          <a:cs typeface="Times New Roman"/>
                        </a:rPr>
                        <a:t>4. Harmoni</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grpSp>
        <p:nvGrpSpPr>
          <p:cNvPr id="16" name="Group 15"/>
          <p:cNvGrpSpPr/>
          <p:nvPr/>
        </p:nvGrpSpPr>
        <p:grpSpPr>
          <a:xfrm>
            <a:off x="571472" y="3429000"/>
            <a:ext cx="5072098" cy="2600343"/>
            <a:chOff x="1571604" y="3786190"/>
            <a:chExt cx="5072098" cy="2600343"/>
          </a:xfrm>
        </p:grpSpPr>
        <p:pic>
          <p:nvPicPr>
            <p:cNvPr id="17" name="Picture 16" descr="Overtone.png"/>
            <p:cNvPicPr>
              <a:picLocks noChangeAspect="1"/>
            </p:cNvPicPr>
            <p:nvPr/>
          </p:nvPicPr>
          <p:blipFill>
            <a:blip r:embed="rId2"/>
            <a:stretch>
              <a:fillRect/>
            </a:stretch>
          </p:blipFill>
          <p:spPr>
            <a:xfrm>
              <a:off x="1571604" y="3786190"/>
              <a:ext cx="2500330" cy="2600343"/>
            </a:xfrm>
            <a:prstGeom prst="rect">
              <a:avLst/>
            </a:prstGeom>
          </p:spPr>
        </p:pic>
        <p:sp>
          <p:nvSpPr>
            <p:cNvPr id="18" name="TextBox 17"/>
            <p:cNvSpPr txBox="1"/>
            <p:nvPr/>
          </p:nvSpPr>
          <p:spPr>
            <a:xfrm>
              <a:off x="4071934" y="3857628"/>
              <a:ext cx="2571768" cy="307777"/>
            </a:xfrm>
            <a:prstGeom prst="rect">
              <a:avLst/>
            </a:prstGeom>
            <a:noFill/>
          </p:spPr>
          <p:txBody>
            <a:bodyPr wrap="square" rtlCol="0">
              <a:spAutoFit/>
            </a:bodyPr>
            <a:lstStyle/>
            <a:p>
              <a:r>
                <a:rPr lang="tr-TR" sz="1400" b="1" dirty="0" smtClean="0">
                  <a:latin typeface="Book Antiqua" pitchFamily="18" charset="0"/>
                </a:rPr>
                <a:t>1. harmonik</a:t>
              </a:r>
              <a:endParaRPr lang="tr-TR" sz="1400" b="1" dirty="0">
                <a:latin typeface="Book Antiqua" pitchFamily="18" charset="0"/>
              </a:endParaRPr>
            </a:p>
          </p:txBody>
        </p:sp>
        <p:sp>
          <p:nvSpPr>
            <p:cNvPr id="19" name="TextBox 18"/>
            <p:cNvSpPr txBox="1"/>
            <p:nvPr/>
          </p:nvSpPr>
          <p:spPr>
            <a:xfrm>
              <a:off x="4071934" y="4214818"/>
              <a:ext cx="2571768" cy="307777"/>
            </a:xfrm>
            <a:prstGeom prst="rect">
              <a:avLst/>
            </a:prstGeom>
            <a:noFill/>
          </p:spPr>
          <p:txBody>
            <a:bodyPr wrap="square" rtlCol="0">
              <a:spAutoFit/>
            </a:bodyPr>
            <a:lstStyle/>
            <a:p>
              <a:r>
                <a:rPr lang="tr-TR" sz="1400" b="1" dirty="0" smtClean="0">
                  <a:latin typeface="Book Antiqua" pitchFamily="18" charset="0"/>
                </a:rPr>
                <a:t>2. harmonik</a:t>
              </a:r>
              <a:endParaRPr lang="tr-TR" sz="1400" b="1" dirty="0">
                <a:latin typeface="Book Antiqua" pitchFamily="18" charset="0"/>
              </a:endParaRPr>
            </a:p>
          </p:txBody>
        </p:sp>
        <p:sp>
          <p:nvSpPr>
            <p:cNvPr id="20" name="TextBox 19"/>
            <p:cNvSpPr txBox="1"/>
            <p:nvPr/>
          </p:nvSpPr>
          <p:spPr>
            <a:xfrm>
              <a:off x="4071934" y="4572008"/>
              <a:ext cx="2571768" cy="307777"/>
            </a:xfrm>
            <a:prstGeom prst="rect">
              <a:avLst/>
            </a:prstGeom>
            <a:noFill/>
          </p:spPr>
          <p:txBody>
            <a:bodyPr wrap="square" rtlCol="0">
              <a:spAutoFit/>
            </a:bodyPr>
            <a:lstStyle/>
            <a:p>
              <a:r>
                <a:rPr lang="tr-TR" sz="1400" b="1" dirty="0" smtClean="0">
                  <a:latin typeface="Book Antiqua" pitchFamily="18" charset="0"/>
                </a:rPr>
                <a:t>3. harmonik</a:t>
              </a:r>
              <a:endParaRPr lang="tr-TR" sz="1400" b="1" dirty="0">
                <a:latin typeface="Book Antiqua" pitchFamily="18" charset="0"/>
              </a:endParaRPr>
            </a:p>
          </p:txBody>
        </p:sp>
        <p:sp>
          <p:nvSpPr>
            <p:cNvPr id="21" name="TextBox 20"/>
            <p:cNvSpPr txBox="1"/>
            <p:nvPr/>
          </p:nvSpPr>
          <p:spPr>
            <a:xfrm>
              <a:off x="4071934" y="4929198"/>
              <a:ext cx="2571768" cy="307777"/>
            </a:xfrm>
            <a:prstGeom prst="rect">
              <a:avLst/>
            </a:prstGeom>
            <a:noFill/>
          </p:spPr>
          <p:txBody>
            <a:bodyPr wrap="square" rtlCol="0">
              <a:spAutoFit/>
            </a:bodyPr>
            <a:lstStyle/>
            <a:p>
              <a:r>
                <a:rPr lang="tr-TR" sz="1400" b="1" dirty="0" smtClean="0">
                  <a:latin typeface="Book Antiqua" pitchFamily="18" charset="0"/>
                </a:rPr>
                <a:t>4. harmonik</a:t>
              </a:r>
              <a:endParaRPr lang="tr-TR" sz="1400" b="1" dirty="0">
                <a:latin typeface="Book Antiqua" pitchFamily="18" charset="0"/>
              </a:endParaRPr>
            </a:p>
          </p:txBody>
        </p:sp>
        <p:sp>
          <p:nvSpPr>
            <p:cNvPr id="22" name="TextBox 21"/>
            <p:cNvSpPr txBox="1"/>
            <p:nvPr/>
          </p:nvSpPr>
          <p:spPr>
            <a:xfrm>
              <a:off x="4071934" y="5366579"/>
              <a:ext cx="2571768" cy="307777"/>
            </a:xfrm>
            <a:prstGeom prst="rect">
              <a:avLst/>
            </a:prstGeom>
            <a:noFill/>
          </p:spPr>
          <p:txBody>
            <a:bodyPr wrap="square" rtlCol="0">
              <a:spAutoFit/>
            </a:bodyPr>
            <a:lstStyle/>
            <a:p>
              <a:r>
                <a:rPr lang="tr-TR" sz="1400" b="1" dirty="0" smtClean="0">
                  <a:latin typeface="Book Antiqua" pitchFamily="18" charset="0"/>
                </a:rPr>
                <a:t>5. harmonik</a:t>
              </a:r>
              <a:endParaRPr lang="tr-TR" sz="1400" b="1" dirty="0">
                <a:latin typeface="Book Antiqua" pitchFamily="18" charset="0"/>
              </a:endParaRPr>
            </a:p>
          </p:txBody>
        </p:sp>
        <p:sp>
          <p:nvSpPr>
            <p:cNvPr id="23" name="TextBox 22"/>
            <p:cNvSpPr txBox="1"/>
            <p:nvPr/>
          </p:nvSpPr>
          <p:spPr>
            <a:xfrm>
              <a:off x="4071934" y="5715016"/>
              <a:ext cx="2571768" cy="307777"/>
            </a:xfrm>
            <a:prstGeom prst="rect">
              <a:avLst/>
            </a:prstGeom>
            <a:noFill/>
          </p:spPr>
          <p:txBody>
            <a:bodyPr wrap="square" rtlCol="0">
              <a:spAutoFit/>
            </a:bodyPr>
            <a:lstStyle/>
            <a:p>
              <a:r>
                <a:rPr lang="tr-TR" sz="1400" b="1" dirty="0" smtClean="0">
                  <a:latin typeface="Book Antiqua" pitchFamily="18" charset="0"/>
                </a:rPr>
                <a:t>6. harmonik</a:t>
              </a:r>
              <a:endParaRPr lang="tr-TR" sz="1400" b="1" dirty="0">
                <a:latin typeface="Book Antiqua" pitchFamily="18" charset="0"/>
              </a:endParaRPr>
            </a:p>
          </p:txBody>
        </p:sp>
        <p:sp>
          <p:nvSpPr>
            <p:cNvPr id="24" name="TextBox 23"/>
            <p:cNvSpPr txBox="1"/>
            <p:nvPr/>
          </p:nvSpPr>
          <p:spPr>
            <a:xfrm>
              <a:off x="4071934" y="6072206"/>
              <a:ext cx="2571768" cy="307777"/>
            </a:xfrm>
            <a:prstGeom prst="rect">
              <a:avLst/>
            </a:prstGeom>
            <a:noFill/>
          </p:spPr>
          <p:txBody>
            <a:bodyPr wrap="square" rtlCol="0">
              <a:spAutoFit/>
            </a:bodyPr>
            <a:lstStyle/>
            <a:p>
              <a:r>
                <a:rPr lang="tr-TR" sz="1400" b="1" dirty="0" smtClean="0">
                  <a:latin typeface="Book Antiqua" pitchFamily="18" charset="0"/>
                </a:rPr>
                <a:t>7. harmonik</a:t>
              </a:r>
              <a:endParaRPr lang="tr-TR" sz="1400" b="1" dirty="0">
                <a:latin typeface="Book Antiqua" pitchFamily="18" charset="0"/>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Formantlar (</a:t>
            </a:r>
            <a:r>
              <a:rPr lang="tr-TR" sz="2200" dirty="0" smtClean="0"/>
              <a:t>Formants</a:t>
            </a:r>
            <a:r>
              <a:rPr lang="tr-TR" sz="2200" b="1" dirty="0" smtClean="0"/>
              <a:t>)</a:t>
            </a:r>
            <a:endParaRPr lang="tr-TR" sz="2200" dirty="0"/>
          </a:p>
        </p:txBody>
      </p:sp>
      <p:sp>
        <p:nvSpPr>
          <p:cNvPr id="7" name="Rectangle 6"/>
          <p:cNvSpPr/>
          <p:nvPr/>
        </p:nvSpPr>
        <p:spPr>
          <a:xfrm>
            <a:off x="428596" y="1285860"/>
            <a:ext cx="8286808" cy="2308324"/>
          </a:xfrm>
          <a:prstGeom prst="rect">
            <a:avLst/>
          </a:prstGeom>
        </p:spPr>
        <p:txBody>
          <a:bodyPr wrap="square">
            <a:spAutoFit/>
          </a:bodyPr>
          <a:lstStyle/>
          <a:p>
            <a:pPr lvl="0" algn="just"/>
            <a:r>
              <a:rPr lang="tr-TR" sz="1600" dirty="0" smtClean="0">
                <a:solidFill>
                  <a:srgbClr val="000000"/>
                </a:solidFill>
                <a:latin typeface="Book Antiqua" pitchFamily="18" charset="0"/>
              </a:rPr>
              <a:t>Ünlülerin sesbilgisel görünümlerinin belirlenmesindeki en temel ölçütlerden biri </a:t>
            </a:r>
            <a:r>
              <a:rPr lang="tr-TR" sz="1600" b="1" dirty="0" smtClean="0">
                <a:solidFill>
                  <a:srgbClr val="000000"/>
                </a:solidFill>
                <a:latin typeface="Book Antiqua" pitchFamily="18" charset="0"/>
              </a:rPr>
              <a:t>formant </a:t>
            </a:r>
            <a:r>
              <a:rPr lang="tr-TR" sz="1600" dirty="0" smtClean="0">
                <a:solidFill>
                  <a:srgbClr val="000000"/>
                </a:solidFill>
                <a:latin typeface="Book Antiqua" pitchFamily="18" charset="0"/>
              </a:rPr>
              <a:t>(</a:t>
            </a:r>
            <a:r>
              <a:rPr lang="tr-TR" sz="1600" i="1" dirty="0" smtClean="0">
                <a:solidFill>
                  <a:srgbClr val="000000"/>
                </a:solidFill>
                <a:latin typeface="Book Antiqua" pitchFamily="18" charset="0"/>
              </a:rPr>
              <a:t>formant</a:t>
            </a:r>
            <a:r>
              <a:rPr lang="tr-TR" sz="1600" dirty="0" smtClean="0">
                <a:solidFill>
                  <a:srgbClr val="000000"/>
                </a:solidFill>
                <a:latin typeface="Book Antiqua" pitchFamily="18" charset="0"/>
              </a:rPr>
              <a:t>)</a:t>
            </a:r>
            <a:r>
              <a:rPr lang="tr-TR" sz="1600" b="1" dirty="0" smtClean="0">
                <a:solidFill>
                  <a:srgbClr val="000000"/>
                </a:solidFill>
                <a:latin typeface="Book Antiqua" pitchFamily="18" charset="0"/>
              </a:rPr>
              <a:t> </a:t>
            </a:r>
            <a:r>
              <a:rPr lang="tr-TR" sz="1600" dirty="0" smtClean="0">
                <a:solidFill>
                  <a:srgbClr val="000000"/>
                </a:solidFill>
                <a:latin typeface="Book Antiqua" pitchFamily="18" charset="0"/>
              </a:rPr>
              <a:t>değerleridir. </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Formantların bant aralıkları ses yolundaki akustik kayıplarla belirlenir. Buna göre, konuşma sesleriyle ilişkilendirilen ve 0-5000 Hz arasında değişim gösteren dört formant değeri bulunmaktadır: </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Birinci formant (F1/500-1000 Hz), ikinci formant (F2/1000-2000 Hz), üçüncü formant (F3/2000-3000 Hz), dördüncü formant (F4/3000-4000 Hz). </a:t>
            </a:r>
          </a:p>
        </p:txBody>
      </p:sp>
      <p:grpSp>
        <p:nvGrpSpPr>
          <p:cNvPr id="8" name="Group 7"/>
          <p:cNvGrpSpPr/>
          <p:nvPr/>
        </p:nvGrpSpPr>
        <p:grpSpPr>
          <a:xfrm>
            <a:off x="642910" y="3929066"/>
            <a:ext cx="7858180" cy="1950851"/>
            <a:chOff x="642910" y="3929066"/>
            <a:chExt cx="7858180" cy="1950851"/>
          </a:xfrm>
        </p:grpSpPr>
        <p:grpSp>
          <p:nvGrpSpPr>
            <p:cNvPr id="9" name="Group 12"/>
            <p:cNvGrpSpPr/>
            <p:nvPr/>
          </p:nvGrpSpPr>
          <p:grpSpPr>
            <a:xfrm>
              <a:off x="714348" y="3929066"/>
              <a:ext cx="7549569" cy="857256"/>
              <a:chOff x="785786" y="3571876"/>
              <a:chExt cx="6990341" cy="857256"/>
            </a:xfrm>
          </p:grpSpPr>
          <p:pic>
            <p:nvPicPr>
              <p:cNvPr id="14" name="Picture 13"/>
              <p:cNvPicPr/>
              <p:nvPr/>
            </p:nvPicPr>
            <p:blipFill>
              <a:blip r:embed="rId2" cstate="print">
                <a:grayscl/>
              </a:blip>
              <a:srcRect/>
              <a:stretch>
                <a:fillRect/>
              </a:stretch>
            </p:blipFill>
            <p:spPr bwMode="auto">
              <a:xfrm>
                <a:off x="785786" y="3571876"/>
                <a:ext cx="1428760" cy="857256"/>
              </a:xfrm>
              <a:prstGeom prst="rect">
                <a:avLst/>
              </a:prstGeom>
              <a:noFill/>
              <a:ln w="9525">
                <a:solidFill>
                  <a:schemeClr val="tx1"/>
                </a:solidFill>
                <a:miter lim="800000"/>
                <a:headEnd/>
                <a:tailEnd/>
              </a:ln>
            </p:spPr>
          </p:pic>
          <p:pic>
            <p:nvPicPr>
              <p:cNvPr id="15" name="Picture 14"/>
              <p:cNvPicPr/>
              <p:nvPr/>
            </p:nvPicPr>
            <p:blipFill>
              <a:blip r:embed="rId3" cstate="print">
                <a:grayscl/>
              </a:blip>
              <a:srcRect/>
              <a:stretch>
                <a:fillRect/>
              </a:stretch>
            </p:blipFill>
            <p:spPr bwMode="auto">
              <a:xfrm>
                <a:off x="3497784" y="3571876"/>
                <a:ext cx="1428760" cy="857256"/>
              </a:xfrm>
              <a:prstGeom prst="rect">
                <a:avLst/>
              </a:prstGeom>
              <a:noFill/>
              <a:ln w="9525">
                <a:solidFill>
                  <a:schemeClr val="tx1"/>
                </a:solidFill>
                <a:miter lim="800000"/>
                <a:headEnd/>
                <a:tailEnd/>
              </a:ln>
            </p:spPr>
          </p:pic>
          <p:pic>
            <p:nvPicPr>
              <p:cNvPr id="16" name="Picture 15"/>
              <p:cNvPicPr/>
              <p:nvPr/>
            </p:nvPicPr>
            <p:blipFill>
              <a:blip r:embed="rId4" cstate="print">
                <a:grayscl/>
              </a:blip>
              <a:srcRect/>
              <a:stretch>
                <a:fillRect/>
              </a:stretch>
            </p:blipFill>
            <p:spPr bwMode="auto">
              <a:xfrm>
                <a:off x="6275929" y="3571876"/>
                <a:ext cx="1500198" cy="857256"/>
              </a:xfrm>
              <a:prstGeom prst="rect">
                <a:avLst/>
              </a:prstGeom>
              <a:noFill/>
              <a:ln w="9525">
                <a:solidFill>
                  <a:schemeClr val="tx1"/>
                </a:solidFill>
                <a:miter lim="800000"/>
                <a:headEnd/>
                <a:tailEnd/>
              </a:ln>
            </p:spPr>
          </p:pic>
        </p:grpSp>
        <p:sp>
          <p:nvSpPr>
            <p:cNvPr id="10" name="Rectangle 1"/>
            <p:cNvSpPr>
              <a:spLocks noChangeArrowheads="1"/>
            </p:cNvSpPr>
            <p:nvPr/>
          </p:nvSpPr>
          <p:spPr bwMode="auto">
            <a:xfrm>
              <a:off x="642910" y="5167654"/>
              <a:ext cx="78581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F1 formant frekansı	                             </a:t>
              </a:r>
              <a:r>
                <a:rPr kumimoji="0" lang="tr-TR" sz="1200" b="1" i="0" u="none" strike="noStrike" cap="none" normalizeH="0" dirty="0" smtClean="0">
                  <a:ln>
                    <a:noFill/>
                  </a:ln>
                  <a:solidFill>
                    <a:schemeClr val="tx1"/>
                  </a:solidFill>
                  <a:effectLst/>
                  <a:latin typeface="Book Antiqua" pitchFamily="18" charset="0"/>
                  <a:ea typeface="Calibri" pitchFamily="34" charset="0"/>
                  <a:cs typeface="Arial" pitchFamily="34" charset="0"/>
                </a:rPr>
                <a:t>   </a:t>
              </a: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F2 formant frekansı	                          </a:t>
              </a:r>
              <a:r>
                <a:rPr kumimoji="0" lang="tr-TR" sz="1200" b="1" i="0" u="none" strike="noStrike" cap="none" normalizeH="0" dirty="0" smtClean="0">
                  <a:ln>
                    <a:noFill/>
                  </a:ln>
                  <a:solidFill>
                    <a:schemeClr val="tx1"/>
                  </a:solidFill>
                  <a:effectLst/>
                  <a:latin typeface="Book Antiqua" pitchFamily="18" charset="0"/>
                  <a:ea typeface="Calibri" pitchFamily="34" charset="0"/>
                  <a:cs typeface="Arial" pitchFamily="34" charset="0"/>
                </a:rPr>
                <a:t>     </a:t>
              </a: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F3 formant frekansı</a:t>
              </a:r>
              <a:endParaRPr kumimoji="0" lang="tr-TR" sz="2000" b="0" i="0" u="none" strike="noStrike" cap="none" normalizeH="0" baseline="0" dirty="0" smtClean="0">
                <a:ln>
                  <a:noFill/>
                </a:ln>
                <a:solidFill>
                  <a:schemeClr val="tx1"/>
                </a:solidFill>
                <a:effectLst/>
                <a:latin typeface="Book Antiqua" pitchFamily="18" charset="0"/>
              </a:endParaRPr>
            </a:p>
          </p:txBody>
        </p:sp>
        <p:sp>
          <p:nvSpPr>
            <p:cNvPr id="11" name="Rectangle 10"/>
            <p:cNvSpPr/>
            <p:nvPr/>
          </p:nvSpPr>
          <p:spPr>
            <a:xfrm>
              <a:off x="702802" y="5550115"/>
              <a:ext cx="1467068"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F1/500-1000 Hz</a:t>
              </a:r>
              <a:endParaRPr lang="tr-TR" sz="1400" dirty="0"/>
            </a:p>
          </p:txBody>
        </p:sp>
        <p:sp>
          <p:nvSpPr>
            <p:cNvPr id="12" name="Rectangle 11"/>
            <p:cNvSpPr/>
            <p:nvPr/>
          </p:nvSpPr>
          <p:spPr>
            <a:xfrm>
              <a:off x="3643306" y="5572140"/>
              <a:ext cx="1566454"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F2/1000-2000 Hz</a:t>
              </a:r>
              <a:endParaRPr lang="tr-TR" sz="1400" dirty="0"/>
            </a:p>
          </p:txBody>
        </p:sp>
        <p:sp>
          <p:nvSpPr>
            <p:cNvPr id="13" name="Rectangle 12"/>
            <p:cNvSpPr/>
            <p:nvPr/>
          </p:nvSpPr>
          <p:spPr>
            <a:xfrm>
              <a:off x="6720322" y="5572140"/>
              <a:ext cx="1566454"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F3/2000-3000 Hz</a:t>
              </a:r>
              <a:endParaRPr lang="tr-TR" sz="1400" dirty="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Bant Genişliği (</a:t>
            </a:r>
            <a:r>
              <a:rPr lang="tr-TR" sz="2200" dirty="0" smtClean="0"/>
              <a:t>Bandwidth</a:t>
            </a:r>
            <a:r>
              <a:rPr lang="tr-TR" sz="2200" b="1" dirty="0" smtClean="0"/>
              <a:t>)</a:t>
            </a:r>
            <a:endParaRPr lang="tr-TR" sz="2200" dirty="0"/>
          </a:p>
        </p:txBody>
      </p:sp>
      <p:sp>
        <p:nvSpPr>
          <p:cNvPr id="7" name="Rectangle 6"/>
          <p:cNvSpPr/>
          <p:nvPr/>
        </p:nvSpPr>
        <p:spPr>
          <a:xfrm>
            <a:off x="428596" y="1285860"/>
            <a:ext cx="8286808" cy="2554545"/>
          </a:xfrm>
          <a:prstGeom prst="rect">
            <a:avLst/>
          </a:prstGeom>
        </p:spPr>
        <p:txBody>
          <a:bodyPr wrap="square">
            <a:spAutoFit/>
          </a:bodyPr>
          <a:lstStyle/>
          <a:p>
            <a:pPr lvl="0" algn="just"/>
            <a:r>
              <a:rPr lang="tr-TR" sz="1600" dirty="0" smtClean="0">
                <a:solidFill>
                  <a:srgbClr val="000000"/>
                </a:solidFill>
                <a:latin typeface="Book Antiqua" pitchFamily="18" charset="0"/>
              </a:rPr>
              <a:t>Formant frekanslarının en yoğun enerji birikimini taşıdığı aralık değerleri </a:t>
            </a:r>
            <a:r>
              <a:rPr lang="tr-TR" sz="1600" b="1" dirty="0" smtClean="0">
                <a:solidFill>
                  <a:srgbClr val="000000"/>
                </a:solidFill>
                <a:latin typeface="Book Antiqua" pitchFamily="18" charset="0"/>
              </a:rPr>
              <a:t>bant genişliği</a:t>
            </a:r>
            <a:r>
              <a:rPr lang="tr-TR" sz="1600" dirty="0" smtClean="0">
                <a:solidFill>
                  <a:srgbClr val="000000"/>
                </a:solidFill>
                <a:latin typeface="Book Antiqua" pitchFamily="18" charset="0"/>
              </a:rPr>
              <a:t> (bandwidth) ile belirlenir. Örneğin 1500 Hz değerindeki bir formant frekansı, en yoğun enerji birikimini 1450 Hz – 1550 Hz arasında taşır ve bant genişliği 100 Hz olarak hesaplanır. </a:t>
            </a:r>
          </a:p>
          <a:p>
            <a:pPr lvl="0" algn="just"/>
            <a:endParaRPr lang="tr-TR" sz="1600" dirty="0" smtClean="0">
              <a:solidFill>
                <a:srgbClr val="000000"/>
              </a:solidFill>
              <a:latin typeface="Book Antiqua" pitchFamily="18" charset="0"/>
            </a:endParaRP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Formantlarda olduğu gibi Hertz (Hz) ile ölçülen bu değer, Uluslararası Sesbilim Abecesi’nde sunulan ünlüler için ortalama olarak </a:t>
            </a:r>
            <a:r>
              <a:rPr lang="tr-TR" sz="1600" b="1" dirty="0" smtClean="0">
                <a:solidFill>
                  <a:srgbClr val="000000"/>
                </a:solidFill>
                <a:latin typeface="Book Antiqua" pitchFamily="18" charset="0"/>
              </a:rPr>
              <a:t>54, 65 </a:t>
            </a:r>
            <a:r>
              <a:rPr lang="tr-TR" sz="1600" dirty="0" smtClean="0">
                <a:solidFill>
                  <a:srgbClr val="000000"/>
                </a:solidFill>
                <a:latin typeface="Book Antiqua" pitchFamily="18" charset="0"/>
              </a:rPr>
              <a:t>ve </a:t>
            </a:r>
            <a:r>
              <a:rPr lang="tr-TR" sz="1600" b="1" dirty="0" smtClean="0">
                <a:solidFill>
                  <a:srgbClr val="000000"/>
                </a:solidFill>
                <a:latin typeface="Book Antiqua" pitchFamily="18" charset="0"/>
              </a:rPr>
              <a:t>70 Hz </a:t>
            </a:r>
            <a:r>
              <a:rPr lang="tr-TR" sz="1600" dirty="0" smtClean="0">
                <a:solidFill>
                  <a:srgbClr val="000000"/>
                </a:solidFill>
                <a:latin typeface="Book Antiqua" pitchFamily="18" charset="0"/>
              </a:rPr>
              <a:t>civarlarında değişim gösterir. Ses yolunun her bireyde farklı bir işleyişi olması nedeniyle, formant frekansları ve bant genişliği değişim gösterir.</a:t>
            </a:r>
            <a:endParaRPr lang="tr-TR" sz="1600" dirty="0">
              <a:solidFill>
                <a:srgbClr val="000000"/>
              </a:solidFill>
              <a:latin typeface="Book Antiqua" pitchFamily="18" charset="0"/>
            </a:endParaRPr>
          </a:p>
        </p:txBody>
      </p:sp>
      <p:pic>
        <p:nvPicPr>
          <p:cNvPr id="18" name="Picture 17" descr="Bandwidth_blue.png"/>
          <p:cNvPicPr>
            <a:picLocks noChangeAspect="1"/>
          </p:cNvPicPr>
          <p:nvPr/>
        </p:nvPicPr>
        <p:blipFill>
          <a:blip r:embed="rId2"/>
          <a:stretch>
            <a:fillRect/>
          </a:stretch>
        </p:blipFill>
        <p:spPr>
          <a:xfrm>
            <a:off x="4572000" y="3857628"/>
            <a:ext cx="4007628" cy="235745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Yoğunluk / Enerji Yoğunluğu (</a:t>
            </a:r>
            <a:r>
              <a:rPr lang="tr-TR" sz="2200" dirty="0" smtClean="0"/>
              <a:t>Intensity</a:t>
            </a:r>
            <a:r>
              <a:rPr lang="tr-TR" sz="2200" b="1" dirty="0" smtClean="0"/>
              <a:t>)</a:t>
            </a:r>
            <a:endParaRPr lang="tr-TR" sz="2200" dirty="0"/>
          </a:p>
        </p:txBody>
      </p:sp>
      <p:sp>
        <p:nvSpPr>
          <p:cNvPr id="7" name="Rectangle 6"/>
          <p:cNvSpPr/>
          <p:nvPr/>
        </p:nvSpPr>
        <p:spPr>
          <a:xfrm>
            <a:off x="428596" y="1285860"/>
            <a:ext cx="8286808" cy="830997"/>
          </a:xfrm>
          <a:prstGeom prst="rect">
            <a:avLst/>
          </a:prstGeom>
        </p:spPr>
        <p:txBody>
          <a:bodyPr wrap="square">
            <a:spAutoFit/>
          </a:bodyPr>
          <a:lstStyle/>
          <a:p>
            <a:pPr lvl="0" algn="just"/>
            <a:r>
              <a:rPr lang="tr-TR" sz="1600" b="1" dirty="0" smtClean="0">
                <a:solidFill>
                  <a:srgbClr val="000000"/>
                </a:solidFill>
                <a:latin typeface="Book Antiqua" pitchFamily="18" charset="0"/>
              </a:rPr>
              <a:t>Yoğunluk</a:t>
            </a:r>
            <a:r>
              <a:rPr lang="tr-TR" sz="1600" dirty="0" smtClean="0">
                <a:solidFill>
                  <a:srgbClr val="000000"/>
                </a:solidFill>
                <a:latin typeface="Book Antiqua" pitchFamily="18" charset="0"/>
              </a:rPr>
              <a:t> (</a:t>
            </a:r>
            <a:r>
              <a:rPr lang="tr-TR" sz="1600" i="1" dirty="0" smtClean="0">
                <a:solidFill>
                  <a:srgbClr val="000000"/>
                </a:solidFill>
                <a:latin typeface="Book Antiqua" pitchFamily="18" charset="0"/>
              </a:rPr>
              <a:t>intensity</a:t>
            </a:r>
            <a:r>
              <a:rPr lang="tr-TR" sz="1600" dirty="0" smtClean="0">
                <a:solidFill>
                  <a:srgbClr val="000000"/>
                </a:solidFill>
                <a:latin typeface="Book Antiqua" pitchFamily="18" charset="0"/>
              </a:rPr>
              <a:t>), titreyen bir cismin genliğiyle ilişkilendirilmektedir. Örneğin iki cisim aynı frekansta titrediği anda, genliği fazla olan cismin yoğunluğu diğerinden fazla olmaktadır. Ölçü birimi Desibel (dB)'dir.</a:t>
            </a:r>
          </a:p>
        </p:txBody>
      </p:sp>
      <p:pic>
        <p:nvPicPr>
          <p:cNvPr id="6" name="Picture 5" descr="4.png"/>
          <p:cNvPicPr>
            <a:picLocks noChangeAspect="1"/>
          </p:cNvPicPr>
          <p:nvPr/>
        </p:nvPicPr>
        <p:blipFill>
          <a:blip r:embed="rId2"/>
          <a:stretch>
            <a:fillRect/>
          </a:stretch>
        </p:blipFill>
        <p:spPr>
          <a:xfrm>
            <a:off x="1357290" y="2786058"/>
            <a:ext cx="6143668" cy="288094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Tayf (</a:t>
            </a:r>
            <a:r>
              <a:rPr lang="tr-TR" sz="2200" dirty="0" smtClean="0"/>
              <a:t>Spectrum</a:t>
            </a:r>
            <a:r>
              <a:rPr lang="tr-TR" sz="2200" b="1" dirty="0" smtClean="0"/>
              <a:t>)</a:t>
            </a:r>
            <a:endParaRPr lang="tr-TR" sz="2200" dirty="0"/>
          </a:p>
        </p:txBody>
      </p:sp>
      <p:grpSp>
        <p:nvGrpSpPr>
          <p:cNvPr id="7" name="Grup 1"/>
          <p:cNvGrpSpPr/>
          <p:nvPr/>
        </p:nvGrpSpPr>
        <p:grpSpPr>
          <a:xfrm>
            <a:off x="5072066" y="3571876"/>
            <a:ext cx="3286148" cy="1857388"/>
            <a:chOff x="5786446" y="5214950"/>
            <a:chExt cx="2714644" cy="1412239"/>
          </a:xfrm>
        </p:grpSpPr>
        <p:pic>
          <p:nvPicPr>
            <p:cNvPr id="8" name="Picture 7" descr="Formant.gif"/>
            <p:cNvPicPr/>
            <p:nvPr/>
          </p:nvPicPr>
          <p:blipFill>
            <a:blip r:embed="rId2" cstate="print"/>
            <a:stretch>
              <a:fillRect/>
            </a:stretch>
          </p:blipFill>
          <p:spPr>
            <a:xfrm>
              <a:off x="5786446" y="5214950"/>
              <a:ext cx="2714644" cy="1311614"/>
            </a:xfrm>
            <a:prstGeom prst="rect">
              <a:avLst/>
            </a:prstGeom>
          </p:spPr>
        </p:pic>
        <p:grpSp>
          <p:nvGrpSpPr>
            <p:cNvPr id="9" name="Group 2"/>
            <p:cNvGrpSpPr>
              <a:grpSpLocks/>
            </p:cNvGrpSpPr>
            <p:nvPr/>
          </p:nvGrpSpPr>
          <p:grpSpPr bwMode="auto">
            <a:xfrm>
              <a:off x="5857888" y="5349569"/>
              <a:ext cx="2027555" cy="1277620"/>
              <a:chOff x="3238" y="2306"/>
              <a:chExt cx="3193" cy="2012"/>
            </a:xfrm>
          </p:grpSpPr>
          <p:grpSp>
            <p:nvGrpSpPr>
              <p:cNvPr id="10" name="Group 3"/>
              <p:cNvGrpSpPr>
                <a:grpSpLocks/>
              </p:cNvGrpSpPr>
              <p:nvPr/>
            </p:nvGrpSpPr>
            <p:grpSpPr bwMode="auto">
              <a:xfrm>
                <a:off x="4363" y="2306"/>
                <a:ext cx="2068" cy="913"/>
                <a:chOff x="4363" y="14518"/>
                <a:chExt cx="2068" cy="913"/>
              </a:xfrm>
            </p:grpSpPr>
            <p:sp>
              <p:nvSpPr>
                <p:cNvPr id="13" name="Text Box 4"/>
                <p:cNvSpPr txBox="1">
                  <a:spLocks noChangeArrowheads="1"/>
                </p:cNvSpPr>
                <p:nvPr/>
              </p:nvSpPr>
              <p:spPr bwMode="auto">
                <a:xfrm>
                  <a:off x="4363" y="14518"/>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200" b="1" i="0" u="none" strike="noStrike" cap="none" normalizeH="0" baseline="0" dirty="0" smtClean="0">
                      <a:ln>
                        <a:noFill/>
                      </a:ln>
                      <a:solidFill>
                        <a:schemeClr val="tx1"/>
                      </a:solidFill>
                      <a:effectLst/>
                      <a:latin typeface="Book Antiqua" pitchFamily="18" charset="0"/>
                    </a:rPr>
                    <a:t>F1</a:t>
                  </a:r>
                  <a:endParaRPr kumimoji="0" lang="tr-TR" sz="2800" b="0" i="0" u="none" strike="noStrike" cap="none" normalizeH="0" baseline="0" dirty="0" smtClean="0">
                    <a:ln>
                      <a:noFill/>
                    </a:ln>
                    <a:solidFill>
                      <a:schemeClr val="tx1"/>
                    </a:solidFill>
                    <a:effectLst/>
                    <a:latin typeface="Book Antiqua" pitchFamily="18" charset="0"/>
                  </a:endParaRPr>
                </a:p>
              </p:txBody>
            </p:sp>
            <p:sp>
              <p:nvSpPr>
                <p:cNvPr id="14" name="Text Box 5"/>
                <p:cNvSpPr txBox="1">
                  <a:spLocks noChangeArrowheads="1"/>
                </p:cNvSpPr>
                <p:nvPr/>
              </p:nvSpPr>
              <p:spPr bwMode="auto">
                <a:xfrm>
                  <a:off x="4813" y="14644"/>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baseline="0" dirty="0" smtClean="0">
                      <a:ln>
                        <a:noFill/>
                      </a:ln>
                      <a:solidFill>
                        <a:schemeClr val="tx1"/>
                      </a:solidFill>
                      <a:effectLst/>
                      <a:latin typeface="Book Antiqua" pitchFamily="18" charset="0"/>
                    </a:rPr>
                    <a:t>F2</a:t>
                  </a:r>
                  <a:endParaRPr kumimoji="0" lang="tr-TR" sz="1100" b="0" i="0" u="none" strike="noStrike" cap="none" normalizeH="0" baseline="0" dirty="0" smtClean="0">
                    <a:ln>
                      <a:noFill/>
                    </a:ln>
                    <a:solidFill>
                      <a:schemeClr val="tx1"/>
                    </a:solidFill>
                    <a:effectLst/>
                    <a:latin typeface="Book Antiqua" pitchFamily="18" charset="0"/>
                  </a:endParaRPr>
                </a:p>
              </p:txBody>
            </p:sp>
            <p:sp>
              <p:nvSpPr>
                <p:cNvPr id="15" name="Text Box 6"/>
                <p:cNvSpPr txBox="1">
                  <a:spLocks noChangeArrowheads="1"/>
                </p:cNvSpPr>
                <p:nvPr/>
              </p:nvSpPr>
              <p:spPr bwMode="auto">
                <a:xfrm>
                  <a:off x="5826" y="15080"/>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baseline="0" dirty="0" smtClean="0">
                      <a:ln>
                        <a:noFill/>
                      </a:ln>
                      <a:solidFill>
                        <a:schemeClr val="tx1"/>
                      </a:solidFill>
                      <a:effectLst/>
                      <a:latin typeface="Book Antiqua" pitchFamily="18" charset="0"/>
                    </a:rPr>
                    <a:t>F3</a:t>
                  </a:r>
                  <a:endParaRPr kumimoji="0" lang="tr-TR" sz="1100" b="0" i="0" u="none" strike="noStrike" cap="none" normalizeH="0" baseline="0" dirty="0" smtClean="0">
                    <a:ln>
                      <a:noFill/>
                    </a:ln>
                    <a:solidFill>
                      <a:schemeClr val="tx1"/>
                    </a:solidFill>
                    <a:effectLst/>
                    <a:latin typeface="Book Antiqua" pitchFamily="18" charset="0"/>
                  </a:endParaRPr>
                </a:p>
              </p:txBody>
            </p:sp>
          </p:grpSp>
          <p:sp>
            <p:nvSpPr>
              <p:cNvPr id="11" name="Text Box 7"/>
              <p:cNvSpPr txBox="1">
                <a:spLocks noChangeArrowheads="1"/>
              </p:cNvSpPr>
              <p:nvPr/>
            </p:nvSpPr>
            <p:spPr bwMode="auto">
              <a:xfrm>
                <a:off x="3238" y="2657"/>
                <a:ext cx="450" cy="1085"/>
              </a:xfrm>
              <a:prstGeom prst="rect">
                <a:avLst/>
              </a:prstGeom>
              <a:solidFill>
                <a:srgbClr val="FFFFFF"/>
              </a:solidFill>
              <a:ln w="9525">
                <a:noFill/>
                <a:miter lim="800000"/>
                <a:headEnd/>
                <a:tailEnd/>
              </a:ln>
            </p:spPr>
            <p:txBody>
              <a:bodyPr vert="vert" wrap="square" lIns="91440" tIns="45720" rIns="91440" bIns="45720" numCol="1" anchor="t" anchorCtr="0" compatLnSpc="1">
                <a:prstTxWarp prst="textNoShape">
                  <a:avLst/>
                </a:prstTxWarp>
              </a:bodyPr>
              <a:lstStyle/>
              <a:p>
                <a:pPr algn="ctr">
                  <a:spcAft>
                    <a:spcPts val="1000"/>
                  </a:spcAft>
                </a:pPr>
                <a:r>
                  <a:rPr lang="tr-TR" sz="1050" b="1" dirty="0" smtClean="0">
                    <a:latin typeface="Book Antiqua" pitchFamily="18" charset="0"/>
                  </a:rPr>
                  <a:t>g</a:t>
                </a:r>
                <a:r>
                  <a:rPr kumimoji="0" lang="tr-TR" sz="1050" b="1" i="0" u="none" strike="noStrike" cap="none" normalizeH="0" baseline="0" dirty="0" smtClean="0">
                    <a:ln>
                      <a:noFill/>
                    </a:ln>
                    <a:solidFill>
                      <a:schemeClr val="tx1"/>
                    </a:solidFill>
                    <a:effectLst/>
                    <a:latin typeface="Book Antiqua" pitchFamily="18" charset="0"/>
                  </a:rPr>
                  <a:t>enlik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2" name="Text Box 8"/>
              <p:cNvSpPr txBox="1">
                <a:spLocks noChangeArrowheads="1"/>
              </p:cNvSpPr>
              <p:nvPr/>
            </p:nvSpPr>
            <p:spPr bwMode="auto">
              <a:xfrm>
                <a:off x="4701" y="3894"/>
                <a:ext cx="1317" cy="4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sıklık</a:t>
                </a:r>
                <a:endParaRPr kumimoji="0" lang="tr-TR" sz="1050" b="0" i="0" u="none" strike="noStrike" cap="none" normalizeH="0" baseline="0" dirty="0" smtClean="0">
                  <a:ln>
                    <a:noFill/>
                  </a:ln>
                  <a:solidFill>
                    <a:schemeClr val="tx1"/>
                  </a:solidFill>
                  <a:effectLst/>
                  <a:latin typeface="Book Antiqua" pitchFamily="18" charset="0"/>
                </a:endParaRPr>
              </a:p>
            </p:txBody>
          </p:sp>
        </p:grpSp>
      </p:grpSp>
      <p:sp>
        <p:nvSpPr>
          <p:cNvPr id="17" name="Rectangle 16"/>
          <p:cNvSpPr/>
          <p:nvPr/>
        </p:nvSpPr>
        <p:spPr>
          <a:xfrm>
            <a:off x="428596" y="1500174"/>
            <a:ext cx="8072494" cy="1077218"/>
          </a:xfrm>
          <a:prstGeom prst="rect">
            <a:avLst/>
          </a:prstGeom>
        </p:spPr>
        <p:txBody>
          <a:bodyPr wrap="square">
            <a:spAutoFit/>
          </a:bodyPr>
          <a:lstStyle/>
          <a:p>
            <a:pPr lvl="0" algn="just"/>
            <a:r>
              <a:rPr lang="tr-TR" sz="1600" b="1" dirty="0" smtClean="0">
                <a:solidFill>
                  <a:srgbClr val="000000"/>
                </a:solidFill>
                <a:latin typeface="Book Antiqua" pitchFamily="18" charset="0"/>
              </a:rPr>
              <a:t>Tayf </a:t>
            </a:r>
            <a:r>
              <a:rPr lang="tr-TR" sz="1600" dirty="0" smtClean="0">
                <a:solidFill>
                  <a:srgbClr val="000000"/>
                </a:solidFill>
                <a:latin typeface="Book Antiqua" pitchFamily="18" charset="0"/>
              </a:rPr>
              <a:t>(spektrum) ise, ünlülerin fiziksel özellikleri, sıklığı, harmonisi ve genliğini belirlemede önemli rol oynayan bir sesbilgisel ölçüttür. Tayf görüntüsünde yatay kısım formantlar ilişkilendirilir ve sıklığı gösterir, dikey kısım ise ses yolunda titreşimi sırasında üretilen seslerin harmonisi, yani genliği gösterir.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Spektrogram (</a:t>
            </a:r>
            <a:r>
              <a:rPr lang="tr-TR" sz="2200" dirty="0" smtClean="0"/>
              <a:t>Spectrogram</a:t>
            </a:r>
            <a:r>
              <a:rPr lang="tr-TR" sz="2200" b="1" dirty="0" smtClean="0"/>
              <a:t>)</a:t>
            </a:r>
            <a:endParaRPr lang="tr-TR" sz="2200" dirty="0"/>
          </a:p>
        </p:txBody>
      </p:sp>
      <p:pic>
        <p:nvPicPr>
          <p:cNvPr id="16" name="Picture 15" descr="vowels-ieea.png"/>
          <p:cNvPicPr/>
          <p:nvPr/>
        </p:nvPicPr>
        <p:blipFill>
          <a:blip r:embed="rId2" cstate="print"/>
          <a:stretch>
            <a:fillRect/>
          </a:stretch>
        </p:blipFill>
        <p:spPr>
          <a:xfrm>
            <a:off x="4929190" y="3429000"/>
            <a:ext cx="3476994" cy="1857388"/>
          </a:xfrm>
          <a:prstGeom prst="rect">
            <a:avLst/>
          </a:prstGeom>
        </p:spPr>
      </p:pic>
      <p:sp>
        <p:nvSpPr>
          <p:cNvPr id="18" name="Rectangle 17"/>
          <p:cNvSpPr/>
          <p:nvPr/>
        </p:nvSpPr>
        <p:spPr>
          <a:xfrm>
            <a:off x="642910" y="1643050"/>
            <a:ext cx="8072494" cy="1077218"/>
          </a:xfrm>
          <a:prstGeom prst="rect">
            <a:avLst/>
          </a:prstGeom>
        </p:spPr>
        <p:txBody>
          <a:bodyPr wrap="square">
            <a:spAutoFit/>
          </a:bodyPr>
          <a:lstStyle/>
          <a:p>
            <a:pPr lvl="0" algn="just"/>
            <a:r>
              <a:rPr lang="tr-TR" sz="1600" dirty="0" smtClean="0">
                <a:solidFill>
                  <a:srgbClr val="000000"/>
                </a:solidFill>
                <a:latin typeface="Book Antiqua" pitchFamily="18" charset="0"/>
              </a:rPr>
              <a:t>Ünlülerin ve ünsüzlerin belirlenmesinde önemli bir yeri olan son sesbilgisel ölçüt ise </a:t>
            </a:r>
            <a:r>
              <a:rPr lang="tr-TR" sz="1600" b="1" dirty="0" smtClean="0">
                <a:solidFill>
                  <a:srgbClr val="000000"/>
                </a:solidFill>
                <a:latin typeface="Book Antiqua" pitchFamily="18" charset="0"/>
              </a:rPr>
              <a:t>spektrogram</a:t>
            </a:r>
            <a:r>
              <a:rPr lang="tr-TR" sz="1600" dirty="0" smtClean="0">
                <a:solidFill>
                  <a:srgbClr val="000000"/>
                </a:solidFill>
                <a:latin typeface="Book Antiqua" pitchFamily="18" charset="0"/>
              </a:rPr>
              <a:t>dır. Sonogram olarak da adlandırılabilen bu ölçüt, seslerin titreşim özelliklerini gösteren formant değerlerini ve çıkış yeri/biçimi gibi özelliklerini ses görüntüsüne yansıtarak, ses izlerini belirlemede kullanılmaktadır.   </a:t>
            </a:r>
            <a:endParaRPr lang="tr-TR" sz="1600" dirty="0">
              <a:solidFill>
                <a:srgbClr val="000000"/>
              </a:solidFill>
              <a:latin typeface="Book Antiqua"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Uluslararası Sesbilim Abecesi (IPA)</a:t>
            </a:r>
            <a:endParaRPr lang="tr-TR" sz="2200" dirty="0"/>
          </a:p>
        </p:txBody>
      </p:sp>
      <p:sp>
        <p:nvSpPr>
          <p:cNvPr id="18" name="Rectangle 17"/>
          <p:cNvSpPr/>
          <p:nvPr/>
        </p:nvSpPr>
        <p:spPr>
          <a:xfrm>
            <a:off x="642910" y="4201547"/>
            <a:ext cx="8072494" cy="584775"/>
          </a:xfrm>
          <a:prstGeom prst="rect">
            <a:avLst/>
          </a:prstGeom>
        </p:spPr>
        <p:txBody>
          <a:bodyPr wrap="square">
            <a:spAutoFit/>
          </a:bodyPr>
          <a:lstStyle/>
          <a:p>
            <a:pPr lvl="0" algn="just"/>
            <a:r>
              <a:rPr lang="tr-TR" sz="1600" dirty="0" smtClean="0">
                <a:solidFill>
                  <a:srgbClr val="000000"/>
                </a:solidFill>
                <a:latin typeface="Book Antiqua" pitchFamily="18" charset="0"/>
                <a:hlinkClick r:id="rId2"/>
              </a:rPr>
              <a:t>http://www.internationalphoneticalphabet.org/ipa-sounds/ipa-chart-with-sounds/</a:t>
            </a:r>
            <a:endParaRPr lang="tr-TR" sz="1600" dirty="0" smtClean="0">
              <a:solidFill>
                <a:srgbClr val="000000"/>
              </a:solidFill>
              <a:latin typeface="Book Antiqua" pitchFamily="18" charset="0"/>
            </a:endParaRPr>
          </a:p>
          <a:p>
            <a:pPr lvl="0" algn="just"/>
            <a:endParaRPr lang="tr-TR" sz="1600" dirty="0">
              <a:solidFill>
                <a:srgbClr val="000000"/>
              </a:solidFill>
              <a:latin typeface="Book Antiqua" pitchFamily="18" charset="0"/>
            </a:endParaRPr>
          </a:p>
        </p:txBody>
      </p:sp>
      <p:sp>
        <p:nvSpPr>
          <p:cNvPr id="6" name="Rectangle 5"/>
          <p:cNvSpPr/>
          <p:nvPr/>
        </p:nvSpPr>
        <p:spPr>
          <a:xfrm>
            <a:off x="642910" y="1357298"/>
            <a:ext cx="8072494" cy="2800767"/>
          </a:xfrm>
          <a:prstGeom prst="rect">
            <a:avLst/>
          </a:prstGeom>
        </p:spPr>
        <p:txBody>
          <a:bodyPr wrap="square">
            <a:spAutoFit/>
          </a:bodyPr>
          <a:lstStyle/>
          <a:p>
            <a:pPr lvl="0" algn="just"/>
            <a:r>
              <a:rPr lang="tr-TR" sz="1600" dirty="0" smtClean="0">
                <a:solidFill>
                  <a:srgbClr val="000000"/>
                </a:solidFill>
                <a:latin typeface="Book Antiqua" pitchFamily="18" charset="0"/>
              </a:rPr>
              <a:t>IPA, sözlü dildeki seslerin standardize edilmiş biçimidir (transkripsiyon/çeviriyazı sorununu ortadan kaldırma amaçlıdır).</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1886: Fransız (Paul Passy) ve Britanyalı ekip</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Latin yazıbirimleri temel alınmıştır.</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X-SAMPA: IPA için üretilen daktilo sistemi (Konuşma Değerleri Yöntemi Sesbilim Abecesi, 1995, John Wellsy)</a:t>
            </a:r>
          </a:p>
          <a:p>
            <a:pPr lvl="0" algn="just"/>
            <a:endParaRPr lang="tr-TR" sz="1600" dirty="0" smtClean="0">
              <a:solidFill>
                <a:srgbClr val="000000"/>
              </a:solidFill>
              <a:latin typeface="Book Antiqua" pitchFamily="18" charset="0"/>
            </a:endParaRPr>
          </a:p>
          <a:p>
            <a:pPr lvl="0" algn="just"/>
            <a:endParaRPr lang="tr-TR" sz="1600" dirty="0">
              <a:solidFill>
                <a:srgbClr val="000000"/>
              </a:solidFill>
              <a:latin typeface="Book Antiqua"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Uluslararası Sesbilim Abecesi (IPA) - ÜNLÜLER</a:t>
            </a:r>
            <a:endParaRPr lang="tr-TR" sz="2200" dirty="0"/>
          </a:p>
        </p:txBody>
      </p:sp>
      <p:sp>
        <p:nvSpPr>
          <p:cNvPr id="18" name="Rectangle 17"/>
          <p:cNvSpPr/>
          <p:nvPr/>
        </p:nvSpPr>
        <p:spPr>
          <a:xfrm rot="16200000">
            <a:off x="-121448" y="3478978"/>
            <a:ext cx="2214578"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Dilin Yüksekliği</a:t>
            </a:r>
            <a:endParaRPr lang="tr-TR" sz="2000" b="1" dirty="0">
              <a:solidFill>
                <a:srgbClr val="000000"/>
              </a:solidFill>
              <a:latin typeface="Book Antiqua" pitchFamily="18" charset="0"/>
            </a:endParaRPr>
          </a:p>
        </p:txBody>
      </p:sp>
      <p:pic>
        <p:nvPicPr>
          <p:cNvPr id="6" name="Picture 5" descr="ipa-vowels.gif"/>
          <p:cNvPicPr>
            <a:picLocks noChangeAspect="1"/>
          </p:cNvPicPr>
          <p:nvPr/>
        </p:nvPicPr>
        <p:blipFill>
          <a:blip r:embed="rId2"/>
          <a:stretch>
            <a:fillRect/>
          </a:stretch>
        </p:blipFill>
        <p:spPr>
          <a:xfrm>
            <a:off x="2143108" y="2000240"/>
            <a:ext cx="4214842" cy="4289916"/>
          </a:xfrm>
          <a:prstGeom prst="rect">
            <a:avLst/>
          </a:prstGeom>
        </p:spPr>
      </p:pic>
      <p:sp>
        <p:nvSpPr>
          <p:cNvPr id="7" name="Rectangle 6"/>
          <p:cNvSpPr/>
          <p:nvPr/>
        </p:nvSpPr>
        <p:spPr>
          <a:xfrm>
            <a:off x="3500430" y="1385816"/>
            <a:ext cx="2071702"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Dilin Devinimi</a:t>
            </a:r>
            <a:endParaRPr lang="tr-TR" sz="2000" b="1" dirty="0">
              <a:solidFill>
                <a:srgbClr val="000000"/>
              </a:solidFill>
              <a:latin typeface="Book Antiqua" pitchFamily="18" charset="0"/>
            </a:endParaRPr>
          </a:p>
        </p:txBody>
      </p:sp>
      <p:sp>
        <p:nvSpPr>
          <p:cNvPr id="8" name="Rectangle 7"/>
          <p:cNvSpPr/>
          <p:nvPr/>
        </p:nvSpPr>
        <p:spPr>
          <a:xfrm>
            <a:off x="3071802" y="5572140"/>
            <a:ext cx="3357586" cy="707886"/>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lvl="0" algn="ctr"/>
            <a:endParaRPr lang="tr-TR" sz="2000" b="1" dirty="0" smtClean="0">
              <a:solidFill>
                <a:srgbClr val="000000"/>
              </a:solidFill>
              <a:latin typeface="Book Antiqua" pitchFamily="18" charset="0"/>
            </a:endParaRPr>
          </a:p>
          <a:p>
            <a:pPr lvl="0" algn="ctr"/>
            <a:endParaRPr lang="tr-TR" sz="2000" b="1" dirty="0">
              <a:solidFill>
                <a:srgbClr val="000000"/>
              </a:solidFill>
              <a:latin typeface="Book Antiqua" pitchFamily="18" charset="0"/>
            </a:endParaRPr>
          </a:p>
        </p:txBody>
      </p:sp>
      <p:grpSp>
        <p:nvGrpSpPr>
          <p:cNvPr id="12" name="Group 11"/>
          <p:cNvGrpSpPr/>
          <p:nvPr/>
        </p:nvGrpSpPr>
        <p:grpSpPr>
          <a:xfrm>
            <a:off x="7286644" y="3786190"/>
            <a:ext cx="1357322" cy="1631216"/>
            <a:chOff x="6500826" y="3429000"/>
            <a:chExt cx="1357322" cy="1631216"/>
          </a:xfrm>
        </p:grpSpPr>
        <p:sp>
          <p:nvSpPr>
            <p:cNvPr id="9" name="Rectangle 8"/>
            <p:cNvSpPr/>
            <p:nvPr/>
          </p:nvSpPr>
          <p:spPr>
            <a:xfrm>
              <a:off x="6500826" y="3429000"/>
              <a:ext cx="1357322" cy="1631216"/>
            </a:xfrm>
            <a:prstGeom prst="rect">
              <a:avLst/>
            </a:prstGeom>
            <a:solidFill>
              <a:schemeClr val="lt1"/>
            </a:solidFill>
            <a:ln>
              <a:noFill/>
            </a:ln>
          </p:spPr>
          <p:style>
            <a:lnRef idx="1">
              <a:schemeClr val="accent4"/>
            </a:lnRef>
            <a:fillRef idx="2">
              <a:schemeClr val="accent4"/>
            </a:fillRef>
            <a:effectRef idx="1">
              <a:schemeClr val="accent4"/>
            </a:effectRef>
            <a:fontRef idx="minor">
              <a:schemeClr val="dk1"/>
            </a:fontRef>
          </p:style>
          <p:txBody>
            <a:bodyPr wrap="square">
              <a:spAutoFit/>
            </a:bodyPr>
            <a:lstStyle/>
            <a:p>
              <a:pPr lvl="0" algn="ctr"/>
              <a:r>
                <a:rPr lang="tr-TR" sz="2000" b="1" dirty="0" smtClean="0">
                  <a:solidFill>
                    <a:srgbClr val="000000"/>
                  </a:solidFill>
                  <a:latin typeface="Book Antiqua" pitchFamily="18" charset="0"/>
                </a:rPr>
                <a:t>Öndil</a:t>
              </a:r>
            </a:p>
            <a:p>
              <a:pPr lvl="0" algn="ctr"/>
              <a:endParaRPr lang="tr-TR" sz="2000" b="1" dirty="0" smtClean="0">
                <a:solidFill>
                  <a:srgbClr val="000000"/>
                </a:solidFill>
                <a:latin typeface="Book Antiqua" pitchFamily="18" charset="0"/>
              </a:endParaRPr>
            </a:p>
            <a:p>
              <a:pPr lvl="0" algn="ctr"/>
              <a:r>
                <a:rPr lang="tr-TR" sz="2000" b="1" dirty="0" smtClean="0">
                  <a:solidFill>
                    <a:srgbClr val="000000"/>
                  </a:solidFill>
                  <a:latin typeface="Book Antiqua" pitchFamily="18" charset="0"/>
                </a:rPr>
                <a:t>Ortadil</a:t>
              </a:r>
            </a:p>
            <a:p>
              <a:pPr lvl="0" algn="ctr"/>
              <a:endParaRPr lang="tr-TR" sz="2000" b="1" dirty="0" smtClean="0">
                <a:solidFill>
                  <a:srgbClr val="000000"/>
                </a:solidFill>
                <a:latin typeface="Book Antiqua" pitchFamily="18" charset="0"/>
              </a:endParaRPr>
            </a:p>
            <a:p>
              <a:pPr lvl="0" algn="ctr"/>
              <a:r>
                <a:rPr lang="tr-TR" sz="2000" b="1" dirty="0" smtClean="0">
                  <a:solidFill>
                    <a:srgbClr val="000000"/>
                  </a:solidFill>
                  <a:latin typeface="Book Antiqua" pitchFamily="18" charset="0"/>
                </a:rPr>
                <a:t>Arkadil</a:t>
              </a:r>
              <a:endParaRPr lang="tr-TR" sz="2000" b="1" dirty="0">
                <a:solidFill>
                  <a:srgbClr val="000000"/>
                </a:solidFill>
                <a:latin typeface="Book Antiqua" pitchFamily="18" charset="0"/>
              </a:endParaRPr>
            </a:p>
          </p:txBody>
        </p:sp>
        <p:sp>
          <p:nvSpPr>
            <p:cNvPr id="10" name="Right Arrow 9"/>
            <p:cNvSpPr/>
            <p:nvPr/>
          </p:nvSpPr>
          <p:spPr>
            <a:xfrm rot="16200000">
              <a:off x="7036611" y="4464851"/>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Right Arrow 10"/>
            <p:cNvSpPr/>
            <p:nvPr/>
          </p:nvSpPr>
          <p:spPr>
            <a:xfrm rot="16200000">
              <a:off x="7036611" y="3893347"/>
              <a:ext cx="35719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13" name="TextBox 12"/>
          <p:cNvSpPr txBox="1"/>
          <p:nvPr/>
        </p:nvSpPr>
        <p:spPr>
          <a:xfrm>
            <a:off x="2000232" y="1571612"/>
            <a:ext cx="1071570" cy="369332"/>
          </a:xfrm>
          <a:prstGeom prst="rect">
            <a:avLst/>
          </a:prstGeom>
          <a:solidFill>
            <a:schemeClr val="lt1"/>
          </a:solidFill>
        </p:spPr>
        <p:txBody>
          <a:bodyPr wrap="square" rtlCol="0">
            <a:spAutoFit/>
          </a:bodyPr>
          <a:lstStyle/>
          <a:p>
            <a:r>
              <a:rPr lang="tr-TR" dirty="0" smtClean="0"/>
              <a:t>Ünlüler</a:t>
            </a:r>
            <a:endParaRPr lang="tr-TR" dirty="0"/>
          </a:p>
        </p:txBody>
      </p:sp>
      <p:sp>
        <p:nvSpPr>
          <p:cNvPr id="14" name="TextBox 13"/>
          <p:cNvSpPr txBox="1"/>
          <p:nvPr/>
        </p:nvSpPr>
        <p:spPr>
          <a:xfrm>
            <a:off x="2000232" y="2559602"/>
            <a:ext cx="714380"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Kapalı</a:t>
            </a:r>
            <a:endParaRPr lang="tr-TR" sz="1600" dirty="0"/>
          </a:p>
        </p:txBody>
      </p:sp>
      <p:sp>
        <p:nvSpPr>
          <p:cNvPr id="15" name="TextBox 14"/>
          <p:cNvSpPr txBox="1"/>
          <p:nvPr/>
        </p:nvSpPr>
        <p:spPr>
          <a:xfrm>
            <a:off x="1785918" y="2988230"/>
            <a:ext cx="1071570"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Yarı-kapalı</a:t>
            </a:r>
            <a:endParaRPr lang="tr-TR" sz="1600" dirty="0"/>
          </a:p>
        </p:txBody>
      </p:sp>
      <p:sp>
        <p:nvSpPr>
          <p:cNvPr id="16" name="TextBox 15"/>
          <p:cNvSpPr txBox="1"/>
          <p:nvPr/>
        </p:nvSpPr>
        <p:spPr>
          <a:xfrm>
            <a:off x="2214546" y="4286256"/>
            <a:ext cx="928694"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Yarı-açık</a:t>
            </a:r>
            <a:endParaRPr lang="tr-TR" sz="1600" dirty="0"/>
          </a:p>
        </p:txBody>
      </p:sp>
      <p:sp>
        <p:nvSpPr>
          <p:cNvPr id="17" name="TextBox 16"/>
          <p:cNvSpPr txBox="1"/>
          <p:nvPr/>
        </p:nvSpPr>
        <p:spPr>
          <a:xfrm>
            <a:off x="2143108" y="5202808"/>
            <a:ext cx="571504"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Açık</a:t>
            </a:r>
            <a:endParaRPr lang="tr-TR" sz="1600" dirty="0"/>
          </a:p>
        </p:txBody>
      </p:sp>
      <p:sp>
        <p:nvSpPr>
          <p:cNvPr id="20" name="TextBox 19"/>
          <p:cNvSpPr txBox="1"/>
          <p:nvPr/>
        </p:nvSpPr>
        <p:spPr>
          <a:xfrm>
            <a:off x="2000232" y="3429000"/>
            <a:ext cx="1143008"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Orta-kapalı</a:t>
            </a:r>
            <a:endParaRPr lang="tr-TR" sz="1600" dirty="0"/>
          </a:p>
        </p:txBody>
      </p:sp>
      <p:sp>
        <p:nvSpPr>
          <p:cNvPr id="21" name="TextBox 20"/>
          <p:cNvSpPr txBox="1"/>
          <p:nvPr/>
        </p:nvSpPr>
        <p:spPr>
          <a:xfrm>
            <a:off x="2500298" y="3857628"/>
            <a:ext cx="642942"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a:t>
            </a:r>
            <a:endParaRPr lang="tr-TR" sz="1600" dirty="0"/>
          </a:p>
        </p:txBody>
      </p:sp>
      <p:sp>
        <p:nvSpPr>
          <p:cNvPr id="22" name="TextBox 21"/>
          <p:cNvSpPr txBox="1"/>
          <p:nvPr/>
        </p:nvSpPr>
        <p:spPr>
          <a:xfrm>
            <a:off x="2143108" y="4714884"/>
            <a:ext cx="1000132"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1600" dirty="0" smtClean="0"/>
              <a:t>Orta-açık</a:t>
            </a:r>
            <a:endParaRPr lang="tr-TR" sz="1600" dirty="0"/>
          </a:p>
        </p:txBody>
      </p:sp>
      <p:sp>
        <p:nvSpPr>
          <p:cNvPr id="29" name="Rectangle 28"/>
          <p:cNvSpPr/>
          <p:nvPr/>
        </p:nvSpPr>
        <p:spPr>
          <a:xfrm>
            <a:off x="2214546" y="2000240"/>
            <a:ext cx="4071966" cy="461665"/>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lvl="0" algn="ctr"/>
            <a:endParaRPr lang="tr-TR" sz="1200" b="1" dirty="0" smtClean="0">
              <a:solidFill>
                <a:srgbClr val="000000"/>
              </a:solidFill>
              <a:latin typeface="Book Antiqua" pitchFamily="18" charset="0"/>
            </a:endParaRPr>
          </a:p>
          <a:p>
            <a:pPr lvl="0" algn="ctr"/>
            <a:endParaRPr lang="tr-TR" sz="1200" b="1" dirty="0">
              <a:solidFill>
                <a:srgbClr val="000000"/>
              </a:solidFill>
              <a:latin typeface="Book Antiqua" pitchFamily="18" charset="0"/>
            </a:endParaRPr>
          </a:p>
        </p:txBody>
      </p:sp>
      <p:grpSp>
        <p:nvGrpSpPr>
          <p:cNvPr id="28" name="Group 27"/>
          <p:cNvGrpSpPr/>
          <p:nvPr/>
        </p:nvGrpSpPr>
        <p:grpSpPr>
          <a:xfrm>
            <a:off x="2428860" y="2161752"/>
            <a:ext cx="4214842" cy="338554"/>
            <a:chOff x="2428860" y="2161752"/>
            <a:chExt cx="4214842" cy="338554"/>
          </a:xfrm>
        </p:grpSpPr>
        <p:sp>
          <p:nvSpPr>
            <p:cNvPr id="23" name="TextBox 22"/>
            <p:cNvSpPr txBox="1"/>
            <p:nvPr/>
          </p:nvSpPr>
          <p:spPr>
            <a:xfrm>
              <a:off x="2428860" y="2161752"/>
              <a:ext cx="642942"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400" dirty="0" smtClean="0"/>
                <a:t>Öndil</a:t>
              </a:r>
              <a:endParaRPr lang="tr-TR" sz="1400" dirty="0"/>
            </a:p>
          </p:txBody>
        </p:sp>
        <p:sp>
          <p:nvSpPr>
            <p:cNvPr id="24" name="TextBox 23"/>
            <p:cNvSpPr txBox="1"/>
            <p:nvPr/>
          </p:nvSpPr>
          <p:spPr>
            <a:xfrm>
              <a:off x="3143240" y="2214554"/>
              <a:ext cx="785818" cy="27699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200" dirty="0" smtClean="0"/>
                <a:t>Yarı-öndil</a:t>
              </a:r>
              <a:endParaRPr lang="tr-TR" sz="1200" dirty="0"/>
            </a:p>
          </p:txBody>
        </p:sp>
        <p:sp>
          <p:nvSpPr>
            <p:cNvPr id="25" name="TextBox 24"/>
            <p:cNvSpPr txBox="1"/>
            <p:nvPr/>
          </p:nvSpPr>
          <p:spPr>
            <a:xfrm>
              <a:off x="4000496" y="2161752"/>
              <a:ext cx="785818" cy="33855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600" dirty="0" smtClean="0"/>
                <a:t>Ortadil</a:t>
              </a:r>
              <a:endParaRPr lang="tr-TR" sz="1600" dirty="0"/>
            </a:p>
          </p:txBody>
        </p:sp>
        <p:sp>
          <p:nvSpPr>
            <p:cNvPr id="26" name="TextBox 25"/>
            <p:cNvSpPr txBox="1"/>
            <p:nvPr/>
          </p:nvSpPr>
          <p:spPr>
            <a:xfrm>
              <a:off x="4857752" y="2214554"/>
              <a:ext cx="928694" cy="27699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200" dirty="0" smtClean="0"/>
                <a:t>Yarı-arkadil</a:t>
              </a:r>
              <a:endParaRPr lang="tr-TR" sz="1200" dirty="0"/>
            </a:p>
          </p:txBody>
        </p:sp>
        <p:sp>
          <p:nvSpPr>
            <p:cNvPr id="27" name="TextBox 26"/>
            <p:cNvSpPr txBox="1"/>
            <p:nvPr/>
          </p:nvSpPr>
          <p:spPr>
            <a:xfrm>
              <a:off x="5857884" y="2161752"/>
              <a:ext cx="785818" cy="33855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tr-TR" sz="1600" dirty="0" smtClean="0"/>
                <a:t>Arkadil</a:t>
              </a:r>
              <a:endParaRPr lang="tr-TR" sz="1600" dirty="0"/>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Uluslararası Sesbilim Abecesi (IPA)</a:t>
            </a:r>
            <a:endParaRPr lang="tr-TR" sz="2200" dirty="0"/>
          </a:p>
        </p:txBody>
      </p:sp>
      <p:sp>
        <p:nvSpPr>
          <p:cNvPr id="6" name="Rectangle 5"/>
          <p:cNvSpPr/>
          <p:nvPr/>
        </p:nvSpPr>
        <p:spPr>
          <a:xfrm>
            <a:off x="642910" y="1357298"/>
            <a:ext cx="8072494" cy="1323439"/>
          </a:xfrm>
          <a:prstGeom prst="rect">
            <a:avLst/>
          </a:prstGeom>
        </p:spPr>
        <p:txBody>
          <a:bodyPr wrap="square">
            <a:spAutoFit/>
          </a:bodyPr>
          <a:lstStyle/>
          <a:p>
            <a:pPr lvl="0" algn="just"/>
            <a:r>
              <a:rPr lang="tr-TR" sz="1600" dirty="0" smtClean="0">
                <a:solidFill>
                  <a:srgbClr val="000000"/>
                </a:solidFill>
                <a:latin typeface="Book Antiqua" pitchFamily="18" charset="0"/>
              </a:rPr>
              <a:t>IPA’ya göre formant değerleri</a:t>
            </a:r>
          </a:p>
          <a:p>
            <a:pPr lvl="0" algn="just"/>
            <a:endParaRPr lang="tr-TR" sz="1600" dirty="0" smtClean="0">
              <a:solidFill>
                <a:srgbClr val="000000"/>
              </a:solidFill>
              <a:latin typeface="Book Antiqua" pitchFamily="18" charset="0"/>
            </a:endParaRPr>
          </a:p>
          <a:p>
            <a:pPr lvl="0" algn="just"/>
            <a:endParaRPr lang="tr-TR" sz="1600" dirty="0" smtClean="0">
              <a:solidFill>
                <a:srgbClr val="000000"/>
              </a:solidFill>
              <a:latin typeface="Book Antiqua" pitchFamily="18" charset="0"/>
            </a:endParaRPr>
          </a:p>
          <a:p>
            <a:pPr lvl="0" algn="just"/>
            <a:endParaRPr lang="tr-TR" sz="1600" dirty="0" smtClean="0">
              <a:solidFill>
                <a:srgbClr val="000000"/>
              </a:solidFill>
              <a:latin typeface="Book Antiqua" pitchFamily="18" charset="0"/>
            </a:endParaRPr>
          </a:p>
          <a:p>
            <a:pPr lvl="0" algn="just"/>
            <a:endParaRPr lang="tr-TR" sz="1600" dirty="0">
              <a:solidFill>
                <a:srgbClr val="000000"/>
              </a:solidFill>
              <a:latin typeface="Book Antiqua" pitchFamily="18" charset="0"/>
            </a:endParaRPr>
          </a:p>
        </p:txBody>
      </p:sp>
      <p:pic>
        <p:nvPicPr>
          <p:cNvPr id="7" name="Picture 6" descr="Adsız.png"/>
          <p:cNvPicPr>
            <a:picLocks noChangeAspect="1"/>
          </p:cNvPicPr>
          <p:nvPr/>
        </p:nvPicPr>
        <p:blipFill>
          <a:blip r:embed="rId2"/>
          <a:stretch>
            <a:fillRect/>
          </a:stretch>
        </p:blipFill>
        <p:spPr>
          <a:xfrm>
            <a:off x="785786" y="2000240"/>
            <a:ext cx="7215238" cy="366352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ÜNLÜ DÖRTGENİ (</a:t>
            </a:r>
            <a:r>
              <a:rPr lang="tr-TR" sz="2200" dirty="0" smtClean="0"/>
              <a:t>Vowel Quadrilateral</a:t>
            </a:r>
            <a:r>
              <a:rPr lang="tr-TR" sz="2200" b="1" dirty="0" smtClean="0"/>
              <a:t>)</a:t>
            </a:r>
            <a:endParaRPr lang="tr-TR" sz="2200" dirty="0"/>
          </a:p>
        </p:txBody>
      </p:sp>
      <p:sp>
        <p:nvSpPr>
          <p:cNvPr id="18" name="Rectangle 17"/>
          <p:cNvSpPr/>
          <p:nvPr/>
        </p:nvSpPr>
        <p:spPr>
          <a:xfrm>
            <a:off x="71406" y="1349391"/>
            <a:ext cx="8715436" cy="1508105"/>
          </a:xfrm>
          <a:prstGeom prst="rect">
            <a:avLst/>
          </a:prstGeom>
        </p:spPr>
        <p:txBody>
          <a:bodyPr wrap="square">
            <a:spAutoFit/>
          </a:bodyPr>
          <a:lstStyle/>
          <a:p>
            <a:pPr marL="342900" lvl="0" indent="-342900" algn="just" eaLnBrk="0" hangingPunct="0">
              <a:spcBef>
                <a:spcPct val="20000"/>
              </a:spcBef>
            </a:pPr>
            <a:r>
              <a:rPr lang="tr-TR" kern="0" dirty="0" smtClean="0">
                <a:solidFill>
                  <a:srgbClr val="000000"/>
                </a:solidFill>
                <a:latin typeface="Book Antiqua" pitchFamily="18" charset="0"/>
              </a:rPr>
              <a:t>	Ünlülerin ağız boşluğundaki konumları belirleyen </a:t>
            </a:r>
            <a:r>
              <a:rPr lang="tr-TR" sz="2000" b="1" kern="0" dirty="0" smtClean="0">
                <a:solidFill>
                  <a:srgbClr val="000000"/>
                </a:solidFill>
                <a:latin typeface="Book Antiqua" pitchFamily="18" charset="0"/>
              </a:rPr>
              <a:t>ünlü dörtgeni </a:t>
            </a:r>
            <a:r>
              <a:rPr lang="tr-TR" kern="0" dirty="0" smtClean="0">
                <a:solidFill>
                  <a:srgbClr val="000000"/>
                </a:solidFill>
                <a:latin typeface="Book Antiqua" pitchFamily="18" charset="0"/>
              </a:rPr>
              <a:t>(</a:t>
            </a:r>
            <a:r>
              <a:rPr lang="tr-TR" i="1" kern="0" dirty="0" smtClean="0">
                <a:solidFill>
                  <a:srgbClr val="000000"/>
                </a:solidFill>
                <a:latin typeface="Book Antiqua" pitchFamily="18" charset="0"/>
              </a:rPr>
              <a:t>vowel quadrilateral/vowel trapezia)</a:t>
            </a:r>
            <a:r>
              <a:rPr lang="tr-TR" kern="0" dirty="0" smtClean="0">
                <a:solidFill>
                  <a:srgbClr val="000000"/>
                </a:solidFill>
                <a:latin typeface="Book Antiqua" pitchFamily="18" charset="0"/>
              </a:rPr>
              <a:t>, ünlülerin sınıflandırılmasına dayalı olarak oluşturulmuş temel bir diyagramdır. Bu diyagram, dilin ön bölümü, arka bölümü ve orta bölümleriyle birlikte dilin yüksekliğini kapsayan dört temel bölüme ayrılmıştır. </a:t>
            </a:r>
          </a:p>
        </p:txBody>
      </p:sp>
      <p:grpSp>
        <p:nvGrpSpPr>
          <p:cNvPr id="2" name="Group 24"/>
          <p:cNvGrpSpPr/>
          <p:nvPr/>
        </p:nvGrpSpPr>
        <p:grpSpPr>
          <a:xfrm>
            <a:off x="4572000" y="2928934"/>
            <a:ext cx="3878742" cy="2947198"/>
            <a:chOff x="4572000" y="2928934"/>
            <a:chExt cx="3878742" cy="2947198"/>
          </a:xfrm>
        </p:grpSpPr>
        <p:pic>
          <p:nvPicPr>
            <p:cNvPr id="17" name="Picture 16" descr="vowels_formants.jpg"/>
            <p:cNvPicPr/>
            <p:nvPr/>
          </p:nvPicPr>
          <p:blipFill>
            <a:blip r:embed="rId2" cstate="print"/>
            <a:stretch>
              <a:fillRect/>
            </a:stretch>
          </p:blipFill>
          <p:spPr>
            <a:xfrm>
              <a:off x="4786314" y="2928934"/>
              <a:ext cx="3664428" cy="2947198"/>
            </a:xfrm>
            <a:prstGeom prst="rect">
              <a:avLst/>
            </a:prstGeom>
          </p:spPr>
        </p:pic>
        <p:grpSp>
          <p:nvGrpSpPr>
            <p:cNvPr id="3" name="Group 23"/>
            <p:cNvGrpSpPr/>
            <p:nvPr/>
          </p:nvGrpSpPr>
          <p:grpSpPr>
            <a:xfrm>
              <a:off x="4572000" y="3286124"/>
              <a:ext cx="3357586" cy="2529530"/>
              <a:chOff x="4572000" y="3286124"/>
              <a:chExt cx="3357586" cy="2529530"/>
            </a:xfrm>
          </p:grpSpPr>
          <p:sp>
            <p:nvSpPr>
              <p:cNvPr id="20" name="Text Box 8"/>
              <p:cNvSpPr txBox="1">
                <a:spLocks noChangeArrowheads="1"/>
              </p:cNvSpPr>
              <p:nvPr/>
            </p:nvSpPr>
            <p:spPr bwMode="auto">
              <a:xfrm>
                <a:off x="5857884" y="5572140"/>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100" b="1" dirty="0">
                    <a:latin typeface="Book Antiqua" pitchFamily="18" charset="0"/>
                  </a:rPr>
                  <a:t>A</a:t>
                </a:r>
                <a:r>
                  <a:rPr kumimoji="0" lang="tr-TR" sz="1100" b="1" i="0" u="none" strike="noStrike" cap="none" normalizeH="0" baseline="0" dirty="0" smtClean="0">
                    <a:ln>
                      <a:noFill/>
                    </a:ln>
                    <a:solidFill>
                      <a:schemeClr val="tx1"/>
                    </a:solidFill>
                    <a:effectLst/>
                    <a:latin typeface="Book Antiqua" pitchFamily="18" charset="0"/>
                  </a:rPr>
                  <a:t>çık</a:t>
                </a:r>
                <a:endParaRPr kumimoji="0" lang="tr-TR" sz="1100" b="0" i="0" u="none" strike="noStrike" cap="none" normalizeH="0" baseline="0" dirty="0" smtClean="0">
                  <a:ln>
                    <a:noFill/>
                  </a:ln>
                  <a:solidFill>
                    <a:schemeClr val="tx1"/>
                  </a:solidFill>
                  <a:effectLst/>
                  <a:latin typeface="Book Antiqua" pitchFamily="18" charset="0"/>
                </a:endParaRPr>
              </a:p>
            </p:txBody>
          </p:sp>
          <p:sp>
            <p:nvSpPr>
              <p:cNvPr id="21" name="Text Box 8"/>
              <p:cNvSpPr txBox="1">
                <a:spLocks noChangeArrowheads="1"/>
              </p:cNvSpPr>
              <p:nvPr/>
            </p:nvSpPr>
            <p:spPr bwMode="auto">
              <a:xfrm>
                <a:off x="4572000" y="4429132"/>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baseline="0" dirty="0" err="1" smtClean="0">
                    <a:ln>
                      <a:noFill/>
                    </a:ln>
                    <a:solidFill>
                      <a:schemeClr val="tx1"/>
                    </a:solidFill>
                    <a:effectLst/>
                    <a:latin typeface="Book Antiqua" pitchFamily="18" charset="0"/>
                  </a:rPr>
                  <a:t>Öndil</a:t>
                </a:r>
                <a:endParaRPr kumimoji="0" lang="tr-TR" sz="1100" b="0" i="0" u="none" strike="noStrike" cap="none" normalizeH="0" baseline="0" dirty="0" smtClean="0">
                  <a:ln>
                    <a:noFill/>
                  </a:ln>
                  <a:solidFill>
                    <a:schemeClr val="tx1"/>
                  </a:solidFill>
                  <a:effectLst/>
                  <a:latin typeface="Book Antiqua" pitchFamily="18" charset="0"/>
                </a:endParaRPr>
              </a:p>
            </p:txBody>
          </p:sp>
          <p:sp>
            <p:nvSpPr>
              <p:cNvPr id="22" name="Text Box 8"/>
              <p:cNvSpPr txBox="1">
                <a:spLocks noChangeArrowheads="1"/>
              </p:cNvSpPr>
              <p:nvPr/>
            </p:nvSpPr>
            <p:spPr bwMode="auto">
              <a:xfrm>
                <a:off x="6143636" y="3286124"/>
                <a:ext cx="866661" cy="28575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dirty="0" smtClean="0">
                    <a:ln>
                      <a:noFill/>
                    </a:ln>
                    <a:solidFill>
                      <a:schemeClr val="tx1"/>
                    </a:solidFill>
                    <a:effectLst/>
                    <a:latin typeface="Book Antiqua" pitchFamily="18" charset="0"/>
                  </a:rPr>
                  <a:t>Kapalı</a:t>
                </a:r>
                <a:endParaRPr kumimoji="0" lang="tr-TR" sz="1100" b="0" i="0" u="none" strike="noStrike" cap="none" normalizeH="0" baseline="0" dirty="0" smtClean="0">
                  <a:ln>
                    <a:noFill/>
                  </a:ln>
                  <a:solidFill>
                    <a:schemeClr val="tx1"/>
                  </a:solidFill>
                  <a:effectLst/>
                  <a:latin typeface="Book Antiqua" pitchFamily="18" charset="0"/>
                </a:endParaRPr>
              </a:p>
            </p:txBody>
          </p:sp>
          <p:sp>
            <p:nvSpPr>
              <p:cNvPr id="23" name="Text Box 8"/>
              <p:cNvSpPr txBox="1">
                <a:spLocks noChangeArrowheads="1"/>
              </p:cNvSpPr>
              <p:nvPr/>
            </p:nvSpPr>
            <p:spPr bwMode="auto">
              <a:xfrm>
                <a:off x="7215206" y="4500570"/>
                <a:ext cx="714380" cy="28575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err="1" smtClean="0">
                    <a:ln>
                      <a:noFill/>
                    </a:ln>
                    <a:solidFill>
                      <a:schemeClr val="tx1"/>
                    </a:solidFill>
                    <a:effectLst/>
                    <a:latin typeface="Book Antiqua" pitchFamily="18" charset="0"/>
                  </a:rPr>
                  <a:t>Arkadil</a:t>
                </a:r>
                <a:endParaRPr kumimoji="0" lang="tr-TR" sz="1050" b="0" i="0" u="none" strike="noStrike" cap="none" normalizeH="0" baseline="0" dirty="0" smtClean="0">
                  <a:ln>
                    <a:noFill/>
                  </a:ln>
                  <a:solidFill>
                    <a:schemeClr val="tx1"/>
                  </a:solidFill>
                  <a:effectLst/>
                  <a:latin typeface="Book Antiqua" pitchFamily="18" charset="0"/>
                </a:endParaRPr>
              </a:p>
            </p:txBody>
          </p:sp>
        </p:gr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ÜNLÜ ÜÇGENİ (</a:t>
            </a:r>
            <a:r>
              <a:rPr lang="tr-TR" sz="2200" dirty="0" smtClean="0"/>
              <a:t>Vowel Triangle</a:t>
            </a:r>
            <a:r>
              <a:rPr lang="tr-TR" sz="2200" b="1" dirty="0" smtClean="0"/>
              <a:t>)</a:t>
            </a:r>
            <a:endParaRPr lang="tr-TR" sz="2200" dirty="0"/>
          </a:p>
        </p:txBody>
      </p:sp>
      <p:sp>
        <p:nvSpPr>
          <p:cNvPr id="18" name="Rectangle 17"/>
          <p:cNvSpPr/>
          <p:nvPr/>
        </p:nvSpPr>
        <p:spPr>
          <a:xfrm>
            <a:off x="71406" y="1349391"/>
            <a:ext cx="8715436" cy="1920526"/>
          </a:xfrm>
          <a:prstGeom prst="rect">
            <a:avLst/>
          </a:prstGeom>
        </p:spPr>
        <p:txBody>
          <a:bodyPr wrap="square">
            <a:spAutoFit/>
          </a:bodyPr>
          <a:lstStyle/>
          <a:p>
            <a:pPr marL="342900" indent="-342900" algn="just" eaLnBrk="0" hangingPunct="0">
              <a:spcBef>
                <a:spcPct val="20000"/>
              </a:spcBef>
            </a:pPr>
            <a:r>
              <a:rPr lang="tr-TR" dirty="0" smtClean="0">
                <a:latin typeface="Book Antiqua" pitchFamily="18" charset="0"/>
              </a:rPr>
              <a:t>	Birçok dilde ünlü sistemi ünlü üçgeni biçimindedir, ancak dünya dillerinin yaklaşık %10’unda ünlü dörtgeni sistemi kullanılır. </a:t>
            </a:r>
          </a:p>
          <a:p>
            <a:pPr marL="342900" indent="-342900" algn="just" eaLnBrk="0" hangingPunct="0">
              <a:spcBef>
                <a:spcPct val="20000"/>
              </a:spcBef>
            </a:pPr>
            <a:endParaRPr lang="tr-TR" dirty="0" smtClean="0">
              <a:latin typeface="Book Antiqua" pitchFamily="18" charset="0"/>
            </a:endParaRPr>
          </a:p>
          <a:p>
            <a:pPr marL="342900" indent="-342900" algn="just" eaLnBrk="0" hangingPunct="0">
              <a:spcBef>
                <a:spcPct val="20000"/>
              </a:spcBef>
            </a:pPr>
            <a:r>
              <a:rPr lang="tr-TR" dirty="0" smtClean="0">
                <a:latin typeface="Book Antiqua" pitchFamily="18" charset="0"/>
              </a:rPr>
              <a:t>	İngilizce, Almanca gibi dillerle birlikte Türkçe de, ünlü dörtgeni sınıflamasında yer alır.</a:t>
            </a:r>
          </a:p>
          <a:p>
            <a:pPr marL="342900" lvl="0" indent="-342900" algn="just" eaLnBrk="0" hangingPunct="0">
              <a:spcBef>
                <a:spcPct val="20000"/>
              </a:spcBef>
            </a:pPr>
            <a:endParaRPr lang="tr-TR" kern="0" dirty="0" smtClean="0">
              <a:solidFill>
                <a:srgbClr val="000000"/>
              </a:solidFill>
              <a:latin typeface="Book Antiqua" pitchFamily="18" charset="0"/>
            </a:endParaRPr>
          </a:p>
        </p:txBody>
      </p:sp>
      <p:pic>
        <p:nvPicPr>
          <p:cNvPr id="12" name="20 Resim" descr="polish_vowel_triangle.gif"/>
          <p:cNvPicPr/>
          <p:nvPr/>
        </p:nvPicPr>
        <p:blipFill>
          <a:blip r:embed="rId3" cstate="print"/>
          <a:stretch>
            <a:fillRect/>
          </a:stretch>
        </p:blipFill>
        <p:spPr>
          <a:xfrm>
            <a:off x="4643438" y="3143248"/>
            <a:ext cx="3676079" cy="265437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 (</a:t>
            </a:r>
            <a:r>
              <a:rPr lang="tr-TR" sz="2200" dirty="0" smtClean="0"/>
              <a:t>Vowels</a:t>
            </a:r>
            <a:r>
              <a:rPr lang="tr-TR" sz="2200" b="1" dirty="0" smtClean="0"/>
              <a:t>)</a:t>
            </a:r>
            <a:endParaRPr lang="tr-TR" sz="2200" dirty="0"/>
          </a:p>
        </p:txBody>
      </p:sp>
      <p:sp>
        <p:nvSpPr>
          <p:cNvPr id="4" name="Rectangle 3"/>
          <p:cNvSpPr/>
          <p:nvPr/>
        </p:nvSpPr>
        <p:spPr>
          <a:xfrm>
            <a:off x="357158" y="1214422"/>
            <a:ext cx="8429684" cy="5078313"/>
          </a:xfrm>
          <a:prstGeom prst="rect">
            <a:avLst/>
          </a:prstGeom>
        </p:spPr>
        <p:txBody>
          <a:bodyPr wrap="square">
            <a:spAutoFit/>
          </a:bodyPr>
          <a:lstStyle/>
          <a:p>
            <a:pPr algn="just"/>
            <a:r>
              <a:rPr lang="tr-TR" sz="1600" b="1" i="1" dirty="0" smtClean="0">
                <a:latin typeface="Book Antiqua" pitchFamily="18" charset="0"/>
              </a:rPr>
              <a:t>Ünlüler</a:t>
            </a:r>
            <a:r>
              <a:rPr lang="tr-TR" sz="1600" dirty="0" smtClean="0">
                <a:latin typeface="Book Antiqua" pitchFamily="18" charset="0"/>
              </a:rPr>
              <a:t>, ses üretimi sırasında konuşma organlarında kapanma ya da akciğerlerden gelen hava akımında engel olmadığı için </a:t>
            </a:r>
            <a:r>
              <a:rPr lang="tr-TR" sz="1600" b="1" dirty="0" smtClean="0">
                <a:latin typeface="Book Antiqua" pitchFamily="18" charset="0"/>
              </a:rPr>
              <a:t>gürültüsüz</a:t>
            </a:r>
            <a:r>
              <a:rPr lang="tr-TR" sz="1600" dirty="0" smtClean="0">
                <a:latin typeface="Book Antiqua" pitchFamily="18" charset="0"/>
              </a:rPr>
              <a:t> olarak çıkarılır. </a:t>
            </a:r>
          </a:p>
          <a:p>
            <a:pPr algn="just"/>
            <a:endParaRPr lang="tr-TR" sz="1600" dirty="0" smtClean="0">
              <a:latin typeface="Book Antiqua" pitchFamily="18" charset="0"/>
            </a:endParaRPr>
          </a:p>
          <a:p>
            <a:pPr algn="just"/>
            <a:r>
              <a:rPr lang="tr-TR" sz="1600" dirty="0" smtClean="0">
                <a:latin typeface="Book Antiqua" pitchFamily="18" charset="0"/>
              </a:rPr>
              <a:t>Ses yolunda herhangi bir engele takılmadığı için bütün ünlüler </a:t>
            </a:r>
            <a:r>
              <a:rPr lang="tr-TR" sz="1600" b="1" dirty="0" smtClean="0">
                <a:latin typeface="Book Antiqua" pitchFamily="18" charset="0"/>
              </a:rPr>
              <a:t>titreşimli</a:t>
            </a:r>
            <a:r>
              <a:rPr lang="tr-TR" sz="1600" dirty="0" smtClean="0">
                <a:latin typeface="Book Antiqua" pitchFamily="18" charset="0"/>
              </a:rPr>
              <a:t>dir.</a:t>
            </a:r>
          </a:p>
          <a:p>
            <a:pPr algn="just"/>
            <a:endParaRPr lang="tr-TR" sz="1600" dirty="0" smtClean="0">
              <a:latin typeface="Book Antiqua" pitchFamily="18" charset="0"/>
            </a:endParaRPr>
          </a:p>
          <a:p>
            <a:pPr algn="just"/>
            <a:r>
              <a:rPr lang="tr-TR" sz="1600" dirty="0" smtClean="0">
                <a:latin typeface="Book Antiqua" pitchFamily="18" charset="0"/>
              </a:rPr>
              <a:t>Ünlülerin belirlenmesinde kullanılan akustik ölçütlerin başında </a:t>
            </a:r>
            <a:r>
              <a:rPr lang="tr-TR" sz="1600" b="1" dirty="0" smtClean="0">
                <a:latin typeface="Book Antiqua" pitchFamily="18" charset="0"/>
              </a:rPr>
              <a:t>formant</a:t>
            </a:r>
            <a:r>
              <a:rPr lang="tr-TR" sz="1600" dirty="0" smtClean="0">
                <a:latin typeface="Book Antiqua" pitchFamily="18" charset="0"/>
              </a:rPr>
              <a:t>lar gelmektedir. </a:t>
            </a: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marL="342900" indent="-342900" algn="just">
              <a:buAutoNum type="alphaLcPeriod"/>
            </a:pPr>
            <a:r>
              <a:rPr lang="tr-TR" sz="2000" b="1" i="1" dirty="0" smtClean="0">
                <a:latin typeface="Book Antiqua" pitchFamily="18" charset="0"/>
              </a:rPr>
              <a:t>Çene Açısı</a:t>
            </a:r>
          </a:p>
          <a:p>
            <a:pPr marL="342900" indent="-342900" algn="just">
              <a:buAutoNum type="alphaLcPeriod"/>
            </a:pPr>
            <a:endParaRPr lang="tr-TR" sz="2000" b="1" i="1" dirty="0" smtClean="0">
              <a:latin typeface="Book Antiqua" pitchFamily="18" charset="0"/>
            </a:endParaRPr>
          </a:p>
          <a:p>
            <a:pPr marL="342900" indent="-342900" algn="just">
              <a:buAutoNum type="alphaLcPeriod"/>
            </a:pPr>
            <a:r>
              <a:rPr lang="tr-TR" sz="2000" b="1" i="1" dirty="0" smtClean="0">
                <a:latin typeface="Book Antiqua" pitchFamily="18" charset="0"/>
              </a:rPr>
              <a:t>Dudakların Durumu</a:t>
            </a:r>
          </a:p>
          <a:p>
            <a:pPr marL="342900" indent="-342900" algn="just">
              <a:buAutoNum type="alphaLcPeriod"/>
            </a:pPr>
            <a:endParaRPr lang="tr-TR" sz="2000" b="1" i="1" dirty="0" smtClean="0">
              <a:latin typeface="Book Antiqua" pitchFamily="18" charset="0"/>
            </a:endParaRPr>
          </a:p>
          <a:p>
            <a:pPr marL="342900" indent="-342900" algn="just">
              <a:buAutoNum type="alphaLcPeriod"/>
            </a:pPr>
            <a:r>
              <a:rPr lang="tr-TR" sz="2000" b="1" i="1" dirty="0" smtClean="0">
                <a:latin typeface="Book Antiqua" pitchFamily="18" charset="0"/>
              </a:rPr>
              <a:t>Dilin Devinimi</a:t>
            </a:r>
          </a:p>
          <a:p>
            <a:pPr algn="just"/>
            <a:endParaRPr lang="tr-TR" sz="1600" dirty="0" smtClean="0">
              <a:latin typeface="Book Antiqua" pitchFamily="18" charset="0"/>
            </a:endParaRPr>
          </a:p>
          <a:p>
            <a:pPr algn="just"/>
            <a:endParaRPr lang="tr-TR" sz="1600" dirty="0" smtClean="0">
              <a:latin typeface="Book Antiqua" pitchFamily="18" charset="0"/>
            </a:endParaRPr>
          </a:p>
          <a:p>
            <a:pPr algn="just"/>
            <a:endParaRPr lang="tr-TR" sz="1600" dirty="0" smtClean="0">
              <a:latin typeface="Book Antiqua" pitchFamily="18" charset="0"/>
            </a:endParaRPr>
          </a:p>
          <a:p>
            <a:pPr lvl="0" algn="just"/>
            <a:endParaRPr lang="tr-TR" sz="1600" dirty="0" smtClean="0">
              <a:solidFill>
                <a:srgbClr val="000000"/>
              </a:solidFill>
              <a:latin typeface="Book Antiqua" pitchFamily="18" charset="0"/>
            </a:endParaRPr>
          </a:p>
        </p:txBody>
      </p:sp>
      <p:pic>
        <p:nvPicPr>
          <p:cNvPr id="5" name="Picture 4" descr="Picture1.png"/>
          <p:cNvPicPr>
            <a:picLocks noChangeAspect="1"/>
          </p:cNvPicPr>
          <p:nvPr/>
        </p:nvPicPr>
        <p:blipFill>
          <a:blip r:embed="rId2"/>
          <a:stretch>
            <a:fillRect/>
          </a:stretch>
        </p:blipFill>
        <p:spPr>
          <a:xfrm>
            <a:off x="3263275" y="3286124"/>
            <a:ext cx="5380691" cy="228601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Devinimi</a:t>
            </a:r>
          </a:p>
        </p:txBody>
      </p:sp>
      <p:sp>
        <p:nvSpPr>
          <p:cNvPr id="4" name="Rectangle 3"/>
          <p:cNvSpPr/>
          <p:nvPr/>
        </p:nvSpPr>
        <p:spPr>
          <a:xfrm>
            <a:off x="357158" y="1214422"/>
            <a:ext cx="8429684" cy="5078313"/>
          </a:xfrm>
          <a:prstGeom prst="rect">
            <a:avLst/>
          </a:prstGeom>
        </p:spPr>
        <p:txBody>
          <a:bodyPr wrap="square">
            <a:spAutoFit/>
          </a:bodyPr>
          <a:lstStyle/>
          <a:p>
            <a:pPr algn="just"/>
            <a:endParaRPr lang="tr-TR" dirty="0" smtClean="0">
              <a:latin typeface="Book Antiqua" pitchFamily="18" charset="0"/>
            </a:endParaRPr>
          </a:p>
          <a:p>
            <a:pPr algn="just"/>
            <a:r>
              <a:rPr lang="tr-TR" dirty="0" smtClean="0">
                <a:latin typeface="Book Antiqua" pitchFamily="18" charset="0"/>
              </a:rPr>
              <a:t>Dilin ön, arka ve orta kısımlarının ağız boşluğunda yükselmesi ve oynaklığı dilin devinimiyle ilgilidir. Ünlülerin çıkarılışı sırasında dilin ağız boşluğunda damağa doğru yükselmesiyle uzun ünlüler, dilin ağız boşluğunda alçalmasıyla kısa ünlüler sesletilmektedir.  </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endParaRPr lang="tr-TR" dirty="0" smtClean="0">
              <a:solidFill>
                <a:srgbClr val="000000"/>
              </a:solidFill>
              <a:latin typeface="Book Antiqua" pitchFamily="18" charset="0"/>
            </a:endParaRPr>
          </a:p>
          <a:p>
            <a:pPr lvl="0" algn="just"/>
            <a:r>
              <a:rPr lang="tr-TR" dirty="0" smtClean="0">
                <a:solidFill>
                  <a:srgbClr val="000000"/>
                </a:solidFill>
                <a:latin typeface="Book Antiqua" pitchFamily="18" charset="0"/>
              </a:rPr>
              <a:t>Öndil ve arkadil ünlüleri formant değerleri açısından ters orantılı bir işleyişe sahiptir. Buna göre, </a:t>
            </a:r>
            <a:r>
              <a:rPr lang="tr-TR" b="1" i="1" dirty="0" smtClean="0">
                <a:solidFill>
                  <a:srgbClr val="000000"/>
                </a:solidFill>
                <a:latin typeface="Book Antiqua" pitchFamily="18" charset="0"/>
              </a:rPr>
              <a:t>arkadil ünlüleri </a:t>
            </a:r>
            <a:r>
              <a:rPr lang="tr-TR" dirty="0" smtClean="0">
                <a:solidFill>
                  <a:srgbClr val="000000"/>
                </a:solidFill>
                <a:latin typeface="Book Antiqua" pitchFamily="18" charset="0"/>
              </a:rPr>
              <a:t>yaklaşık olarak </a:t>
            </a:r>
            <a:r>
              <a:rPr lang="tr-TR" b="1" dirty="0" smtClean="0">
                <a:solidFill>
                  <a:srgbClr val="000000"/>
                </a:solidFill>
                <a:latin typeface="Book Antiqua" pitchFamily="18" charset="0"/>
              </a:rPr>
              <a:t>500-1200 Hz </a:t>
            </a:r>
            <a:r>
              <a:rPr lang="tr-TR" dirty="0" smtClean="0">
                <a:solidFill>
                  <a:srgbClr val="000000"/>
                </a:solidFill>
                <a:latin typeface="Book Antiqua" pitchFamily="18" charset="0"/>
              </a:rPr>
              <a:t>arasında belirlenirken, </a:t>
            </a:r>
            <a:r>
              <a:rPr lang="tr-TR" b="1" i="1" dirty="0" smtClean="0">
                <a:solidFill>
                  <a:srgbClr val="000000"/>
                </a:solidFill>
                <a:latin typeface="Book Antiqua" pitchFamily="18" charset="0"/>
              </a:rPr>
              <a:t>öndil ünlüleri</a:t>
            </a:r>
            <a:r>
              <a:rPr lang="tr-TR" dirty="0" smtClean="0">
                <a:solidFill>
                  <a:srgbClr val="000000"/>
                </a:solidFill>
                <a:latin typeface="Book Antiqua" pitchFamily="18" charset="0"/>
              </a:rPr>
              <a:t> sıklıkla </a:t>
            </a:r>
            <a:r>
              <a:rPr lang="tr-TR" b="1" dirty="0" smtClean="0">
                <a:solidFill>
                  <a:srgbClr val="000000"/>
                </a:solidFill>
                <a:latin typeface="Book Antiqua" pitchFamily="18" charset="0"/>
              </a:rPr>
              <a:t>1200-2200 Hz </a:t>
            </a:r>
            <a:r>
              <a:rPr lang="tr-TR" dirty="0" smtClean="0">
                <a:solidFill>
                  <a:srgbClr val="000000"/>
                </a:solidFill>
                <a:latin typeface="Book Antiqua" pitchFamily="18" charset="0"/>
              </a:rPr>
              <a:t>aralığında değişim göstermektedir. </a:t>
            </a:r>
            <a:r>
              <a:rPr lang="tr-TR" b="1" i="1" dirty="0" smtClean="0">
                <a:solidFill>
                  <a:srgbClr val="000000"/>
                </a:solidFill>
                <a:latin typeface="Book Antiqua" pitchFamily="18" charset="0"/>
              </a:rPr>
              <a:t>Ortadil ünlüleri </a:t>
            </a:r>
            <a:r>
              <a:rPr lang="tr-TR" dirty="0" smtClean="0">
                <a:solidFill>
                  <a:srgbClr val="000000"/>
                </a:solidFill>
                <a:latin typeface="Book Antiqua" pitchFamily="18" charset="0"/>
              </a:rPr>
              <a:t>ise arkadil ünlülerine benzer özellik göstererek, </a:t>
            </a:r>
            <a:r>
              <a:rPr lang="tr-TR" b="1" dirty="0" smtClean="0">
                <a:solidFill>
                  <a:srgbClr val="000000"/>
                </a:solidFill>
                <a:latin typeface="Book Antiqua" pitchFamily="18" charset="0"/>
              </a:rPr>
              <a:t>500-1000 Hz </a:t>
            </a:r>
            <a:r>
              <a:rPr lang="tr-TR" dirty="0" smtClean="0">
                <a:solidFill>
                  <a:srgbClr val="000000"/>
                </a:solidFill>
                <a:latin typeface="Book Antiqua" pitchFamily="18" charset="0"/>
              </a:rPr>
              <a:t>aralığında belirlenir. </a:t>
            </a:r>
          </a:p>
        </p:txBody>
      </p:sp>
      <p:pic>
        <p:nvPicPr>
          <p:cNvPr id="5" name="Picture 20" descr="C:\Documents and Settings\XP\Desktop\akanX-rays.gif"/>
          <p:cNvPicPr>
            <a:picLocks noChangeAspect="1" noChangeArrowheads="1"/>
          </p:cNvPicPr>
          <p:nvPr/>
        </p:nvPicPr>
        <p:blipFill>
          <a:blip r:embed="rId2" cstate="print"/>
          <a:srcRect/>
          <a:stretch>
            <a:fillRect/>
          </a:stretch>
        </p:blipFill>
        <p:spPr bwMode="auto">
          <a:xfrm>
            <a:off x="6429388" y="2857496"/>
            <a:ext cx="2000238" cy="157711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Devinimi</a:t>
            </a:r>
          </a:p>
        </p:txBody>
      </p:sp>
      <p:grpSp>
        <p:nvGrpSpPr>
          <p:cNvPr id="2" name="Group 9"/>
          <p:cNvGrpSpPr/>
          <p:nvPr/>
        </p:nvGrpSpPr>
        <p:grpSpPr>
          <a:xfrm>
            <a:off x="4214810" y="3000372"/>
            <a:ext cx="4283622" cy="2786082"/>
            <a:chOff x="4572000" y="2996952"/>
            <a:chExt cx="4140746" cy="2160240"/>
          </a:xfrm>
        </p:grpSpPr>
        <p:pic>
          <p:nvPicPr>
            <p:cNvPr id="11" name="3 Resim" descr="f1f2-2.png"/>
            <p:cNvPicPr/>
            <p:nvPr/>
          </p:nvPicPr>
          <p:blipFill>
            <a:blip r:embed="rId2" cstate="print"/>
            <a:stretch>
              <a:fillRect/>
            </a:stretch>
          </p:blipFill>
          <p:spPr>
            <a:xfrm>
              <a:off x="5137996" y="3024645"/>
              <a:ext cx="3574750" cy="2132547"/>
            </a:xfrm>
            <a:prstGeom prst="rect">
              <a:avLst/>
            </a:prstGeom>
          </p:spPr>
        </p:pic>
        <p:sp>
          <p:nvSpPr>
            <p:cNvPr id="12" name="Text Box 8"/>
            <p:cNvSpPr txBox="1">
              <a:spLocks noChangeArrowheads="1"/>
            </p:cNvSpPr>
            <p:nvPr/>
          </p:nvSpPr>
          <p:spPr bwMode="auto">
            <a:xfrm>
              <a:off x="5364088" y="29969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yüksek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3" name="Text Box 8"/>
            <p:cNvSpPr txBox="1">
              <a:spLocks noChangeArrowheads="1"/>
            </p:cNvSpPr>
            <p:nvPr/>
          </p:nvSpPr>
          <p:spPr bwMode="auto">
            <a:xfrm>
              <a:off x="7768153" y="29969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alçak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4" name="Text Box 8"/>
            <p:cNvSpPr txBox="1">
              <a:spLocks noChangeArrowheads="1"/>
            </p:cNvSpPr>
            <p:nvPr/>
          </p:nvSpPr>
          <p:spPr bwMode="auto">
            <a:xfrm>
              <a:off x="4599801" y="4797152"/>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        yüksek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5" name="Text Box 8"/>
            <p:cNvSpPr txBox="1">
              <a:spLocks noChangeArrowheads="1"/>
            </p:cNvSpPr>
            <p:nvPr/>
          </p:nvSpPr>
          <p:spPr bwMode="auto">
            <a:xfrm>
              <a:off x="4572000" y="3212976"/>
              <a:ext cx="836295" cy="2160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050" b="1" dirty="0" smtClean="0">
                  <a:latin typeface="Book Antiqua" pitchFamily="18" charset="0"/>
                </a:rPr>
                <a:t>            alça</a:t>
              </a:r>
              <a:r>
                <a:rPr kumimoji="0" lang="tr-TR" sz="1050" b="1" i="0" u="none" strike="noStrike" cap="none" normalizeH="0" baseline="0" dirty="0" smtClean="0">
                  <a:ln>
                    <a:noFill/>
                  </a:ln>
                  <a:solidFill>
                    <a:schemeClr val="tx1"/>
                  </a:solidFill>
                  <a:effectLst/>
                  <a:latin typeface="Book Antiqua" pitchFamily="18" charset="0"/>
                </a:rPr>
                <a:t>k</a:t>
              </a:r>
              <a:endParaRPr kumimoji="0" lang="tr-TR" sz="1050" b="0" i="0" u="none" strike="noStrike" cap="none" normalizeH="0" baseline="0" dirty="0" smtClean="0">
                <a:ln>
                  <a:noFill/>
                </a:ln>
                <a:solidFill>
                  <a:schemeClr val="tx1"/>
                </a:solidFill>
                <a:effectLst/>
                <a:latin typeface="Book Antiqua" pitchFamily="18" charset="0"/>
              </a:endParaRPr>
            </a:p>
          </p:txBody>
        </p:sp>
      </p:grpSp>
      <p:sp>
        <p:nvSpPr>
          <p:cNvPr id="16" name="Rectangle 15"/>
          <p:cNvSpPr/>
          <p:nvPr/>
        </p:nvSpPr>
        <p:spPr>
          <a:xfrm>
            <a:off x="428596" y="1357298"/>
            <a:ext cx="8429684" cy="1754326"/>
          </a:xfrm>
          <a:prstGeom prst="rect">
            <a:avLst/>
          </a:prstGeom>
        </p:spPr>
        <p:txBody>
          <a:bodyPr wrap="square">
            <a:spAutoFit/>
          </a:bodyPr>
          <a:lstStyle/>
          <a:p>
            <a:pPr algn="just"/>
            <a:r>
              <a:rPr lang="tr-TR" dirty="0" smtClean="0">
                <a:latin typeface="Book Antiqua" pitchFamily="18" charset="0"/>
              </a:rPr>
              <a:t>Ünlülerin belirlenmesinde öncü rol oynayan </a:t>
            </a:r>
            <a:r>
              <a:rPr lang="tr-TR" b="1" dirty="0" smtClean="0">
                <a:latin typeface="Book Antiqua" pitchFamily="18" charset="0"/>
              </a:rPr>
              <a:t>birinci formant (F1) </a:t>
            </a:r>
            <a:r>
              <a:rPr lang="tr-TR" dirty="0" smtClean="0">
                <a:latin typeface="Book Antiqua" pitchFamily="18" charset="0"/>
              </a:rPr>
              <a:t>ve </a:t>
            </a:r>
            <a:r>
              <a:rPr lang="tr-TR" b="1" dirty="0" smtClean="0">
                <a:latin typeface="Book Antiqua" pitchFamily="18" charset="0"/>
              </a:rPr>
              <a:t>ikinci formant (F2) </a:t>
            </a:r>
            <a:r>
              <a:rPr lang="tr-TR" dirty="0" smtClean="0">
                <a:latin typeface="Book Antiqua" pitchFamily="18" charset="0"/>
              </a:rPr>
              <a:t>değerleri dilin ağız boşluğundaki devinimi ve yüksekliğine dayalı olarak ele alınır. Dilin devinimi açısından ise yüksek F2 formant değeri taşıyan ünlüler ‘öndil’, düşük F2 formant değeri taşıyan ünlüler ‘arkadil’ özelliği gösterir.   </a:t>
            </a:r>
          </a:p>
          <a:p>
            <a:pPr algn="just"/>
            <a:endParaRPr lang="tr-TR" dirty="0" smtClean="0">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Dudakların Durumu</a:t>
            </a:r>
          </a:p>
        </p:txBody>
      </p:sp>
      <p:sp>
        <p:nvSpPr>
          <p:cNvPr id="8" name="Rectangle 7"/>
          <p:cNvSpPr/>
          <p:nvPr/>
        </p:nvSpPr>
        <p:spPr>
          <a:xfrm>
            <a:off x="357158" y="1423088"/>
            <a:ext cx="8429684" cy="1077218"/>
          </a:xfrm>
          <a:prstGeom prst="rect">
            <a:avLst/>
          </a:prstGeom>
        </p:spPr>
        <p:txBody>
          <a:bodyPr wrap="square">
            <a:spAutoFit/>
          </a:bodyPr>
          <a:lstStyle/>
          <a:p>
            <a:pPr algn="just"/>
            <a:r>
              <a:rPr lang="tr-TR" sz="1600" dirty="0" smtClean="0">
                <a:latin typeface="Book Antiqua" pitchFamily="18" charset="0"/>
              </a:rPr>
              <a:t>Dilin yüksekliği ve dudakların konuşma eylemi sırasında aldığı biçim ve yuvarlaklaşma arasında doğru orantılı bir işleyiş bulunur. </a:t>
            </a:r>
            <a:r>
              <a:rPr lang="tr-TR" sz="1600" b="1" dirty="0" smtClean="0">
                <a:latin typeface="Book Antiqua" pitchFamily="18" charset="0"/>
              </a:rPr>
              <a:t>Dudaksıllaşma </a:t>
            </a:r>
            <a:r>
              <a:rPr lang="tr-TR" sz="1600" dirty="0" smtClean="0">
                <a:latin typeface="Book Antiqua" pitchFamily="18" charset="0"/>
              </a:rPr>
              <a:t>(</a:t>
            </a:r>
            <a:r>
              <a:rPr lang="tr-TR" sz="1600" i="1" dirty="0" smtClean="0">
                <a:latin typeface="Book Antiqua" pitchFamily="18" charset="0"/>
              </a:rPr>
              <a:t>labialisation</a:t>
            </a:r>
            <a:r>
              <a:rPr lang="tr-TR" sz="1600" dirty="0" smtClean="0">
                <a:latin typeface="Book Antiqua" pitchFamily="18" charset="0"/>
              </a:rPr>
              <a:t>) ve yuvarlaklaşma arasındaki ilişki, </a:t>
            </a:r>
            <a:r>
              <a:rPr lang="tr-TR" sz="1600" b="1" dirty="0" smtClean="0">
                <a:latin typeface="Book Antiqua" pitchFamily="18" charset="0"/>
              </a:rPr>
              <a:t>dudak-içi yuvarlaklaşma</a:t>
            </a:r>
            <a:r>
              <a:rPr lang="tr-TR" sz="1600" dirty="0" smtClean="0">
                <a:latin typeface="Book Antiqua" pitchFamily="18" charset="0"/>
              </a:rPr>
              <a:t> (</a:t>
            </a:r>
            <a:r>
              <a:rPr lang="tr-TR" sz="1600" i="1" dirty="0" smtClean="0">
                <a:latin typeface="Book Antiqua" pitchFamily="18" charset="0"/>
              </a:rPr>
              <a:t>endolabial rounding</a:t>
            </a:r>
            <a:r>
              <a:rPr lang="tr-TR" sz="1600" dirty="0" smtClean="0">
                <a:latin typeface="Book Antiqua" pitchFamily="18" charset="0"/>
              </a:rPr>
              <a:t>) ve </a:t>
            </a:r>
            <a:r>
              <a:rPr lang="tr-TR" sz="1600" b="1" dirty="0" smtClean="0">
                <a:latin typeface="Book Antiqua" pitchFamily="18" charset="0"/>
              </a:rPr>
              <a:t>dudak-dışı yuvarlaklaşma </a:t>
            </a:r>
            <a:r>
              <a:rPr lang="tr-TR" sz="1600" dirty="0" smtClean="0">
                <a:latin typeface="Book Antiqua" pitchFamily="18" charset="0"/>
              </a:rPr>
              <a:t>(</a:t>
            </a:r>
            <a:r>
              <a:rPr lang="tr-TR" sz="1600" i="1" dirty="0" smtClean="0">
                <a:latin typeface="Book Antiqua" pitchFamily="18" charset="0"/>
              </a:rPr>
              <a:t>exolabial rounding</a:t>
            </a:r>
            <a:r>
              <a:rPr lang="tr-TR" sz="1600" dirty="0" smtClean="0">
                <a:latin typeface="Book Antiqua" pitchFamily="18" charset="0"/>
              </a:rPr>
              <a:t>) biçiminde iki temel sınıf çerçevesinde incelenir. </a:t>
            </a:r>
          </a:p>
        </p:txBody>
      </p:sp>
      <p:sp>
        <p:nvSpPr>
          <p:cNvPr id="9" name="Rectangle 8"/>
          <p:cNvSpPr/>
          <p:nvPr/>
        </p:nvSpPr>
        <p:spPr>
          <a:xfrm>
            <a:off x="428596" y="5463147"/>
            <a:ext cx="8429684" cy="584775"/>
          </a:xfrm>
          <a:prstGeom prst="rect">
            <a:avLst/>
          </a:prstGeom>
        </p:spPr>
        <p:txBody>
          <a:bodyPr wrap="square">
            <a:spAutoFit/>
          </a:bodyPr>
          <a:lstStyle/>
          <a:p>
            <a:pPr algn="just"/>
            <a:r>
              <a:rPr lang="tr-TR" sz="1600" dirty="0" smtClean="0">
                <a:latin typeface="Book Antiqua" pitchFamily="18" charset="0"/>
              </a:rPr>
              <a:t>Dudak-dışı yuvarlaklaşma’, arkadil, yüksek, yuvarlak ünlülerle ilişkilendirilirken, ‘dudak-içi yuvarlaklaşma’, öndil, yüksek ve yuvarlak ünlülerle ilişkilendirilir.</a:t>
            </a:r>
          </a:p>
        </p:txBody>
      </p:sp>
      <p:pic>
        <p:nvPicPr>
          <p:cNvPr id="10" name="14 Resim" descr="images (3).jpg"/>
          <p:cNvPicPr/>
          <p:nvPr/>
        </p:nvPicPr>
        <p:blipFill>
          <a:blip r:embed="rId2" cstate="print"/>
          <a:stretch>
            <a:fillRect/>
          </a:stretch>
        </p:blipFill>
        <p:spPr>
          <a:xfrm>
            <a:off x="3071802" y="2928934"/>
            <a:ext cx="3000396" cy="192882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Çene Açısının Durumu</a:t>
            </a:r>
          </a:p>
        </p:txBody>
      </p:sp>
      <p:sp>
        <p:nvSpPr>
          <p:cNvPr id="10" name="Rectangle 9"/>
          <p:cNvSpPr/>
          <p:nvPr/>
        </p:nvSpPr>
        <p:spPr>
          <a:xfrm>
            <a:off x="357158" y="1423088"/>
            <a:ext cx="8429684" cy="1846659"/>
          </a:xfrm>
          <a:prstGeom prst="rect">
            <a:avLst/>
          </a:prstGeom>
        </p:spPr>
        <p:txBody>
          <a:bodyPr wrap="square">
            <a:spAutoFit/>
          </a:bodyPr>
          <a:lstStyle/>
          <a:p>
            <a:pPr algn="just"/>
            <a:r>
              <a:rPr lang="tr-TR" b="1" dirty="0" smtClean="0">
                <a:latin typeface="Book Antiqua" pitchFamily="18" charset="0"/>
              </a:rPr>
              <a:t>Uluslararası Sesbilim </a:t>
            </a:r>
            <a:r>
              <a:rPr lang="tr-TR" b="1" dirty="0" err="1" smtClean="0">
                <a:latin typeface="Book Antiqua" pitchFamily="18" charset="0"/>
              </a:rPr>
              <a:t>Abecesi</a:t>
            </a:r>
            <a:r>
              <a:rPr lang="tr-TR" sz="1600" dirty="0" err="1" smtClean="0">
                <a:latin typeface="Book Antiqua" pitchFamily="18" charset="0"/>
              </a:rPr>
              <a:t>’nde</a:t>
            </a:r>
            <a:r>
              <a:rPr lang="tr-TR" sz="1600" dirty="0" smtClean="0">
                <a:latin typeface="Book Antiqua" pitchFamily="18" charset="0"/>
              </a:rPr>
              <a:t> </a:t>
            </a:r>
            <a:r>
              <a:rPr lang="tr-TR" sz="1600" b="1" dirty="0" smtClean="0">
                <a:latin typeface="Book Antiqua" pitchFamily="18" charset="0"/>
              </a:rPr>
              <a:t>(IPA) </a:t>
            </a:r>
            <a:r>
              <a:rPr lang="tr-TR" sz="1600" dirty="0" smtClean="0">
                <a:latin typeface="Book Antiqua" pitchFamily="18" charset="0"/>
              </a:rPr>
              <a:t>çene açısının durumuna göre ünlüler;</a:t>
            </a:r>
          </a:p>
          <a:p>
            <a:pPr algn="just"/>
            <a:endParaRPr lang="tr-TR" sz="1600" dirty="0" smtClean="0">
              <a:latin typeface="Book Antiqua" pitchFamily="18" charset="0"/>
            </a:endParaRPr>
          </a:p>
          <a:p>
            <a:pPr algn="just"/>
            <a:r>
              <a:rPr lang="tr-TR" sz="1600" b="1" dirty="0" smtClean="0">
                <a:latin typeface="Book Antiqua" pitchFamily="18" charset="0"/>
              </a:rPr>
              <a:t>‘kapalı’, ‘kapalıya yakın’, ‘yarı-kapalı’, ‘orta’, ‘açık’, ‘açığa yakın’ ve ‘yarı-açık’ ünlüler </a:t>
            </a:r>
            <a:r>
              <a:rPr lang="tr-TR" sz="1600" dirty="0" smtClean="0">
                <a:latin typeface="Book Antiqua" pitchFamily="18" charset="0"/>
              </a:rPr>
              <a:t>şeklinde alt gruplara ayrılır. Dilin ağız boşluğunda yükselmesine dayalı olarak ‘kapalı’ ünlüler çıkarılırken, dil ağız boşluğunda alçalması sonucu dil palası daha fazla açıldığı için ‘açık’ ünlüler sesletilmektedir. </a:t>
            </a:r>
          </a:p>
          <a:p>
            <a:pPr algn="just"/>
            <a:endParaRPr lang="tr-TR" sz="1600" dirty="0" smtClean="0">
              <a:latin typeface="Book Antiqua" pitchFamily="18" charset="0"/>
            </a:endParaRPr>
          </a:p>
        </p:txBody>
      </p:sp>
      <p:pic>
        <p:nvPicPr>
          <p:cNvPr id="13" name="17 Resim" descr="VolReson.gif"/>
          <p:cNvPicPr/>
          <p:nvPr/>
        </p:nvPicPr>
        <p:blipFill>
          <a:blip r:embed="rId2" cstate="print"/>
          <a:stretch>
            <a:fillRect/>
          </a:stretch>
        </p:blipFill>
        <p:spPr>
          <a:xfrm>
            <a:off x="5357818" y="3071810"/>
            <a:ext cx="2714644" cy="2000264"/>
          </a:xfrm>
          <a:prstGeom prst="rect">
            <a:avLst/>
          </a:prstGeom>
        </p:spPr>
      </p:pic>
      <p:sp>
        <p:nvSpPr>
          <p:cNvPr id="8" name="Rectangle 7"/>
          <p:cNvSpPr/>
          <p:nvPr/>
        </p:nvSpPr>
        <p:spPr>
          <a:xfrm>
            <a:off x="428596" y="5463147"/>
            <a:ext cx="8429684" cy="830997"/>
          </a:xfrm>
          <a:prstGeom prst="rect">
            <a:avLst/>
          </a:prstGeom>
        </p:spPr>
        <p:txBody>
          <a:bodyPr wrap="square">
            <a:spAutoFit/>
          </a:bodyPr>
          <a:lstStyle/>
          <a:p>
            <a:pPr algn="just"/>
            <a:r>
              <a:rPr lang="tr-TR" sz="1600" dirty="0" smtClean="0"/>
              <a:t>Ünlüler, dil orta yükseklik düzeyindeyse ‘yarı-kapalı’ ya da ‘orta-kapalı’, orta alçaklık düzeyindeyse ‘yarı-açık’ ya da ‘orta-açık’ ve dilin yüksekliği ‘orta-yüksek’ ve ‘orta-alçak’ arasında bir konumda yer alıyorsa yalnızca ‘orta’ olarak çıkarılmaktadır.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423088"/>
            <a:ext cx="8429684" cy="1107996"/>
          </a:xfrm>
          <a:prstGeom prst="rect">
            <a:avLst/>
          </a:prstGeom>
        </p:spPr>
        <p:txBody>
          <a:bodyPr wrap="square">
            <a:spAutoFit/>
          </a:bodyPr>
          <a:lstStyle/>
          <a:p>
            <a:pPr algn="just"/>
            <a:r>
              <a:rPr lang="tr-TR" sz="1600" dirty="0" smtClean="0"/>
              <a:t>Dilin yüksekliği, dilin damağa doğru yükselmesiyle ve çene açısının durumuyla ilişkilendirilir. Buna göre ünlüler ‘alçak’ ya da ‘yüksek’ olarak tanımlanabilir. </a:t>
            </a:r>
          </a:p>
          <a:p>
            <a:pPr algn="just"/>
            <a:endParaRPr lang="tr-TR" sz="1600" dirty="0" smtClean="0"/>
          </a:p>
          <a:p>
            <a:pPr algn="just"/>
            <a:r>
              <a:rPr lang="tr-TR" sz="1600" dirty="0" smtClean="0"/>
              <a:t>Ünlülerin yükseklik özelliği ve formantların titreşim sıklıkları arasında </a:t>
            </a:r>
            <a:r>
              <a:rPr lang="tr-TR" b="1" dirty="0" smtClean="0"/>
              <a:t>ters orantı </a:t>
            </a:r>
            <a:r>
              <a:rPr lang="tr-TR" sz="1600" dirty="0" smtClean="0"/>
              <a:t>vardır.</a:t>
            </a:r>
          </a:p>
        </p:txBody>
      </p:sp>
      <p:sp>
        <p:nvSpPr>
          <p:cNvPr id="7" name="Rectangle 6"/>
          <p:cNvSpPr/>
          <p:nvPr/>
        </p:nvSpPr>
        <p:spPr>
          <a:xfrm>
            <a:off x="428596" y="5463147"/>
            <a:ext cx="8429684" cy="1077218"/>
          </a:xfrm>
          <a:prstGeom prst="rect">
            <a:avLst/>
          </a:prstGeom>
        </p:spPr>
        <p:txBody>
          <a:bodyPr wrap="square">
            <a:spAutoFit/>
          </a:bodyPr>
          <a:lstStyle/>
          <a:p>
            <a:pPr algn="just"/>
            <a:r>
              <a:rPr lang="tr-TR" sz="1600" dirty="0" smtClean="0"/>
              <a:t>Yüksek ünlülerde F1 formantının değeri düşükken, alçak ünlülerde bu değer yüksektir. Yüksek ünlülerde F1 formant değeri F</a:t>
            </a:r>
            <a:r>
              <a:rPr lang="tr-TR" sz="1600" baseline="-25000" dirty="0" smtClean="0"/>
              <a:t>0</a:t>
            </a:r>
            <a:r>
              <a:rPr lang="tr-TR" sz="1600" dirty="0" smtClean="0"/>
              <a:t> değerine yakındır, alçak ünlülerde ise F1 ve F</a:t>
            </a:r>
            <a:r>
              <a:rPr lang="tr-TR" sz="1600" baseline="-25000" dirty="0" smtClean="0"/>
              <a:t>0</a:t>
            </a:r>
            <a:r>
              <a:rPr lang="tr-TR" sz="1600" dirty="0" smtClean="0"/>
              <a:t> arasındaki aralık daha geniştir. </a:t>
            </a:r>
          </a:p>
          <a:p>
            <a:pPr algn="just"/>
            <a:endParaRPr lang="tr-TR" sz="1600" dirty="0" smtClean="0"/>
          </a:p>
        </p:txBody>
      </p:sp>
      <p:pic>
        <p:nvPicPr>
          <p:cNvPr id="8" name="Picture 7" descr="400px-Cardinal_vowel_tongue_position-front.svg.png"/>
          <p:cNvPicPr>
            <a:picLocks noChangeAspect="1"/>
          </p:cNvPicPr>
          <p:nvPr/>
        </p:nvPicPr>
        <p:blipFill>
          <a:blip r:embed="rId2" cstate="print"/>
          <a:stretch>
            <a:fillRect/>
          </a:stretch>
        </p:blipFill>
        <p:spPr>
          <a:xfrm>
            <a:off x="7929586" y="95240"/>
            <a:ext cx="1047744" cy="1047744"/>
          </a:xfrm>
          <a:prstGeom prst="rect">
            <a:avLst/>
          </a:prstGeom>
        </p:spPr>
      </p:pic>
      <p:pic>
        <p:nvPicPr>
          <p:cNvPr id="10" name="Picture 9" descr="CardinalBackVowels.png"/>
          <p:cNvPicPr>
            <a:picLocks noChangeAspect="1"/>
          </p:cNvPicPr>
          <p:nvPr/>
        </p:nvPicPr>
        <p:blipFill>
          <a:blip r:embed="rId3"/>
          <a:stretch>
            <a:fillRect/>
          </a:stretch>
        </p:blipFill>
        <p:spPr>
          <a:xfrm>
            <a:off x="1500166" y="3071810"/>
            <a:ext cx="1791925" cy="1785950"/>
          </a:xfrm>
          <a:prstGeom prst="rect">
            <a:avLst/>
          </a:prstGeom>
        </p:spPr>
      </p:pic>
      <p:pic>
        <p:nvPicPr>
          <p:cNvPr id="12" name="Picture 11" descr="Adsız.png"/>
          <p:cNvPicPr>
            <a:picLocks noChangeAspect="1"/>
          </p:cNvPicPr>
          <p:nvPr/>
        </p:nvPicPr>
        <p:blipFill>
          <a:blip r:embed="rId4"/>
          <a:stretch>
            <a:fillRect/>
          </a:stretch>
        </p:blipFill>
        <p:spPr>
          <a:xfrm>
            <a:off x="5624294" y="2500306"/>
            <a:ext cx="2453402" cy="2865826"/>
          </a:xfrm>
          <a:prstGeom prst="rect">
            <a:avLst/>
          </a:prstGeom>
        </p:spPr>
      </p:pic>
      <p:sp>
        <p:nvSpPr>
          <p:cNvPr id="14" name="Text Box 8"/>
          <p:cNvSpPr txBox="1">
            <a:spLocks noChangeArrowheads="1"/>
          </p:cNvSpPr>
          <p:nvPr/>
        </p:nvSpPr>
        <p:spPr bwMode="auto">
          <a:xfrm>
            <a:off x="5552285" y="4625646"/>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800" b="1" i="0" u="none" strike="noStrike" cap="none" normalizeH="0" baseline="0" dirty="0" smtClean="0">
                <a:ln>
                  <a:noFill/>
                </a:ln>
                <a:solidFill>
                  <a:schemeClr val="tx1"/>
                </a:solidFill>
                <a:effectLst/>
                <a:latin typeface="Arial" pitchFamily="34" charset="0"/>
              </a:rPr>
              <a:t>Dilin</a:t>
            </a:r>
            <a:r>
              <a:rPr kumimoji="0" lang="tr-TR" sz="800" b="1" i="0" u="none" strike="noStrike" cap="none" normalizeH="0" dirty="0" smtClean="0">
                <a:ln>
                  <a:noFill/>
                </a:ln>
                <a:solidFill>
                  <a:schemeClr val="tx1"/>
                </a:solidFill>
                <a:effectLst/>
                <a:latin typeface="Arial" pitchFamily="34" charset="0"/>
              </a:rPr>
              <a:t> Konumu</a:t>
            </a:r>
            <a:endParaRPr kumimoji="0" lang="tr-TR" sz="800" b="0" i="0" u="none" strike="noStrike" cap="none" normalizeH="0" baseline="0" dirty="0" smtClean="0">
              <a:ln>
                <a:noFill/>
              </a:ln>
              <a:solidFill>
                <a:schemeClr val="tx1"/>
              </a:solidFill>
              <a:effectLst/>
              <a:latin typeface="Arial" pitchFamily="34" charset="0"/>
            </a:endParaRPr>
          </a:p>
        </p:txBody>
      </p:sp>
      <p:sp>
        <p:nvSpPr>
          <p:cNvPr id="15" name="Text Box 8"/>
          <p:cNvSpPr txBox="1">
            <a:spLocks noChangeArrowheads="1"/>
          </p:cNvSpPr>
          <p:nvPr/>
        </p:nvSpPr>
        <p:spPr bwMode="auto">
          <a:xfrm>
            <a:off x="5704685" y="5057694"/>
            <a:ext cx="129870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6" name="Text Box 8"/>
          <p:cNvSpPr txBox="1">
            <a:spLocks noChangeArrowheads="1"/>
          </p:cNvSpPr>
          <p:nvPr/>
        </p:nvSpPr>
        <p:spPr bwMode="auto">
          <a:xfrm>
            <a:off x="5292080" y="4814180"/>
            <a:ext cx="57607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7" name="Text Box 8"/>
          <p:cNvSpPr txBox="1">
            <a:spLocks noChangeArrowheads="1"/>
          </p:cNvSpPr>
          <p:nvPr/>
        </p:nvSpPr>
        <p:spPr bwMode="auto">
          <a:xfrm>
            <a:off x="6129631" y="4869160"/>
            <a:ext cx="24256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8" name="TextBox 17"/>
          <p:cNvSpPr txBox="1"/>
          <p:nvPr/>
        </p:nvSpPr>
        <p:spPr>
          <a:xfrm>
            <a:off x="500034" y="642918"/>
            <a:ext cx="8001056" cy="430887"/>
          </a:xfrm>
          <a:prstGeom prst="rect">
            <a:avLst/>
          </a:prstGeom>
          <a:noFill/>
        </p:spPr>
        <p:txBody>
          <a:bodyPr wrap="square" rtlCol="0">
            <a:spAutoFit/>
          </a:bodyPr>
          <a:lstStyle/>
          <a:p>
            <a:r>
              <a:rPr lang="tr-TR" sz="2200" b="1" dirty="0" smtClean="0"/>
              <a:t>Ünlülerde ÜÇBOYUTLULUK – Dilin Yüksekliği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423088"/>
            <a:ext cx="8429684" cy="1815882"/>
          </a:xfrm>
          <a:prstGeom prst="rect">
            <a:avLst/>
          </a:prstGeom>
        </p:spPr>
        <p:txBody>
          <a:bodyPr wrap="square">
            <a:spAutoFit/>
          </a:bodyPr>
          <a:lstStyle/>
          <a:p>
            <a:pPr algn="just"/>
            <a:r>
              <a:rPr lang="tr-TR" sz="1600" dirty="0" smtClean="0">
                <a:latin typeface="Book Antiqua" pitchFamily="18" charset="0"/>
              </a:rPr>
              <a:t>İlk defa Daniel Jones tarafından ortaya konulan </a:t>
            </a:r>
            <a:r>
              <a:rPr lang="tr-TR" sz="1600" b="1" dirty="0" smtClean="0">
                <a:latin typeface="Book Antiqua" pitchFamily="18" charset="0"/>
              </a:rPr>
              <a:t>kardinal ünlüler</a:t>
            </a:r>
            <a:r>
              <a:rPr lang="tr-TR" sz="1600" dirty="0" smtClean="0">
                <a:latin typeface="Book Antiqua" pitchFamily="18" charset="0"/>
              </a:rPr>
              <a:t> (</a:t>
            </a:r>
            <a:r>
              <a:rPr lang="tr-TR" sz="1600" i="1" dirty="0" smtClean="0">
                <a:latin typeface="Book Antiqua" pitchFamily="18" charset="0"/>
              </a:rPr>
              <a:t>cardinal vowels</a:t>
            </a:r>
            <a:r>
              <a:rPr lang="tr-TR" sz="1600" dirty="0" smtClean="0">
                <a:latin typeface="Book Antiqua" pitchFamily="18" charset="0"/>
              </a:rPr>
              <a:t>), herhangi bir dile ait belirli seslerin sunulumu değil, dünya dillerindeki bütün seslerin evrensel olarak sunulumudur. Kardinal ünlüler kendi içinde dilin öndil-arkadil özelliğine dayalı olarak değişen </a:t>
            </a:r>
            <a:r>
              <a:rPr lang="tr-TR" sz="1600" b="1" dirty="0" smtClean="0">
                <a:latin typeface="Book Antiqua" pitchFamily="18" charset="0"/>
              </a:rPr>
              <a:t>birincil kardinal ünlüler</a:t>
            </a:r>
            <a:r>
              <a:rPr lang="tr-TR" sz="1600" dirty="0" smtClean="0">
                <a:latin typeface="Book Antiqua" pitchFamily="18" charset="0"/>
              </a:rPr>
              <a:t> (</a:t>
            </a:r>
            <a:r>
              <a:rPr lang="tr-TR" sz="1600" i="1" dirty="0" smtClean="0">
                <a:latin typeface="Book Antiqua" pitchFamily="18" charset="0"/>
              </a:rPr>
              <a:t>primary cardinal vowels</a:t>
            </a:r>
            <a:r>
              <a:rPr lang="tr-TR" sz="1600" dirty="0" smtClean="0">
                <a:latin typeface="Book Antiqua" pitchFamily="18" charset="0"/>
              </a:rPr>
              <a:t>) ve dudakların durumuna göre şekil alan </a:t>
            </a:r>
            <a:r>
              <a:rPr lang="tr-TR" sz="1600" b="1" dirty="0" smtClean="0">
                <a:latin typeface="Book Antiqua" pitchFamily="18" charset="0"/>
              </a:rPr>
              <a:t>ikincil kardinal ünlüler</a:t>
            </a:r>
            <a:r>
              <a:rPr lang="tr-TR" sz="1600" dirty="0" smtClean="0">
                <a:latin typeface="Book Antiqua" pitchFamily="18" charset="0"/>
              </a:rPr>
              <a:t> (</a:t>
            </a:r>
            <a:r>
              <a:rPr lang="tr-TR" sz="1600" i="1" dirty="0" smtClean="0">
                <a:latin typeface="Book Antiqua" pitchFamily="18" charset="0"/>
              </a:rPr>
              <a:t>secondary cardinal vowels</a:t>
            </a:r>
            <a:r>
              <a:rPr lang="tr-TR" sz="1600" dirty="0" smtClean="0">
                <a:latin typeface="Book Antiqua" pitchFamily="18" charset="0"/>
              </a:rPr>
              <a:t>) biçiminde sınıflandırılmaktadır.   </a:t>
            </a:r>
          </a:p>
          <a:p>
            <a:pPr algn="just"/>
            <a:endParaRPr lang="tr-TR" sz="1600" dirty="0" smtClean="0">
              <a:latin typeface="Book Antiqua" pitchFamily="18" charset="0"/>
            </a:endParaRPr>
          </a:p>
        </p:txBody>
      </p:sp>
      <p:pic>
        <p:nvPicPr>
          <p:cNvPr id="8" name="Picture 7" descr="400px-Cardinal_vowel_tongue_position-front.svg.png"/>
          <p:cNvPicPr>
            <a:picLocks noChangeAspect="1"/>
          </p:cNvPicPr>
          <p:nvPr/>
        </p:nvPicPr>
        <p:blipFill>
          <a:blip r:embed="rId2" cstate="print"/>
          <a:stretch>
            <a:fillRect/>
          </a:stretch>
        </p:blipFill>
        <p:spPr>
          <a:xfrm>
            <a:off x="7929586" y="95240"/>
            <a:ext cx="1047744" cy="1047744"/>
          </a:xfrm>
          <a:prstGeom prst="rect">
            <a:avLst/>
          </a:prstGeom>
        </p:spPr>
      </p:pic>
      <p:sp>
        <p:nvSpPr>
          <p:cNvPr id="17" name="Text Box 8"/>
          <p:cNvSpPr txBox="1">
            <a:spLocks noChangeArrowheads="1"/>
          </p:cNvSpPr>
          <p:nvPr/>
        </p:nvSpPr>
        <p:spPr bwMode="auto">
          <a:xfrm>
            <a:off x="6129631" y="4869160"/>
            <a:ext cx="242569" cy="24351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endParaRPr>
          </a:p>
        </p:txBody>
      </p:sp>
      <p:sp>
        <p:nvSpPr>
          <p:cNvPr id="18" name="TextBox 17"/>
          <p:cNvSpPr txBox="1"/>
          <p:nvPr/>
        </p:nvSpPr>
        <p:spPr>
          <a:xfrm>
            <a:off x="500034" y="642918"/>
            <a:ext cx="8001056" cy="430887"/>
          </a:xfrm>
          <a:prstGeom prst="rect">
            <a:avLst/>
          </a:prstGeom>
          <a:noFill/>
        </p:spPr>
        <p:txBody>
          <a:bodyPr wrap="square" rtlCol="0">
            <a:spAutoFit/>
          </a:bodyPr>
          <a:lstStyle/>
          <a:p>
            <a:r>
              <a:rPr lang="tr-TR" sz="2200" b="1" dirty="0" smtClean="0"/>
              <a:t>Dilin Yüksekliği – Kardinal Ünlüler</a:t>
            </a:r>
          </a:p>
        </p:txBody>
      </p:sp>
      <p:pic>
        <p:nvPicPr>
          <p:cNvPr id="19" name="Picture 18"/>
          <p:cNvPicPr/>
          <p:nvPr/>
        </p:nvPicPr>
        <p:blipFill>
          <a:blip r:embed="rId3"/>
          <a:stretch>
            <a:fillRect/>
          </a:stretch>
        </p:blipFill>
        <p:spPr>
          <a:xfrm>
            <a:off x="5214942" y="4071942"/>
            <a:ext cx="1750022" cy="1254760"/>
          </a:xfrm>
          <a:prstGeom prst="rect">
            <a:avLst/>
          </a:prstGeom>
          <a:ln>
            <a:noFill/>
          </a:ln>
          <a:effectLst>
            <a:outerShdw blurRad="190500" algn="tl" rotWithShape="0">
              <a:srgbClr val="000000">
                <a:alpha val="70000"/>
              </a:srgbClr>
            </a:outerShdw>
          </a:effectLst>
        </p:spPr>
      </p:pic>
      <p:sp>
        <p:nvSpPr>
          <p:cNvPr id="1026" name="Text Box 2"/>
          <p:cNvSpPr txBox="1">
            <a:spLocks noChangeArrowheads="1"/>
          </p:cNvSpPr>
          <p:nvPr/>
        </p:nvSpPr>
        <p:spPr bwMode="auto">
          <a:xfrm>
            <a:off x="1000100" y="3357584"/>
            <a:ext cx="2679697" cy="285749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[i]</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[e]</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yarı-kapalı,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[ɛ]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öndil,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[a]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açık, öndamaksıl,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[ɑ]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açık,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[ɔ]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[o]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yarı-kapalı,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[u]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kapalı,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[y]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kapalı, öndil, yuvarlak ünlü</a:t>
            </a:r>
            <a:endParaRPr kumimoji="0" lang="tr-TR" sz="1000" b="1" i="0" u="none" strike="noStrike" cap="none" normalizeH="0" baseline="0" dirty="0" smtClean="0">
              <a:ln>
                <a:noFill/>
              </a:ln>
              <a:solidFill>
                <a:schemeClr val="tx1"/>
              </a:solidFill>
              <a:effectLst/>
              <a:latin typeface="Book Antiqua"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[ø]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yarı-kapalı,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[œ] </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yarı-açık,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[ɶ]</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açık, öndil,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[ɒ]</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açık, arkadil, yuvarlak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[ʌ]</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yarı-açık,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[ɤ]</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yarı-kapalı,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[ɯ]</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arkadil,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[ɨ]</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ortadil, düz ünlü</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Book Antiqua" pitchFamily="18" charset="0"/>
                <a:cs typeface="Arial" pitchFamily="34" charset="0"/>
              </a:rPr>
              <a:t>[ʉ]</a:t>
            </a:r>
            <a:r>
              <a:rPr kumimoji="0" lang="tr-TR" sz="1000" b="0" i="0" u="none" strike="noStrike" cap="none" normalizeH="0" baseline="0" dirty="0" smtClean="0">
                <a:ln>
                  <a:noFill/>
                </a:ln>
                <a:solidFill>
                  <a:schemeClr val="tx1"/>
                </a:solidFill>
                <a:effectLst/>
                <a:latin typeface="Book Antiqua" pitchFamily="18" charset="0"/>
                <a:cs typeface="Arial" pitchFamily="34" charset="0"/>
              </a:rPr>
              <a:t> kapalı, ortadil, yuvarlak ünlü</a:t>
            </a:r>
            <a:endParaRPr kumimoji="0" lang="tr-TR" sz="1800" b="0" i="0" u="none" strike="noStrike" cap="none" normalizeH="0" baseline="0" dirty="0" smtClean="0">
              <a:ln>
                <a:noFill/>
              </a:ln>
              <a:solidFill>
                <a:schemeClr val="tx1"/>
              </a:solidFill>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5656</TotalTime>
  <Words>1535</Words>
  <Application>Microsoft Office PowerPoint</Application>
  <PresentationFormat>Ekran Gösterisi (4:3)</PresentationFormat>
  <Paragraphs>189</Paragraphs>
  <Slides>21</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21</vt:i4>
      </vt:variant>
    </vt:vector>
  </HeadingPairs>
  <TitlesOfParts>
    <vt:vector size="30" baseType="lpstr">
      <vt:lpstr>Arial</vt:lpstr>
      <vt:lpstr>Book Antiqua</vt:lpstr>
      <vt:lpstr>Bookman Old Style</vt:lpstr>
      <vt:lpstr>Calibri</vt:lpstr>
      <vt:lpstr>Gill Sans MT</vt:lpstr>
      <vt:lpstr>Times New Roman</vt:lpstr>
      <vt:lpstr>Wingdings</vt:lpstr>
      <vt:lpstr>Wingdings 3</vt:lpstr>
      <vt:lpstr>Origin</vt:lpstr>
      <vt:lpstr> Türkçe Ses Dizgesinin İşleyişi - 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202</cp:revision>
  <dcterms:created xsi:type="dcterms:W3CDTF">2015-09-22T13:45:05Z</dcterms:created>
  <dcterms:modified xsi:type="dcterms:W3CDTF">2019-10-10T10:49:14Z</dcterms:modified>
</cp:coreProperties>
</file>