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Lst>
  <p:sldIdLst>
    <p:sldId id="257" r:id="rId11"/>
    <p:sldId id="258" r:id="rId12"/>
    <p:sldId id="259" r:id="rId13"/>
    <p:sldId id="260" r:id="rId14"/>
    <p:sldId id="261" r:id="rId15"/>
    <p:sldId id="262" r:id="rId16"/>
    <p:sldId id="263" r:id="rId17"/>
    <p:sldId id="264" r:id="rId18"/>
    <p:sldId id="265" r:id="rId19"/>
    <p:sldId id="266"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12133083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7288669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86347666"/>
      </p:ext>
    </p:extLst>
  </p:cSld>
  <p:clrMapOvr>
    <a:overrideClrMapping bg1="lt1" tx1="dk1" bg2="lt2" tx2="dk2" accent1="accent1" accent2="accent2" accent3="accent3" accent4="accent4" accent5="accent5" accent6="accent6" hlink="hlink" folHlink="folHlink"/>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09634840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158355381"/>
      </p:ext>
    </p:extLst>
  </p:cSld>
  <p:clrMapOvr>
    <a:overrideClrMapping bg1="dk1" tx1="lt1" bg2="dk2" tx2="lt2" accent1="accent1" accent2="accent2" accent3="accent3" accent4="accent4" accent5="accent5" accent6="accent6" hlink="hlink" folHlink="folHlink"/>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411626822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98712316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19582225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51751115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799799100"/>
      </p:ext>
    </p:extLst>
  </p:cSld>
  <p:clrMapOvr>
    <a:overrideClrMapping bg1="lt1" tx1="dk1" bg2="lt2" tx2="dk2" accent1="accent1" accent2="accent2" accent3="accent3" accent4="accent4" accent5="accent5" accent6="accent6" hlink="hlink" folHlink="folHlink"/>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15580178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829381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965449903"/>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05336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86604814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912690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60577227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4048730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7989218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8263976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25675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60271088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0624775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092022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16015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0251952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232557402"/>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873631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893273266"/>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9793280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9039526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0415449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89486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759371291"/>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218121362"/>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1113449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211248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2294450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248508562"/>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7235635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90857233"/>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7912351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5012720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535880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5079189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4300648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332861991"/>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7567333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97545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93823074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855521507"/>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28939396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886147728"/>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9182582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095862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56172349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43794706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0990655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137838671"/>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04483087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5951520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54016534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270530294"/>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34485684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79090400"/>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943837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56898323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25555231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77128072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43266270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768839766"/>
      </p:ext>
    </p:extLst>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260953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26117246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56039758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593488898"/>
      </p:ext>
    </p:extLst>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45629039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30799166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12683223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89558977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99483507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4785372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72880486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276864717"/>
      </p:ext>
    </p:extLst>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76883736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5587776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49764987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925124"/>
      </p:ext>
    </p:extLst>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990859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804073998"/>
      </p:ext>
    </p:extLst>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37827260"/>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64618558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68133884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36441433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4520493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994035023"/>
      </p:ext>
    </p:extLst>
  </p:cSld>
  <p:clrMapOvr>
    <a:overrideClrMapping bg1="lt1" tx1="dk1" bg2="lt2" tx2="dk2" accent1="accent1" accent2="accent2" accent3="accent3" accent4="accent4" accent5="accent5" accent6="accent6" hlink="hlink" folHlink="folHlink"/>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26729137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75474060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65136490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6545456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30523410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00425443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906385363"/>
      </p:ext>
    </p:extLst>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30824398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13487173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02712983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98237459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966012907"/>
      </p:ext>
    </p:extLst>
  </p:cSld>
  <p:clrMapOvr>
    <a:overrideClrMapping bg1="lt1" tx1="dk1" bg2="lt2" tx2="dk2" accent1="accent1" accent2="accent2" accent3="accent3" accent4="accent4" accent5="accent5" accent6="accent6" hlink="hlink" folHlink="folHlink"/>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08649835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4502634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615063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207064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72827255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8234370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41690001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9662378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425512821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215459646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427522786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82404895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79454886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
          <p:cNvSpPr>
            <a:spLocks noChangeArrowheads="1"/>
          </p:cNvSpPr>
          <p:nvPr/>
        </p:nvSpPr>
        <p:spPr bwMode="auto">
          <a:xfrm>
            <a:off x="1952596" y="1428737"/>
            <a:ext cx="8143932"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8. HAFTA</a:t>
            </a:r>
          </a:p>
          <a:p>
            <a:pPr algn="just" fontAlgn="base">
              <a:spcBef>
                <a:spcPct val="0"/>
              </a:spcBef>
              <a:spcAft>
                <a:spcPct val="0"/>
              </a:spcAft>
            </a:pPr>
            <a:r>
              <a:rPr lang="tr-TR" sz="1600" b="1" dirty="0" smtClean="0">
                <a:solidFill>
                  <a:srgbClr val="000000"/>
                </a:solidFill>
                <a:latin typeface="Times New Roman" pitchFamily="18" charset="0"/>
                <a:ea typeface="Calibri" pitchFamily="34" charset="0"/>
                <a:cs typeface="Times New Roman" pitchFamily="18" charset="0"/>
              </a:rPr>
              <a:t>SOSYOLOJİK TEORİ VE DİN</a:t>
            </a:r>
            <a:endParaRPr lang="tr-TR" sz="1600" dirty="0" smtClean="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smtClean="0">
                <a:solidFill>
                  <a:srgbClr val="000000"/>
                </a:solidFill>
                <a:latin typeface="Times New Roman" pitchFamily="18" charset="0"/>
                <a:ea typeface="Calibri" pitchFamily="34" charset="0"/>
                <a:cs typeface="Times New Roman" pitchFamily="18" charset="0"/>
              </a:rPr>
              <a:t>Din </a:t>
            </a:r>
            <a:r>
              <a:rPr lang="tr-TR" sz="1600" dirty="0">
                <a:solidFill>
                  <a:srgbClr val="000000"/>
                </a:solidFill>
                <a:latin typeface="Times New Roman" pitchFamily="18" charset="0"/>
                <a:ea typeface="Calibri" pitchFamily="34" charset="0"/>
                <a:cs typeface="Times New Roman" pitchFamily="18" charset="0"/>
              </a:rPr>
              <a:t>olgusunun insan ve toplum </a:t>
            </a:r>
            <a:r>
              <a:rPr lang="tr-TR" sz="1600" dirty="0">
                <a:solidFill>
                  <a:srgbClr val="000000"/>
                </a:solidFill>
                <a:latin typeface="Calibri" pitchFamily="34" charset="0"/>
                <a:ea typeface="HiddenHorzOCR"/>
                <a:cs typeface="Times New Roman" pitchFamily="18" charset="0"/>
              </a:rPr>
              <a:t>hayatında </a:t>
            </a:r>
            <a:r>
              <a:rPr lang="tr-TR" sz="1600" dirty="0">
                <a:solidFill>
                  <a:srgbClr val="000000"/>
                </a:solidFill>
                <a:latin typeface="Times New Roman" pitchFamily="18" charset="0"/>
                <a:ea typeface="Calibri" pitchFamily="34" charset="0"/>
                <a:cs typeface="Times New Roman" pitchFamily="18" charset="0"/>
              </a:rPr>
              <a:t>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 bir </a:t>
            </a:r>
            <a:r>
              <a:rPr lang="tr-TR" sz="1600" dirty="0">
                <a:solidFill>
                  <a:srgbClr val="000000"/>
                </a:solidFill>
                <a:latin typeface="Calibri" pitchFamily="34" charset="0"/>
                <a:ea typeface="HiddenHorzOCR"/>
                <a:cs typeface="Times New Roman" pitchFamily="18" charset="0"/>
              </a:rPr>
              <a:t>ağırlığa </a:t>
            </a:r>
            <a:r>
              <a:rPr lang="tr-TR" sz="1600" dirty="0">
                <a:solidFill>
                  <a:srgbClr val="000000"/>
                </a:solidFill>
                <a:latin typeface="Times New Roman" pitchFamily="18" charset="0"/>
                <a:ea typeface="Calibri" pitchFamily="34" charset="0"/>
                <a:cs typeface="Times New Roman" pitchFamily="18" charset="0"/>
              </a:rPr>
              <a:t>sahip </a:t>
            </a:r>
            <a:r>
              <a:rPr lang="tr-TR" sz="1600" dirty="0">
                <a:solidFill>
                  <a:srgbClr val="000000"/>
                </a:solidFill>
                <a:latin typeface="Calibri" pitchFamily="34" charset="0"/>
                <a:ea typeface="HiddenHorzOCR"/>
                <a:cs typeface="Times New Roman" pitchFamily="18" charset="0"/>
              </a:rPr>
              <a:t>olması </a:t>
            </a:r>
            <a:r>
              <a:rPr lang="tr-TR" sz="1600" dirty="0">
                <a:solidFill>
                  <a:srgbClr val="000000"/>
                </a:solidFill>
                <a:latin typeface="Times New Roman" pitchFamily="18" charset="0"/>
                <a:ea typeface="Calibri" pitchFamily="34" charset="0"/>
                <a:cs typeface="Times New Roman" pitchFamily="18" charset="0"/>
              </a:rPr>
              <a:t>nedeni ile toplumu bir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olarak ele alan </a:t>
            </a:r>
            <a:r>
              <a:rPr lang="tr-TR" sz="1600" dirty="0">
                <a:solidFill>
                  <a:srgbClr val="000000"/>
                </a:solidFill>
                <a:latin typeface="Calibri" pitchFamily="34" charset="0"/>
                <a:ea typeface="HiddenHorzOCR"/>
                <a:cs typeface="Times New Roman" pitchFamily="18" charset="0"/>
              </a:rPr>
              <a:t>yapısalcı </a:t>
            </a:r>
            <a:r>
              <a:rPr lang="tr-TR" sz="1600" dirty="0">
                <a:solidFill>
                  <a:srgbClr val="000000"/>
                </a:solidFill>
                <a:latin typeface="Times New Roman" pitchFamily="18" charset="0"/>
                <a:ea typeface="Calibri" pitchFamily="34" charset="0"/>
                <a:cs typeface="Times New Roman" pitchFamily="18" charset="0"/>
              </a:rPr>
              <a:t>teorisyenlerin din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 durdukları ve din kurumuna teorik sistemlerinde yer verdikleri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lmektedir. </a:t>
            </a:r>
            <a:r>
              <a:rPr lang="tr-TR" sz="1600" dirty="0">
                <a:solidFill>
                  <a:srgbClr val="000000"/>
                </a:solidFill>
                <a:latin typeface="Times New Roman" pitchFamily="18" charset="0"/>
                <a:ea typeface="Calibri" pitchFamily="34" charset="0"/>
                <a:cs typeface="Times New Roman" pitchFamily="18" charset="0"/>
              </a:rPr>
              <a:t>Ancak toplumu bir sistem olarak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ren ve metodolojik pozitivizmi rehber </a:t>
            </a:r>
            <a:r>
              <a:rPr lang="tr-TR" sz="1600" dirty="0">
                <a:solidFill>
                  <a:srgbClr val="000000"/>
                </a:solidFill>
                <a:latin typeface="Calibri" pitchFamily="34" charset="0"/>
                <a:ea typeface="HiddenHorzOCR"/>
                <a:cs typeface="Times New Roman" pitchFamily="18" charset="0"/>
              </a:rPr>
              <a:t>edinmiş yapısalcı </a:t>
            </a:r>
            <a:r>
              <a:rPr lang="tr-TR" sz="1600" dirty="0">
                <a:solidFill>
                  <a:srgbClr val="000000"/>
                </a:solidFill>
                <a:latin typeface="Times New Roman" pitchFamily="18" charset="0"/>
                <a:ea typeface="Calibri" pitchFamily="34" charset="0"/>
                <a:cs typeface="Times New Roman" pitchFamily="18" charset="0"/>
              </a:rPr>
              <a:t>makro teorilere itirazların meydana</a:t>
            </a:r>
            <a:r>
              <a:rPr lang="tr-TR" sz="1600" dirty="0">
                <a:solidFill>
                  <a:srgbClr val="000000"/>
                </a:solidFill>
                <a:latin typeface="Calibri" pitchFamily="34" charset="0"/>
                <a:ea typeface="HiddenHorzOCR"/>
                <a:cs typeface="Times New Roman" pitchFamily="18" charset="0"/>
              </a:rPr>
              <a:t> geldiği </a:t>
            </a:r>
            <a:r>
              <a:rPr lang="tr-TR" sz="1600" dirty="0">
                <a:solidFill>
                  <a:srgbClr val="000000"/>
                </a:solidFill>
                <a:latin typeface="Times New Roman" pitchFamily="18" charset="0"/>
                <a:ea typeface="Calibri" pitchFamily="34" charset="0"/>
                <a:cs typeface="Times New Roman" pitchFamily="18" charset="0"/>
              </a:rPr>
              <a:t>ve bu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evede rasyonel, aktif, </a:t>
            </a:r>
            <a:r>
              <a:rPr lang="tr-TR" sz="1600" dirty="0">
                <a:solidFill>
                  <a:srgbClr val="000000"/>
                </a:solidFill>
                <a:latin typeface="Calibri" pitchFamily="34" charset="0"/>
                <a:ea typeface="HiddenHorzOCR"/>
                <a:cs typeface="Times New Roman" pitchFamily="18" charset="0"/>
              </a:rPr>
              <a:t>yaratıcı </a:t>
            </a:r>
            <a:r>
              <a:rPr lang="tr-TR" sz="1600" dirty="0">
                <a:solidFill>
                  <a:srgbClr val="000000"/>
                </a:solidFill>
                <a:latin typeface="Times New Roman" pitchFamily="18" charset="0"/>
                <a:ea typeface="Calibri" pitchFamily="34" charset="0"/>
                <a:cs typeface="Times New Roman" pitchFamily="18" charset="0"/>
              </a:rPr>
              <a:t>ve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se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im potansiyeline sahip </a:t>
            </a:r>
            <a:r>
              <a:rPr lang="tr-TR" sz="1600" dirty="0">
                <a:solidFill>
                  <a:srgbClr val="000000"/>
                </a:solidFill>
                <a:latin typeface="Calibri" pitchFamily="34" charset="0"/>
                <a:ea typeface="HiddenHorzOCR"/>
                <a:cs typeface="Times New Roman" pitchFamily="18" charset="0"/>
              </a:rPr>
              <a:t>bireyciliği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 </a:t>
            </a:r>
            <a:r>
              <a:rPr lang="tr-TR" sz="1600" dirty="0">
                <a:solidFill>
                  <a:srgbClr val="000000"/>
                </a:solidFill>
                <a:latin typeface="Calibri" pitchFamily="34" charset="0"/>
                <a:ea typeface="HiddenHorzOCR"/>
                <a:cs typeface="Times New Roman" pitchFamily="18" charset="0"/>
              </a:rPr>
              <a:t>çıkaran </a:t>
            </a:r>
            <a:r>
              <a:rPr lang="tr-TR" sz="1600" dirty="0">
                <a:solidFill>
                  <a:srgbClr val="000000"/>
                </a:solidFill>
                <a:latin typeface="Times New Roman" pitchFamily="18" charset="0"/>
                <a:ea typeface="Calibri" pitchFamily="34" charset="0"/>
                <a:cs typeface="Times New Roman" pitchFamily="18" charset="0"/>
              </a:rPr>
              <a:t>mikro teorilerin de sosyolojide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a:t>
            </a:r>
            <a:r>
              <a:rPr lang="tr-TR" sz="1600" dirty="0">
                <a:solidFill>
                  <a:srgbClr val="000000"/>
                </a:solidFill>
                <a:latin typeface="Calibri" pitchFamily="34" charset="0"/>
                <a:ea typeface="HiddenHorzOCR"/>
                <a:cs typeface="Times New Roman" pitchFamily="18" charset="0"/>
              </a:rPr>
              <a:t> olduğu </a:t>
            </a:r>
            <a:r>
              <a:rPr lang="tr-TR" sz="1600" dirty="0">
                <a:solidFill>
                  <a:srgbClr val="000000"/>
                </a:solidFill>
                <a:latin typeface="Times New Roman" pitchFamily="18" charset="0"/>
                <a:ea typeface="Calibri" pitchFamily="34" charset="0"/>
                <a:cs typeface="Times New Roman" pitchFamily="18" charset="0"/>
              </a:rPr>
              <a:t>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lmektedir. Bu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evede din ve toplum </a:t>
            </a:r>
            <a:r>
              <a:rPr lang="tr-TR" sz="1600" dirty="0">
                <a:solidFill>
                  <a:srgbClr val="000000"/>
                </a:solidFill>
                <a:latin typeface="Calibri" pitchFamily="34" charset="0"/>
                <a:ea typeface="HiddenHorzOCR"/>
                <a:cs typeface="Times New Roman" pitchFamily="18" charset="0"/>
              </a:rPr>
              <a:t>ilişkilerinin </a:t>
            </a:r>
            <a:r>
              <a:rPr lang="tr-TR" sz="1600" dirty="0">
                <a:solidFill>
                  <a:srgbClr val="000000"/>
                </a:solidFill>
                <a:latin typeface="Times New Roman" pitchFamily="18" charset="0"/>
                <a:ea typeface="Calibri" pitchFamily="34" charset="0"/>
                <a:cs typeface="Times New Roman" pitchFamily="18" charset="0"/>
              </a:rPr>
              <a:t>analizinde sosyolojide </a:t>
            </a:r>
            <a:r>
              <a:rPr lang="tr-TR" sz="1600" dirty="0">
                <a:solidFill>
                  <a:srgbClr val="000000"/>
                </a:solidFill>
                <a:latin typeface="Calibri" pitchFamily="34" charset="0"/>
                <a:ea typeface="HiddenHorzOCR"/>
                <a:cs typeface="Times New Roman" pitchFamily="18" charset="0"/>
              </a:rPr>
              <a:t>geliştirilmiş bazı </a:t>
            </a:r>
            <a:r>
              <a:rPr lang="tr-TR" sz="1600" dirty="0">
                <a:solidFill>
                  <a:srgbClr val="000000"/>
                </a:solidFill>
                <a:latin typeface="Times New Roman" pitchFamily="18" charset="0"/>
                <a:ea typeface="Calibri" pitchFamily="34" charset="0"/>
                <a:cs typeface="Times New Roman" pitchFamily="18" charset="0"/>
              </a:rPr>
              <a:t>makro ve mikro sosyolojik teoriler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 durmakta yarar </a:t>
            </a:r>
            <a:r>
              <a:rPr lang="tr-TR" sz="1600" dirty="0">
                <a:solidFill>
                  <a:srgbClr val="000000"/>
                </a:solidFill>
                <a:latin typeface="Calibri" pitchFamily="34" charset="0"/>
                <a:ea typeface="HiddenHorzOCR"/>
                <a:cs typeface="Times New Roman" pitchFamily="18" charset="0"/>
              </a:rPr>
              <a:t>vardır.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Makro sosyoloji, </a:t>
            </a:r>
            <a:r>
              <a:rPr lang="tr-TR" sz="1600" dirty="0">
                <a:solidFill>
                  <a:srgbClr val="000000"/>
                </a:solidFill>
                <a:latin typeface="Calibri" pitchFamily="34" charset="0"/>
                <a:ea typeface="HiddenHorzOCR"/>
                <a:cs typeface="Times New Roman" pitchFamily="18" charset="0"/>
              </a:rPr>
              <a:t>geniş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ekli </a:t>
            </a:r>
            <a:r>
              <a:rPr lang="tr-TR" sz="1600" dirty="0">
                <a:solidFill>
                  <a:srgbClr val="000000"/>
                </a:solidFill>
                <a:latin typeface="Calibri" pitchFamily="34" charset="0"/>
                <a:ea typeface="HiddenHorzOCR"/>
                <a:cs typeface="Times New Roman" pitchFamily="18" charset="0"/>
              </a:rPr>
              <a:t>yapılan </a:t>
            </a:r>
            <a:r>
              <a:rPr lang="tr-TR" sz="1600" dirty="0">
                <a:solidFill>
                  <a:srgbClr val="000000"/>
                </a:solidFill>
                <a:latin typeface="Times New Roman" pitchFamily="18" charset="0"/>
                <a:ea typeface="Calibri" pitchFamily="34" charset="0"/>
                <a:cs typeface="Times New Roman" pitchFamily="18" charset="0"/>
              </a:rPr>
              <a:t>ve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leri incelerken; mikro sosyoloji </a:t>
            </a:r>
            <a:r>
              <a:rPr lang="tr-TR" sz="1600" dirty="0">
                <a:solidFill>
                  <a:srgbClr val="000000"/>
                </a:solidFill>
                <a:latin typeface="Calibri" pitchFamily="34" charset="0"/>
                <a:ea typeface="HiddenHorzOCR"/>
                <a:cs typeface="Times New Roman" pitchFamily="18" charset="0"/>
              </a:rPr>
              <a:t>dediğimiz araştırma </a:t>
            </a:r>
            <a:r>
              <a:rPr lang="tr-TR" sz="1600" dirty="0">
                <a:solidFill>
                  <a:srgbClr val="000000"/>
                </a:solidFill>
                <a:latin typeface="Times New Roman" pitchFamily="18" charset="0"/>
                <a:ea typeface="Calibri" pitchFamily="34" charset="0"/>
                <a:cs typeface="Times New Roman" pitchFamily="18" charset="0"/>
              </a:rPr>
              <a:t>tipinin konuları </a:t>
            </a:r>
            <a:r>
              <a:rPr lang="tr-TR" sz="1600" dirty="0">
                <a:solidFill>
                  <a:srgbClr val="000000"/>
                </a:solidFill>
                <a:latin typeface="Calibri" pitchFamily="34" charset="0"/>
                <a:ea typeface="HiddenHorzOCR"/>
                <a:cs typeface="Times New Roman" pitchFamily="18" charset="0"/>
              </a:rPr>
              <a:t>arasına </a:t>
            </a:r>
            <a:r>
              <a:rPr lang="tr-TR" sz="1600" dirty="0">
                <a:solidFill>
                  <a:srgbClr val="000000"/>
                </a:solidFill>
                <a:latin typeface="Times New Roman" pitchFamily="18" charset="0"/>
                <a:ea typeface="Calibri" pitchFamily="34" charset="0"/>
                <a:cs typeface="Times New Roman" pitchFamily="18" charset="0"/>
              </a:rPr>
              <a:t>bireyin sosyal durumu, aksiyonu, k</a:t>
            </a:r>
            <a:r>
              <a:rPr lang="tr-TR" sz="1600" dirty="0">
                <a:solidFill>
                  <a:srgbClr val="000000"/>
                </a:solidFill>
                <a:latin typeface="Calibri"/>
                <a:ea typeface="Calibri" pitchFamily="34" charset="0"/>
                <a:cs typeface="Times New Roman" pitchFamily="18" charset="0"/>
              </a:rPr>
              <a:t>üçü</a:t>
            </a:r>
            <a:r>
              <a:rPr lang="tr-TR" sz="1600" dirty="0">
                <a:solidFill>
                  <a:srgbClr val="000000"/>
                </a:solidFill>
                <a:latin typeface="Times New Roman" pitchFamily="18" charset="0"/>
                <a:ea typeface="Calibri" pitchFamily="34" charset="0"/>
                <a:cs typeface="Times New Roman" pitchFamily="18" charset="0"/>
              </a:rPr>
              <a:t>k gruplar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erisindeki </a:t>
            </a:r>
            <a:r>
              <a:rPr lang="tr-TR" sz="1600" dirty="0">
                <a:solidFill>
                  <a:srgbClr val="000000"/>
                </a:solidFill>
                <a:latin typeface="Calibri" pitchFamily="34" charset="0"/>
                <a:ea typeface="HiddenHorzOCR"/>
                <a:cs typeface="Times New Roman" pitchFamily="18" charset="0"/>
              </a:rPr>
              <a:t>etkileşim ilişkisi </a:t>
            </a:r>
            <a:r>
              <a:rPr lang="tr-TR" sz="1600" dirty="0">
                <a:solidFill>
                  <a:srgbClr val="000000"/>
                </a:solidFill>
                <a:latin typeface="Times New Roman" pitchFamily="18" charset="0"/>
                <a:ea typeface="Calibri" pitchFamily="34" charset="0"/>
                <a:cs typeface="Times New Roman" pitchFamily="18" charset="0"/>
              </a:rPr>
              <a:t>ve k</a:t>
            </a:r>
            <a:r>
              <a:rPr lang="tr-TR" sz="1600" dirty="0">
                <a:solidFill>
                  <a:srgbClr val="000000"/>
                </a:solidFill>
                <a:latin typeface="Calibri"/>
                <a:ea typeface="Calibri" pitchFamily="34" charset="0"/>
                <a:cs typeface="Times New Roman" pitchFamily="18" charset="0"/>
              </a:rPr>
              <a:t>üçü</a:t>
            </a:r>
            <a:r>
              <a:rPr lang="tr-TR" sz="1600" dirty="0">
                <a:solidFill>
                  <a:srgbClr val="000000"/>
                </a:solidFill>
                <a:latin typeface="Times New Roman" pitchFamily="18" charset="0"/>
                <a:ea typeface="Calibri" pitchFamily="34" charset="0"/>
                <a:cs typeface="Times New Roman" pitchFamily="18" charset="0"/>
              </a:rPr>
              <a:t>k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ekli birimlerin incelenmesi girmektedir.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026728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1"/>
          <p:cNvSpPr>
            <a:spLocks noChangeArrowheads="1"/>
          </p:cNvSpPr>
          <p:nvPr/>
        </p:nvSpPr>
        <p:spPr bwMode="auto">
          <a:xfrm>
            <a:off x="1809720" y="1000109"/>
            <a:ext cx="835824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b="1" dirty="0">
                <a:solidFill>
                  <a:srgbClr val="000000"/>
                </a:solidFill>
                <a:latin typeface="Calibri"/>
                <a:ea typeface="Calibri" pitchFamily="34" charset="0"/>
                <a:cs typeface="Times New Roman" pitchFamily="18" charset="0"/>
              </a:rPr>
              <a:t>Ç</a:t>
            </a:r>
            <a:r>
              <a:rPr lang="tr-TR" b="1" dirty="0">
                <a:solidFill>
                  <a:srgbClr val="000000"/>
                </a:solidFill>
                <a:latin typeface="Times New Roman" pitchFamily="18" charset="0"/>
                <a:ea typeface="Calibri" pitchFamily="34" charset="0"/>
                <a:cs typeface="Times New Roman" pitchFamily="18" charset="0"/>
              </a:rPr>
              <a:t>atışmacı Analizlerin Eleştirisi</a:t>
            </a:r>
            <a:endParaRPr lang="tr-TR"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Din dâhil t</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m </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st yapı kurumlarının daima ekonomik ilişkiler ve fakt</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rlerin oluşturduğu alt yapı tarafından bi</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imlendirildiği şeklindeki Marksist g</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 ciddi şekilde eleştirilmiştir.</a:t>
            </a:r>
            <a:endParaRPr lang="tr-TR"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Nasıl ki işlevci teori uzlaşma, fikir birliği, uzlaşma ve uyum </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zerinde aşırı vurgu yapıyorsa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atışmacı teoriler de sosyal stres, bunalım, zorlanma, g</a:t>
            </a:r>
            <a:r>
              <a:rPr lang="tr-TR" dirty="0">
                <a:solidFill>
                  <a:srgbClr val="000000"/>
                </a:solidFill>
                <a:latin typeface="Calibri"/>
                <a:ea typeface="Calibri" pitchFamily="34" charset="0"/>
                <a:cs typeface="Times New Roman" pitchFamily="18" charset="0"/>
              </a:rPr>
              <a:t>üç</a:t>
            </a:r>
            <a:r>
              <a:rPr lang="tr-TR" dirty="0">
                <a:solidFill>
                  <a:srgbClr val="000000"/>
                </a:solidFill>
                <a:latin typeface="Times New Roman" pitchFamily="18" charset="0"/>
                <a:ea typeface="Calibri" pitchFamily="34" charset="0"/>
                <a:cs typeface="Times New Roman" pitchFamily="18" charset="0"/>
              </a:rPr>
              <a:t> dengesizlikleri ve uyumsuzluk </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zerinde fazlaca durarak aynı yanlışa d</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şmektedirler.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atışma teorisi değişimin nedenlerini ortaya koymakta yardımcı olmaktadır, ancak sosyal d</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zen, dayanışma ve işbirliğini a</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ıklama konusunda yetersiz kaldığı y</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nde eleştirilmiştir.</a:t>
            </a:r>
            <a:endParaRPr lang="tr-TR"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Ayrıca bu teori, t</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m insani davranışın kişisel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ıkarlar tarafından motive edilmiş olarak g</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rmesi, bu teoriyi indirgemecilik yani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ok sayıda etkenin rol aldığı bir s</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recin analizini tek bir fakt</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re indirgeyerek yayma hatasına d</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şmektedir. Zira herhangi bir dine mensup olanlar bencil olmayan veya kişisel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ıkara dayanmayan bir aksiyon i</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erisine girebilirler.</a:t>
            </a:r>
            <a:endParaRPr lang="tr-TR"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Dini g</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d</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ve motivasyonların g</a:t>
            </a:r>
            <a:r>
              <a:rPr lang="tr-TR" dirty="0">
                <a:solidFill>
                  <a:srgbClr val="000000"/>
                </a:solidFill>
                <a:latin typeface="Calibri"/>
                <a:ea typeface="Calibri" pitchFamily="34" charset="0"/>
                <a:cs typeface="Times New Roman" pitchFamily="18" charset="0"/>
              </a:rPr>
              <a:t>üç</a:t>
            </a:r>
            <a:r>
              <a:rPr lang="tr-TR" dirty="0">
                <a:solidFill>
                  <a:srgbClr val="000000"/>
                </a:solidFill>
                <a:latin typeface="Times New Roman" pitchFamily="18" charset="0"/>
                <a:ea typeface="Calibri" pitchFamily="34" charset="0"/>
                <a:cs typeface="Times New Roman" pitchFamily="18" charset="0"/>
              </a:rPr>
              <a:t>l</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kapsamlı ve uzun s</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reli bir etkiye sahip olduğu bilinmektedir.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atışma teorisi doğal olarak bu s</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re</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leri hesaba katmadığı i</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in de eleştirilmiştir.</a:t>
            </a:r>
            <a:endParaRPr lang="tr-T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92995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1"/>
          <p:cNvSpPr>
            <a:spLocks noChangeArrowheads="1"/>
          </p:cNvSpPr>
          <p:nvPr/>
        </p:nvSpPr>
        <p:spPr bwMode="auto">
          <a:xfrm>
            <a:off x="1881158" y="642918"/>
            <a:ext cx="821537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MAKRO SOSYOLOJİK DİN TEORİLERİ</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Bir dini inan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sistemi ya da </a:t>
            </a:r>
            <a:r>
              <a:rPr lang="tr-TR" sz="1600" dirty="0">
                <a:solidFill>
                  <a:srgbClr val="000000"/>
                </a:solidFill>
                <a:latin typeface="Calibri" pitchFamily="34" charset="0"/>
                <a:ea typeface="HiddenHorzOCR" charset="-128"/>
                <a:cs typeface="Times New Roman" pitchFamily="18" charset="0"/>
              </a:rPr>
              <a:t>geleneğin doğru-yanlış </a:t>
            </a:r>
            <a:r>
              <a:rPr lang="tr-TR" sz="1600" dirty="0">
                <a:solidFill>
                  <a:srgbClr val="000000"/>
                </a:solidFill>
                <a:latin typeface="Times New Roman" pitchFamily="18" charset="0"/>
                <a:ea typeface="Calibri" pitchFamily="34" charset="0"/>
                <a:cs typeface="Times New Roman" pitchFamily="18" charset="0"/>
              </a:rPr>
              <a:t>olup </a:t>
            </a:r>
            <a:r>
              <a:rPr lang="tr-TR" sz="1600" dirty="0">
                <a:solidFill>
                  <a:srgbClr val="000000"/>
                </a:solidFill>
                <a:latin typeface="Calibri" pitchFamily="34" charset="0"/>
                <a:ea typeface="HiddenHorzOCR" charset="-128"/>
                <a:cs typeface="Times New Roman" pitchFamily="18" charset="0"/>
              </a:rPr>
              <a:t>olmadığı </a:t>
            </a:r>
            <a:r>
              <a:rPr lang="tr-TR" sz="1600" dirty="0">
                <a:solidFill>
                  <a:srgbClr val="000000"/>
                </a:solidFill>
                <a:latin typeface="Times New Roman" pitchFamily="18" charset="0"/>
                <a:ea typeface="Calibri" pitchFamily="34" charset="0"/>
                <a:cs typeface="Times New Roman" pitchFamily="18" charset="0"/>
              </a:rPr>
              <a:t>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ndeki </a:t>
            </a:r>
            <a:r>
              <a:rPr lang="tr-TR" sz="1600" dirty="0">
                <a:solidFill>
                  <a:srgbClr val="000000"/>
                </a:solidFill>
                <a:latin typeface="Calibri" pitchFamily="34" charset="0"/>
                <a:ea typeface="HiddenHorzOCR" charset="-128"/>
                <a:cs typeface="Times New Roman" pitchFamily="18" charset="0"/>
              </a:rPr>
              <a:t>tartışmalara </a:t>
            </a:r>
            <a:r>
              <a:rPr lang="tr-TR" sz="1600" dirty="0">
                <a:solidFill>
                  <a:srgbClr val="000000"/>
                </a:solidFill>
                <a:latin typeface="Times New Roman" pitchFamily="18" charset="0"/>
                <a:ea typeface="Calibri" pitchFamily="34" charset="0"/>
                <a:cs typeface="Times New Roman" pitchFamily="18" charset="0"/>
              </a:rPr>
              <a:t>girmeksizin bunların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a:t>
            </a:r>
            <a:r>
              <a:rPr lang="tr-TR" sz="1600" dirty="0">
                <a:solidFill>
                  <a:srgbClr val="000000"/>
                </a:solidFill>
                <a:latin typeface="Calibri" pitchFamily="34" charset="0"/>
                <a:ea typeface="HiddenHorzOCR" charset="-128"/>
                <a:cs typeface="Times New Roman" pitchFamily="18" charset="0"/>
              </a:rPr>
              <a:t>çeşitli </a:t>
            </a:r>
            <a:r>
              <a:rPr lang="tr-TR" sz="1600" dirty="0">
                <a:solidFill>
                  <a:srgbClr val="000000"/>
                </a:solidFill>
                <a:latin typeface="Times New Roman" pitchFamily="18" charset="0"/>
                <a:ea typeface="Calibri" pitchFamily="34" charset="0"/>
                <a:cs typeface="Times New Roman" pitchFamily="18" charset="0"/>
              </a:rPr>
              <a:t>sosyal etkilerinin ve so</a:t>
            </a:r>
            <a:r>
              <a:rPr lang="tr-TR" sz="1600" dirty="0">
                <a:solidFill>
                  <a:srgbClr val="000000"/>
                </a:solidFill>
                <a:latin typeface="Calibri" pitchFamily="34" charset="0"/>
                <a:ea typeface="HiddenHorzOCR" charset="-128"/>
                <a:cs typeface="Times New Roman" pitchFamily="18" charset="0"/>
              </a:rPr>
              <a:t>nuçlarının olduğunu </a:t>
            </a:r>
            <a:r>
              <a:rPr lang="tr-TR" sz="1600" dirty="0">
                <a:solidFill>
                  <a:srgbClr val="000000"/>
                </a:solidFill>
                <a:latin typeface="Times New Roman" pitchFamily="18" charset="0"/>
                <a:ea typeface="Calibri" pitchFamily="34" charset="0"/>
                <a:cs typeface="Times New Roman" pitchFamily="18" charset="0"/>
              </a:rPr>
              <a:t>s</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yleyebiliriz. Din </a:t>
            </a:r>
            <a:r>
              <a:rPr lang="tr-TR" sz="1600" dirty="0">
                <a:solidFill>
                  <a:srgbClr val="000000"/>
                </a:solidFill>
                <a:latin typeface="Calibri" pitchFamily="34" charset="0"/>
                <a:ea typeface="HiddenHorzOCR" charset="-128"/>
                <a:cs typeface="Times New Roman" pitchFamily="18" charset="0"/>
              </a:rPr>
              <a:t>sosyologlarını </a:t>
            </a:r>
            <a:r>
              <a:rPr lang="tr-TR" sz="1600" dirty="0">
                <a:solidFill>
                  <a:srgbClr val="000000"/>
                </a:solidFill>
                <a:latin typeface="Times New Roman" pitchFamily="18" charset="0"/>
                <a:ea typeface="Calibri" pitchFamily="34" charset="0"/>
                <a:cs typeface="Times New Roman" pitchFamily="18" charset="0"/>
              </a:rPr>
              <a:t>ilgilendiren husus, tam da dinin toplumsal etkilerini ve </a:t>
            </a:r>
            <a:r>
              <a:rPr lang="tr-TR" sz="1600" dirty="0">
                <a:solidFill>
                  <a:srgbClr val="000000"/>
                </a:solidFill>
                <a:latin typeface="Calibri" pitchFamily="34" charset="0"/>
                <a:ea typeface="HiddenHorzOCR" charset="-128"/>
                <a:cs typeface="Times New Roman" pitchFamily="18" charset="0"/>
              </a:rPr>
              <a:t>sonuçlarını </a:t>
            </a:r>
            <a:r>
              <a:rPr lang="tr-TR" sz="1600" dirty="0">
                <a:solidFill>
                  <a:srgbClr val="000000"/>
                </a:solidFill>
                <a:latin typeface="Times New Roman" pitchFamily="18" charset="0"/>
                <a:ea typeface="Calibri" pitchFamily="34" charset="0"/>
                <a:cs typeface="Times New Roman" pitchFamily="18" charset="0"/>
              </a:rPr>
              <a:t>ya da sosyal </a:t>
            </a:r>
            <a:r>
              <a:rPr lang="tr-TR" sz="1600" dirty="0">
                <a:solidFill>
                  <a:srgbClr val="000000"/>
                </a:solidFill>
                <a:latin typeface="Calibri" pitchFamily="34" charset="0"/>
                <a:ea typeface="HiddenHorzOCR" charset="-128"/>
                <a:cs typeface="Times New Roman" pitchFamily="18" charset="0"/>
              </a:rPr>
              <a:t>hayatın </a:t>
            </a:r>
            <a:r>
              <a:rPr lang="tr-TR" sz="1600" dirty="0">
                <a:solidFill>
                  <a:srgbClr val="000000"/>
                </a:solidFill>
                <a:latin typeface="Times New Roman" pitchFamily="18" charset="0"/>
                <a:ea typeface="Calibri" pitchFamily="34" charset="0"/>
                <a:cs typeface="Times New Roman" pitchFamily="18" charset="0"/>
              </a:rPr>
              <a:t>dini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a:t>
            </a:r>
            <a:r>
              <a:rPr lang="tr-TR" sz="1600" dirty="0">
                <a:solidFill>
                  <a:srgbClr val="000000"/>
                </a:solidFill>
                <a:latin typeface="Calibri" pitchFamily="34" charset="0"/>
                <a:ea typeface="HiddenHorzOCR" charset="-128"/>
                <a:cs typeface="Times New Roman" pitchFamily="18" charset="0"/>
              </a:rPr>
              <a:t>araştırmak olmaktadır. </a:t>
            </a:r>
            <a:r>
              <a:rPr lang="tr-TR" sz="1600" dirty="0">
                <a:solidFill>
                  <a:srgbClr val="000000"/>
                </a:solidFill>
                <a:latin typeface="Times New Roman" pitchFamily="18" charset="0"/>
                <a:ea typeface="Calibri" pitchFamily="34" charset="0"/>
                <a:cs typeface="Times New Roman" pitchFamily="18" charset="0"/>
              </a:rPr>
              <a:t>Bu etkileşim ilişkisini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ıklamak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ise bu konuda iki ana makro perspektif olan işlevselci ve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atışmacı din teorilerinden yararlanılabilir.</a:t>
            </a:r>
            <a:endParaRPr lang="tr-TR" sz="1600" dirty="0">
              <a:solidFill>
                <a:prstClr val="black"/>
              </a:solidFill>
              <a:latin typeface="Arial" pitchFamily="34" charset="0"/>
              <a:cs typeface="Arial" pitchFamily="34" charset="0"/>
            </a:endParaRPr>
          </a:p>
        </p:txBody>
      </p:sp>
      <p:sp>
        <p:nvSpPr>
          <p:cNvPr id="89090" name="Rectangle 2"/>
          <p:cNvSpPr>
            <a:spLocks noChangeArrowheads="1"/>
          </p:cNvSpPr>
          <p:nvPr/>
        </p:nvSpPr>
        <p:spPr bwMode="auto">
          <a:xfrm>
            <a:off x="1738282" y="2643182"/>
            <a:ext cx="8786874"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İşlevselci Din Teorisi ve </a:t>
            </a:r>
            <a:r>
              <a:rPr lang="tr-TR" sz="1600" b="1" dirty="0" err="1">
                <a:solidFill>
                  <a:srgbClr val="000000"/>
                </a:solidFill>
                <a:latin typeface="Times New Roman" pitchFamily="18" charset="0"/>
                <a:ea typeface="Calibri" pitchFamily="34" charset="0"/>
                <a:cs typeface="Times New Roman" pitchFamily="18" charset="0"/>
              </a:rPr>
              <a:t>Durkheim</a:t>
            </a:r>
            <a:r>
              <a:rPr lang="tr-TR" sz="1600" b="1" dirty="0">
                <a:solidFill>
                  <a:srgbClr val="000000"/>
                </a:solidFill>
                <a:latin typeface="Times New Roman" pitchFamily="18" charset="0"/>
                <a:ea typeface="Calibri" pitchFamily="34" charset="0"/>
                <a:cs typeface="Times New Roman" pitchFamily="18" charset="0"/>
              </a:rPr>
              <a:t> (1858-1917)</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İşlevselcilik, toplumun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eşitli par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alarının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sistemle ilişkili ve bağlantılı olduğunu ileri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rer. Aile veya din gibi toplumun herhangi bir par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asını ya da alt sistemin anlamak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bu par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aların toplumsal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işleyişine yaptığı katkılara bakılır.</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İşlevselcilik, toplum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yeleri arasındaki ilişkilerin kurallara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meydana geldiğini ve bunların bir yapı oluşturduğunu ileri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rer.İşlevselci teori, toplumda yapısallaşan ve standartlaşan davranış kalıplarını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zlemleyerek analize başlar. Davranışların yapısallaşması toplum mensupları arasındaki ilişkilerin kurallara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zenlenmesi demektir. Bu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evede değerler de bireyin sosyal davranışı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genel kurallar olarak belli bir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neme sahiptir.</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İşlevselciliğin kurucusu olan </a:t>
            </a:r>
            <a:r>
              <a:rPr lang="tr-TR" sz="1600" dirty="0" err="1">
                <a:solidFill>
                  <a:srgbClr val="000000"/>
                </a:solidFill>
                <a:latin typeface="Times New Roman" pitchFamily="18" charset="0"/>
                <a:ea typeface="Calibri" pitchFamily="34" charset="0"/>
                <a:cs typeface="Times New Roman" pitchFamily="18" charset="0"/>
              </a:rPr>
              <a:t>Durkheim</a:t>
            </a:r>
            <a:r>
              <a:rPr lang="tr-TR" sz="1600" dirty="0">
                <a:solidFill>
                  <a:srgbClr val="000000"/>
                </a:solidFill>
                <a:latin typeface="Times New Roman" pitchFamily="18" charset="0"/>
                <a:ea typeface="Calibri" pitchFamily="34" charset="0"/>
                <a:cs typeface="Times New Roman" pitchFamily="18" charset="0"/>
              </a:rPr>
              <a:t>, toplumun varlığını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rebilmesi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belli sosyal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 gereklilikleri karşılaması gerektiğini ifade eder. Bunların en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nemlisi de sosyal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zen, birlik ve dayanışma ihtiyacıdır ve bu bir zarurettir.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240368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952596" y="642918"/>
            <a:ext cx="8572560" cy="5355312"/>
          </a:xfrm>
          <a:prstGeom prst="rect">
            <a:avLst/>
          </a:prstGeom>
        </p:spPr>
        <p:txBody>
          <a:bodyPr wrap="square">
            <a:spAutoFit/>
          </a:bodyPr>
          <a:lstStyle/>
          <a:p>
            <a:pPr eaLnBrk="0" fontAlgn="base" hangingPunct="0">
              <a:spcBef>
                <a:spcPct val="0"/>
              </a:spcBef>
              <a:spcAft>
                <a:spcPct val="0"/>
              </a:spcAft>
            </a:pPr>
            <a:endParaRPr lang="tr-TR" dirty="0">
              <a:solidFill>
                <a:srgbClr val="000000"/>
              </a:solidFill>
              <a:latin typeface="Times New Roman" pitchFamily="18" charset="0"/>
              <a:ea typeface="Calibri" pitchFamily="34" charset="0"/>
              <a:cs typeface="Times New Roman" pitchFamily="18" charset="0"/>
            </a:endParaRPr>
          </a:p>
          <a:p>
            <a:pPr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Zira insanın bencillik ve moral değerlere inanma kabiliyeti olmak </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zere iki y</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vardır. İnsanlar ihtiya</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larını tatmin etme yolunda bencillik y</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ne g</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d</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lenirler. Buda toplumla entegre olmalarını g</a:t>
            </a:r>
            <a:r>
              <a:rPr lang="tr-TR" dirty="0">
                <a:solidFill>
                  <a:srgbClr val="000000"/>
                </a:solidFill>
                <a:latin typeface="Century Schoolbook"/>
                <a:ea typeface="Calibri" pitchFamily="34" charset="0"/>
                <a:cs typeface="Times New Roman" pitchFamily="18" charset="0"/>
              </a:rPr>
              <a:t>üç</a:t>
            </a:r>
            <a:r>
              <a:rPr lang="tr-TR" dirty="0">
                <a:solidFill>
                  <a:srgbClr val="000000"/>
                </a:solidFill>
                <a:latin typeface="Times New Roman" pitchFamily="18" charset="0"/>
                <a:ea typeface="Calibri" pitchFamily="34" charset="0"/>
                <a:cs typeface="Times New Roman" pitchFamily="18" charset="0"/>
              </a:rPr>
              <a:t>leştirir. Bu bakımdan moral değerlere inanma kabiliyeti devreye girerek toplumsal d</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zenin sağlanmasına ve s</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rd</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rebilmesine katkıda bulunur.</a:t>
            </a:r>
            <a:endParaRPr lang="tr-TR" sz="1050" dirty="0">
              <a:solidFill>
                <a:prstClr val="black"/>
              </a:solidFill>
              <a:latin typeface="Arial" pitchFamily="34" charset="0"/>
              <a:cs typeface="Arial" pitchFamily="34" charset="0"/>
            </a:endParaRPr>
          </a:p>
          <a:p>
            <a:pPr eaLnBrk="0" fontAlgn="base" hangingPunct="0">
              <a:spcBef>
                <a:spcPct val="0"/>
              </a:spcBef>
              <a:spcAft>
                <a:spcPct val="0"/>
              </a:spcAft>
            </a:pPr>
            <a:r>
              <a:rPr lang="tr-TR" dirty="0" err="1">
                <a:solidFill>
                  <a:srgbClr val="000000"/>
                </a:solidFill>
                <a:latin typeface="Times New Roman" pitchFamily="18" charset="0"/>
                <a:ea typeface="Calibri" pitchFamily="34" charset="0"/>
                <a:cs typeface="Times New Roman" pitchFamily="18" charset="0"/>
              </a:rPr>
              <a:t>Durkheim</a:t>
            </a:r>
            <a:r>
              <a:rPr lang="tr-TR" dirty="0">
                <a:solidFill>
                  <a:srgbClr val="000000"/>
                </a:solidFill>
                <a:latin typeface="Times New Roman" pitchFamily="18" charset="0"/>
                <a:ea typeface="Calibri" pitchFamily="34" charset="0"/>
                <a:cs typeface="Times New Roman" pitchFamily="18" charset="0"/>
              </a:rPr>
              <a:t>, batının k</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lt</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rel geleneğinde yaygın olan </a:t>
            </a:r>
            <a:r>
              <a:rPr lang="tr-TR" dirty="0" err="1">
                <a:solidFill>
                  <a:srgbClr val="000000"/>
                </a:solidFill>
                <a:latin typeface="Times New Roman" pitchFamily="18" charset="0"/>
                <a:ea typeface="Calibri" pitchFamily="34" charset="0"/>
                <a:cs typeface="Times New Roman" pitchFamily="18" charset="0"/>
              </a:rPr>
              <a:t>dualist</a:t>
            </a:r>
            <a:r>
              <a:rPr lang="tr-TR" dirty="0">
                <a:solidFill>
                  <a:srgbClr val="000000"/>
                </a:solidFill>
                <a:latin typeface="Times New Roman" pitchFamily="18" charset="0"/>
                <a:ea typeface="Calibri" pitchFamily="34" charset="0"/>
                <a:cs typeface="Times New Roman" pitchFamily="18" charset="0"/>
              </a:rPr>
              <a:t> bakış a</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ısını din analizlerinde uygulamaya </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alışmaktadır.Bu alamda d</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ncesi, t</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m toplumların kutsal ve </a:t>
            </a:r>
            <a:r>
              <a:rPr lang="tr-TR" dirty="0" err="1">
                <a:solidFill>
                  <a:srgbClr val="000000"/>
                </a:solidFill>
                <a:latin typeface="Times New Roman" pitchFamily="18" charset="0"/>
                <a:ea typeface="Calibri" pitchFamily="34" charset="0"/>
                <a:cs typeface="Times New Roman" pitchFamily="18" charset="0"/>
              </a:rPr>
              <a:t>profan</a:t>
            </a:r>
            <a:r>
              <a:rPr lang="tr-TR" dirty="0">
                <a:solidFill>
                  <a:srgbClr val="000000"/>
                </a:solidFill>
                <a:latin typeface="Times New Roman" pitchFamily="18" charset="0"/>
                <a:ea typeface="Calibri" pitchFamily="34" charset="0"/>
                <a:cs typeface="Times New Roman" pitchFamily="18" charset="0"/>
              </a:rPr>
              <a:t> olarak iki kategoriye ayrıldıkları </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nc</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l</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ne dayanmaktadır.</a:t>
            </a:r>
            <a:endParaRPr lang="tr-TR" sz="1050" dirty="0">
              <a:solidFill>
                <a:prstClr val="black"/>
              </a:solidFill>
              <a:latin typeface="Arial" pitchFamily="34" charset="0"/>
              <a:cs typeface="Arial" pitchFamily="34" charset="0"/>
            </a:endParaRPr>
          </a:p>
          <a:p>
            <a:pPr eaLnBrk="0" fontAlgn="base" hangingPunct="0">
              <a:spcBef>
                <a:spcPct val="0"/>
              </a:spcBef>
              <a:spcAft>
                <a:spcPct val="0"/>
              </a:spcAft>
            </a:pPr>
            <a:r>
              <a:rPr lang="tr-TR" dirty="0" err="1">
                <a:solidFill>
                  <a:srgbClr val="000000"/>
                </a:solidFill>
                <a:latin typeface="Times New Roman" pitchFamily="18" charset="0"/>
                <a:ea typeface="Calibri" pitchFamily="34" charset="0"/>
                <a:cs typeface="Times New Roman" pitchFamily="18" charset="0"/>
              </a:rPr>
              <a:t>Durkheim</a:t>
            </a:r>
            <a:r>
              <a:rPr lang="tr-TR" dirty="0">
                <a:solidFill>
                  <a:srgbClr val="000000"/>
                </a:solidFill>
                <a:latin typeface="Times New Roman" pitchFamily="18" charset="0"/>
                <a:ea typeface="Calibri" pitchFamily="34" charset="0"/>
                <a:cs typeface="Times New Roman" pitchFamily="18" charset="0"/>
              </a:rPr>
              <a:t> </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zellikle, dinin toplumda ne yaptığı yani işlevi </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zerinde durmuştur. O, bu y</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nde, sosyal d</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zen probleminin </a:t>
            </a:r>
            <a:r>
              <a:rPr lang="tr-TR" dirty="0">
                <a:solidFill>
                  <a:srgbClr val="000000"/>
                </a:solidFill>
                <a:latin typeface="Century Schoolbook"/>
                <a:ea typeface="Calibri" pitchFamily="34" charset="0"/>
                <a:cs typeface="Times New Roman" pitchFamily="18" charset="0"/>
              </a:rPr>
              <a:t>çö</a:t>
            </a:r>
            <a:r>
              <a:rPr lang="tr-TR" dirty="0">
                <a:solidFill>
                  <a:srgbClr val="000000"/>
                </a:solidFill>
                <a:latin typeface="Times New Roman" pitchFamily="18" charset="0"/>
                <a:ea typeface="Calibri" pitchFamily="34" charset="0"/>
                <a:cs typeface="Times New Roman" pitchFamily="18" charset="0"/>
              </a:rPr>
              <a:t>z</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m</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i</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in kolektif bilin</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 kavramını geliştirmiştir.</a:t>
            </a:r>
            <a:endParaRPr lang="tr-TR" sz="1050" dirty="0">
              <a:solidFill>
                <a:prstClr val="black"/>
              </a:solidFill>
              <a:latin typeface="Arial" pitchFamily="34" charset="0"/>
              <a:cs typeface="Arial" pitchFamily="34" charset="0"/>
            </a:endParaRPr>
          </a:p>
          <a:p>
            <a:pPr eaLnBrk="0" fontAlgn="base" hangingPunct="0">
              <a:spcBef>
                <a:spcPct val="0"/>
              </a:spcBef>
              <a:spcAft>
                <a:spcPct val="0"/>
              </a:spcAft>
            </a:pPr>
            <a:r>
              <a:rPr lang="tr-TR" dirty="0" err="1">
                <a:solidFill>
                  <a:srgbClr val="000000"/>
                </a:solidFill>
                <a:latin typeface="Times New Roman" pitchFamily="18" charset="0"/>
                <a:ea typeface="Calibri" pitchFamily="34" charset="0"/>
                <a:cs typeface="Times New Roman" pitchFamily="18" charset="0"/>
              </a:rPr>
              <a:t>Durkheim</a:t>
            </a:r>
            <a:r>
              <a:rPr lang="tr-TR" dirty="0">
                <a:solidFill>
                  <a:srgbClr val="000000"/>
                </a:solidFill>
                <a:latin typeface="Times New Roman" pitchFamily="18" charset="0"/>
                <a:ea typeface="Calibri" pitchFamily="34" charset="0"/>
                <a:cs typeface="Times New Roman" pitchFamily="18" charset="0"/>
              </a:rPr>
              <a:t> dinin toplumda icra ettiği fonksiyonlarla ilgili g</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şlerini 3 başlık altında toplar.</a:t>
            </a:r>
            <a:endParaRPr lang="tr-TR" sz="1050" dirty="0">
              <a:solidFill>
                <a:prstClr val="black"/>
              </a:solidFill>
              <a:latin typeface="Arial" pitchFamily="34" charset="0"/>
              <a:cs typeface="Arial" pitchFamily="34" charset="0"/>
            </a:endParaRPr>
          </a:p>
          <a:p>
            <a:pPr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1) Din sosyal birliğe ve bağlılığa neden olur.</a:t>
            </a:r>
            <a:endParaRPr lang="tr-TR" sz="1050" dirty="0">
              <a:solidFill>
                <a:prstClr val="black"/>
              </a:solidFill>
              <a:latin typeface="Arial" pitchFamily="34" charset="0"/>
              <a:cs typeface="Arial" pitchFamily="34" charset="0"/>
            </a:endParaRPr>
          </a:p>
          <a:p>
            <a:pPr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2) Bağlıları </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zerinde standart davranışlar meydan getirerek sosyal kontrol</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sağlar.</a:t>
            </a:r>
            <a:endParaRPr lang="tr-TR" sz="1050" dirty="0">
              <a:solidFill>
                <a:prstClr val="black"/>
              </a:solidFill>
              <a:latin typeface="Arial" pitchFamily="34" charset="0"/>
              <a:cs typeface="Arial" pitchFamily="34" charset="0"/>
            </a:endParaRPr>
          </a:p>
          <a:p>
            <a:pPr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3) </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nemli varoluşsal problemlere cevaplar </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reterek hayata anlam ve ama</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 katar.</a:t>
            </a:r>
          </a:p>
          <a:p>
            <a:pPr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Sonuç olarak, </a:t>
            </a:r>
            <a:r>
              <a:rPr lang="tr-TR" dirty="0" err="1">
                <a:solidFill>
                  <a:srgbClr val="000000"/>
                </a:solidFill>
                <a:latin typeface="Times New Roman" pitchFamily="18" charset="0"/>
                <a:ea typeface="Calibri" pitchFamily="34" charset="0"/>
                <a:cs typeface="Times New Roman" pitchFamily="18" charset="0"/>
              </a:rPr>
              <a:t>Durkheim'e</a:t>
            </a:r>
            <a:r>
              <a:rPr lang="tr-TR" dirty="0">
                <a:solidFill>
                  <a:srgbClr val="000000"/>
                </a:solidFill>
                <a:latin typeface="Times New Roman" pitchFamily="18" charset="0"/>
                <a:ea typeface="Calibri" pitchFamily="34" charset="0"/>
                <a:cs typeface="Times New Roman" pitchFamily="18" charset="0"/>
              </a:rPr>
              <a:t> göre din, sosyal sistemin </a:t>
            </a:r>
            <a:r>
              <a:rPr lang="tr-TR" dirty="0">
                <a:solidFill>
                  <a:srgbClr val="000000"/>
                </a:solidFill>
                <a:latin typeface="Times New Roman" pitchFamily="18" charset="0"/>
                <a:ea typeface="HiddenHorzOCR" charset="-128"/>
                <a:cs typeface="Times New Roman" pitchFamily="18" charset="0"/>
              </a:rPr>
              <a:t>istikrarlı </a:t>
            </a:r>
            <a:r>
              <a:rPr lang="tr-TR" dirty="0">
                <a:solidFill>
                  <a:srgbClr val="000000"/>
                </a:solidFill>
                <a:latin typeface="Times New Roman" pitchFamily="18" charset="0"/>
                <a:ea typeface="Calibri" pitchFamily="34" charset="0"/>
                <a:cs typeface="Times New Roman" pitchFamily="18" charset="0"/>
              </a:rPr>
              <a:t>ve dengede </a:t>
            </a:r>
            <a:r>
              <a:rPr lang="tr-TR" dirty="0">
                <a:solidFill>
                  <a:srgbClr val="000000"/>
                </a:solidFill>
                <a:latin typeface="Times New Roman" pitchFamily="18" charset="0"/>
                <a:ea typeface="HiddenHorzOCR" charset="-128"/>
                <a:cs typeface="Times New Roman" pitchFamily="18" charset="0"/>
              </a:rPr>
              <a:t>olmasını sağlayan </a:t>
            </a:r>
            <a:r>
              <a:rPr lang="tr-TR" dirty="0">
                <a:solidFill>
                  <a:srgbClr val="000000"/>
                </a:solidFill>
                <a:latin typeface="Times New Roman" pitchFamily="18" charset="0"/>
                <a:ea typeface="Calibri" pitchFamily="34" charset="0"/>
                <a:cs typeface="Times New Roman" pitchFamily="18" charset="0"/>
              </a:rPr>
              <a:t>ve bu sistemi sürdüren bir kurumdur. Dinin </a:t>
            </a:r>
            <a:r>
              <a:rPr lang="tr-TR" dirty="0">
                <a:solidFill>
                  <a:srgbClr val="000000"/>
                </a:solidFill>
                <a:latin typeface="Times New Roman" pitchFamily="18" charset="0"/>
                <a:ea typeface="HiddenHorzOCR" charset="-128"/>
                <a:cs typeface="Times New Roman" pitchFamily="18" charset="0"/>
              </a:rPr>
              <a:t>beslediği </a:t>
            </a:r>
            <a:r>
              <a:rPr lang="tr-TR" dirty="0">
                <a:solidFill>
                  <a:srgbClr val="000000"/>
                </a:solidFill>
                <a:latin typeface="Times New Roman" pitchFamily="18" charset="0"/>
                <a:ea typeface="Calibri" pitchFamily="34" charset="0"/>
                <a:cs typeface="Times New Roman" pitchFamily="18" charset="0"/>
              </a:rPr>
              <a:t>temel ahlaki </a:t>
            </a:r>
            <a:r>
              <a:rPr lang="tr-TR" dirty="0">
                <a:solidFill>
                  <a:srgbClr val="000000"/>
                </a:solidFill>
                <a:latin typeface="Times New Roman" pitchFamily="18" charset="0"/>
                <a:ea typeface="HiddenHorzOCR" charset="-128"/>
                <a:cs typeface="Times New Roman" pitchFamily="18" charset="0"/>
              </a:rPr>
              <a:t>değerlerden </a:t>
            </a:r>
            <a:r>
              <a:rPr lang="tr-TR" dirty="0">
                <a:solidFill>
                  <a:prstClr val="black"/>
                </a:solidFill>
                <a:latin typeface="Century Schoolbook"/>
              </a:rPr>
              <a:t>meydana gelen normatif düzen, insanların davranışları üzerinde oldukça etkilidir. Bu doğrultuda dini fenomenler iyi anlaşılmadan sağlıklı toplumsal analizlerinin yapılabilmesi mümkün gözükmemektedir.</a:t>
            </a:r>
          </a:p>
        </p:txBody>
      </p:sp>
    </p:spTree>
    <p:extLst>
      <p:ext uri="{BB962C8B-B14F-4D97-AF65-F5344CB8AC3E}">
        <p14:creationId xmlns:p14="http://schemas.microsoft.com/office/powerpoint/2010/main" val="486454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1"/>
          <p:cNvSpPr>
            <a:spLocks noChangeArrowheads="1"/>
          </p:cNvSpPr>
          <p:nvPr/>
        </p:nvSpPr>
        <p:spPr bwMode="auto">
          <a:xfrm>
            <a:off x="1809720" y="857232"/>
            <a:ext cx="8501122"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Yapısal- İşlevselci Din Teorisi ve </a:t>
            </a:r>
            <a:r>
              <a:rPr lang="tr-TR" sz="1600" b="1" dirty="0" err="1">
                <a:solidFill>
                  <a:srgbClr val="000000"/>
                </a:solidFill>
                <a:latin typeface="Times New Roman" pitchFamily="18" charset="0"/>
                <a:ea typeface="Calibri" pitchFamily="34" charset="0"/>
                <a:cs typeface="Times New Roman" pitchFamily="18" charset="0"/>
              </a:rPr>
              <a:t>Parsons</a:t>
            </a:r>
            <a:r>
              <a:rPr lang="tr-TR" sz="1600" b="1" dirty="0">
                <a:solidFill>
                  <a:srgbClr val="000000"/>
                </a:solidFill>
                <a:latin typeface="Times New Roman" pitchFamily="18" charset="0"/>
                <a:ea typeface="Calibri" pitchFamily="34" charset="0"/>
                <a:cs typeface="Times New Roman" pitchFamily="18" charset="0"/>
              </a:rPr>
              <a:t> (1902-1979)</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err="1">
                <a:solidFill>
                  <a:srgbClr val="000000"/>
                </a:solidFill>
                <a:latin typeface="Times New Roman" pitchFamily="18" charset="0"/>
                <a:ea typeface="Calibri" pitchFamily="34" charset="0"/>
                <a:cs typeface="Times New Roman" pitchFamily="18" charset="0"/>
              </a:rPr>
              <a:t>Parsons</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un</a:t>
            </a:r>
            <a:r>
              <a:rPr lang="tr-TR" sz="1600" dirty="0">
                <a:solidFill>
                  <a:srgbClr val="000000"/>
                </a:solidFill>
                <a:latin typeface="Times New Roman" pitchFamily="18" charset="0"/>
                <a:ea typeface="Calibri" pitchFamily="34" charset="0"/>
                <a:cs typeface="Times New Roman" pitchFamily="18" charset="0"/>
              </a:rPr>
              <a:t> yapısal-işlevselci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toplumsal sistemin birbirleriyle ilişkili unsurlardan meydana geldiğine, bunların karşılıklı uyum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inde olduk</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 ve birbirleri lehine olumlu işlevler yerine getirdik</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 toplumsal sistemin nispeten dengede ve nihayet istikrarlı olacağına ilişkindir.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err="1">
                <a:solidFill>
                  <a:srgbClr val="000000"/>
                </a:solidFill>
                <a:latin typeface="Times New Roman" pitchFamily="18" charset="0"/>
                <a:ea typeface="Calibri" pitchFamily="34" charset="0"/>
                <a:cs typeface="Times New Roman" pitchFamily="18" charset="0"/>
              </a:rPr>
              <a:t>Parsons'un</a:t>
            </a:r>
            <a:r>
              <a:rPr lang="tr-TR" sz="1600" dirty="0">
                <a:solidFill>
                  <a:srgbClr val="000000"/>
                </a:solidFill>
                <a:latin typeface="Times New Roman" pitchFamily="18" charset="0"/>
                <a:ea typeface="Calibri" pitchFamily="34" charset="0"/>
                <a:cs typeface="Times New Roman" pitchFamily="18" charset="0"/>
              </a:rPr>
              <a:t>, </a:t>
            </a:r>
            <a:r>
              <a:rPr lang="tr-TR" sz="1600" dirty="0">
                <a:solidFill>
                  <a:srgbClr val="000000"/>
                </a:solidFill>
                <a:latin typeface="Calibri" pitchFamily="34" charset="0"/>
                <a:ea typeface="HiddenHorzOCR"/>
                <a:cs typeface="Times New Roman" pitchFamily="18" charset="0"/>
              </a:rPr>
              <a:t>farklı değişkenler </a:t>
            </a:r>
            <a:r>
              <a:rPr lang="tr-TR" sz="1600" dirty="0">
                <a:solidFill>
                  <a:srgbClr val="000000"/>
                </a:solidFill>
                <a:latin typeface="Times New Roman" pitchFamily="18" charset="0"/>
                <a:ea typeface="Calibri" pitchFamily="34" charset="0"/>
                <a:cs typeface="Times New Roman" pitchFamily="18" charset="0"/>
              </a:rPr>
              <a:t>olarak </a:t>
            </a:r>
            <a:r>
              <a:rPr lang="tr-TR" sz="1600" dirty="0">
                <a:solidFill>
                  <a:srgbClr val="000000"/>
                </a:solidFill>
                <a:latin typeface="Calibri" pitchFamily="34" charset="0"/>
                <a:ea typeface="HiddenHorzOCR"/>
                <a:cs typeface="Times New Roman" pitchFamily="18" charset="0"/>
              </a:rPr>
              <a:t>işlevsel </a:t>
            </a:r>
            <a:r>
              <a:rPr lang="tr-TR" sz="1600" dirty="0">
                <a:solidFill>
                  <a:srgbClr val="000000"/>
                </a:solidFill>
                <a:latin typeface="Times New Roman" pitchFamily="18" charset="0"/>
                <a:ea typeface="Calibri" pitchFamily="34" charset="0"/>
                <a:cs typeface="Times New Roman" pitchFamily="18" charset="0"/>
              </a:rPr>
              <a:t>zorunluluklar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rtlemesi </a:t>
            </a:r>
            <a:r>
              <a:rPr lang="tr-TR" sz="1600" dirty="0">
                <a:solidFill>
                  <a:srgbClr val="000000"/>
                </a:solidFill>
                <a:latin typeface="Calibri" pitchFamily="34" charset="0"/>
                <a:ea typeface="HiddenHorzOCR"/>
                <a:cs typeface="Times New Roman" pitchFamily="18" charset="0"/>
              </a:rPr>
              <a:t>şu </a:t>
            </a:r>
            <a:r>
              <a:rPr lang="tr-TR" sz="1600" dirty="0">
                <a:solidFill>
                  <a:srgbClr val="000000"/>
                </a:solidFill>
                <a:latin typeface="Times New Roman" pitchFamily="18" charset="0"/>
                <a:ea typeface="Calibri" pitchFamily="34" charset="0"/>
                <a:cs typeface="Times New Roman" pitchFamily="18" charset="0"/>
              </a:rPr>
              <a:t>unsurlardan </a:t>
            </a:r>
            <a:r>
              <a:rPr lang="tr-TR" sz="1600" dirty="0">
                <a:solidFill>
                  <a:srgbClr val="000000"/>
                </a:solidFill>
                <a:latin typeface="Calibri" pitchFamily="34" charset="0"/>
                <a:ea typeface="HiddenHorzOCR"/>
                <a:cs typeface="Times New Roman" pitchFamily="18" charset="0"/>
              </a:rPr>
              <a:t>oluşur: </a:t>
            </a:r>
            <a:r>
              <a:rPr lang="tr-TR" sz="1600" dirty="0">
                <a:solidFill>
                  <a:srgbClr val="000000"/>
                </a:solidFill>
                <a:latin typeface="Times New Roman" pitchFamily="18" charset="0"/>
                <a:ea typeface="Calibri" pitchFamily="34" charset="0"/>
                <a:cs typeface="Times New Roman" pitchFamily="18" charset="0"/>
              </a:rPr>
              <a:t>Ortamdaki mevcut </a:t>
            </a:r>
            <a:r>
              <a:rPr lang="tr-TR" sz="1600" dirty="0">
                <a:solidFill>
                  <a:srgbClr val="000000"/>
                </a:solidFill>
                <a:latin typeface="Calibri" pitchFamily="34" charset="0"/>
                <a:ea typeface="HiddenHorzOCR"/>
                <a:cs typeface="Times New Roman" pitchFamily="18" charset="0"/>
              </a:rPr>
              <a:t>koşullara </a:t>
            </a:r>
            <a:r>
              <a:rPr lang="tr-TR" sz="1600" dirty="0">
                <a:solidFill>
                  <a:srgbClr val="000000"/>
                </a:solidFill>
                <a:latin typeface="Times New Roman" pitchFamily="18" charset="0"/>
                <a:ea typeface="Calibri" pitchFamily="34" charset="0"/>
                <a:cs typeface="Times New Roman" pitchFamily="18" charset="0"/>
              </a:rPr>
              <a:t>uyum </a:t>
            </a:r>
            <a:r>
              <a:rPr lang="tr-TR" sz="1600" dirty="0">
                <a:solidFill>
                  <a:srgbClr val="000000"/>
                </a:solidFill>
                <a:latin typeface="Calibri" pitchFamily="34" charset="0"/>
                <a:ea typeface="HiddenHorzOCR"/>
                <a:cs typeface="Times New Roman" pitchFamily="18" charset="0"/>
              </a:rPr>
              <a:t>sağlanması, </a:t>
            </a:r>
            <a:r>
              <a:rPr lang="tr-TR" sz="1600" dirty="0">
                <a:solidFill>
                  <a:srgbClr val="000000"/>
                </a:solidFill>
                <a:latin typeface="Times New Roman" pitchFamily="18" charset="0"/>
                <a:ea typeface="Calibri" pitchFamily="34" charset="0"/>
                <a:cs typeface="Times New Roman" pitchFamily="18" charset="0"/>
              </a:rPr>
              <a:t>yani adaptasyon, </a:t>
            </a:r>
            <a:r>
              <a:rPr lang="tr-TR" sz="1600" dirty="0" err="1">
                <a:solidFill>
                  <a:srgbClr val="000000"/>
                </a:solidFill>
                <a:latin typeface="Times New Roman" pitchFamily="18" charset="0"/>
                <a:ea typeface="Calibri" pitchFamily="34" charset="0"/>
                <a:cs typeface="Times New Roman" pitchFamily="18" charset="0"/>
              </a:rPr>
              <a:t>kollektif</a:t>
            </a:r>
            <a:r>
              <a:rPr lang="tr-TR" sz="1600" dirty="0">
                <a:solidFill>
                  <a:srgbClr val="000000"/>
                </a:solidFill>
                <a:latin typeface="Times New Roman" pitchFamily="18" charset="0"/>
                <a:ea typeface="Calibri" pitchFamily="34" charset="0"/>
                <a:cs typeface="Times New Roman" pitchFamily="18" charset="0"/>
              </a:rPr>
              <a:t> hedeflere </a:t>
            </a:r>
            <a:r>
              <a:rPr lang="tr-TR" sz="1600" dirty="0">
                <a:solidFill>
                  <a:srgbClr val="000000"/>
                </a:solidFill>
                <a:latin typeface="Calibri" pitchFamily="34" charset="0"/>
                <a:ea typeface="HiddenHorzOCR"/>
                <a:cs typeface="Times New Roman" pitchFamily="18" charset="0"/>
              </a:rPr>
              <a:t>ulaşılması, </a:t>
            </a:r>
            <a:r>
              <a:rPr lang="tr-TR" sz="1600" dirty="0">
                <a:solidFill>
                  <a:srgbClr val="000000"/>
                </a:solidFill>
                <a:latin typeface="Times New Roman" pitchFamily="18" charset="0"/>
                <a:ea typeface="Calibri" pitchFamily="34" charset="0"/>
                <a:cs typeface="Times New Roman" pitchFamily="18" charset="0"/>
              </a:rPr>
              <a:t>yani </a:t>
            </a:r>
            <a:r>
              <a:rPr lang="tr-TR" sz="1600" dirty="0">
                <a:solidFill>
                  <a:srgbClr val="000000"/>
                </a:solidFill>
                <a:latin typeface="Calibri" pitchFamily="34" charset="0"/>
                <a:ea typeface="HiddenHorzOCR"/>
                <a:cs typeface="Times New Roman" pitchFamily="18" charset="0"/>
              </a:rPr>
              <a:t>hedef-erişimi,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yelerin eylemlerinin toplum ile </a:t>
            </a:r>
            <a:r>
              <a:rPr lang="tr-TR" sz="1600" dirty="0">
                <a:solidFill>
                  <a:srgbClr val="000000"/>
                </a:solidFill>
                <a:latin typeface="Calibri" pitchFamily="34" charset="0"/>
                <a:ea typeface="HiddenHorzOCR"/>
                <a:cs typeface="Times New Roman" pitchFamily="18" charset="0"/>
              </a:rPr>
              <a:t>bütünleştirilmesi, </a:t>
            </a:r>
            <a:r>
              <a:rPr lang="tr-TR" sz="1600" dirty="0">
                <a:solidFill>
                  <a:srgbClr val="000000"/>
                </a:solidFill>
                <a:latin typeface="Times New Roman" pitchFamily="18" charset="0"/>
                <a:ea typeface="Calibri" pitchFamily="34" charset="0"/>
                <a:cs typeface="Times New Roman" pitchFamily="18" charset="0"/>
              </a:rPr>
              <a:t>yani </a:t>
            </a:r>
            <a:r>
              <a:rPr lang="tr-TR" sz="1600" dirty="0">
                <a:solidFill>
                  <a:srgbClr val="000000"/>
                </a:solidFill>
                <a:latin typeface="Calibri" pitchFamily="34" charset="0"/>
                <a:ea typeface="HiddenHorzOCR"/>
                <a:cs typeface="Times New Roman" pitchFamily="18" charset="0"/>
              </a:rPr>
              <a:t>bütünleştirme </a:t>
            </a:r>
            <a:r>
              <a:rPr lang="tr-TR" sz="1600" dirty="0">
                <a:solidFill>
                  <a:srgbClr val="000000"/>
                </a:solidFill>
                <a:latin typeface="Times New Roman" pitchFamily="18" charset="0"/>
                <a:ea typeface="Calibri" pitchFamily="34" charset="0"/>
                <a:cs typeface="Times New Roman" pitchFamily="18" charset="0"/>
              </a:rPr>
              <a:t>ve toplumdaki </a:t>
            </a:r>
            <a:r>
              <a:rPr lang="tr-TR" sz="1600" dirty="0">
                <a:solidFill>
                  <a:srgbClr val="000000"/>
                </a:solidFill>
                <a:latin typeface="Calibri" pitchFamily="34" charset="0"/>
                <a:ea typeface="HiddenHorzOCR"/>
                <a:cs typeface="Times New Roman" pitchFamily="18" charset="0"/>
              </a:rPr>
              <a:t>değerlerin korunması, </a:t>
            </a:r>
            <a:r>
              <a:rPr lang="tr-TR" sz="1600" dirty="0">
                <a:solidFill>
                  <a:srgbClr val="000000"/>
                </a:solidFill>
                <a:latin typeface="Times New Roman" pitchFamily="18" charset="0"/>
                <a:ea typeface="Calibri" pitchFamily="34" charset="0"/>
                <a:cs typeface="Times New Roman" pitchFamily="18" charset="0"/>
              </a:rPr>
              <a:t>yani gizlilik.</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Toplumdaki değerlerin korunmasından oluşan bu son işlev eylem sistemindeki 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leme ile ilgilidir. Bu işlev eylem sistemleri ile sembolik ve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rel evren arasındaki temas noktası haline gelmektedir. İşte din bu evrenin bir par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asıdır. </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nk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dinde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diğer alanları gibi 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lenmede gerekli olan sembolleri ve fikirler sağlamaktadır. İşte </a:t>
            </a:r>
            <a:r>
              <a:rPr lang="tr-TR" sz="1600" dirty="0" err="1">
                <a:solidFill>
                  <a:srgbClr val="000000"/>
                </a:solidFill>
                <a:latin typeface="Times New Roman" pitchFamily="18" charset="0"/>
                <a:ea typeface="Calibri" pitchFamily="34" charset="0"/>
                <a:cs typeface="Times New Roman" pitchFamily="18" charset="0"/>
              </a:rPr>
              <a:t>Parson</a:t>
            </a:r>
            <a:r>
              <a:rPr lang="tr-TR" sz="1600" dirty="0">
                <a:solidFill>
                  <a:srgbClr val="000000"/>
                </a:solidFill>
                <a:latin typeface="Times New Roman" pitchFamily="18" charset="0"/>
                <a:ea typeface="Calibri" pitchFamily="34" charset="0"/>
                <a:cs typeface="Times New Roman" pitchFamily="18" charset="0"/>
              </a:rPr>
              <a:t> da sosyal sistemin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rekliliği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zorunlu olarak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zen ve istikrarın geniş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de değer konsens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tarafından sağlandığına inanmaktadır.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err="1">
                <a:solidFill>
                  <a:srgbClr val="000000"/>
                </a:solidFill>
                <a:latin typeface="Times New Roman" pitchFamily="18" charset="0"/>
                <a:ea typeface="Calibri" pitchFamily="34" charset="0"/>
                <a:cs typeface="Times New Roman" pitchFamily="18" charset="0"/>
              </a:rPr>
              <a:t>Parsons</a:t>
            </a:r>
            <a:r>
              <a:rPr lang="tr-TR" sz="1600" dirty="0">
                <a:solidFill>
                  <a:srgbClr val="000000"/>
                </a:solidFill>
                <a:latin typeface="Times New Roman" pitchFamily="18" charset="0"/>
                <a:ea typeface="Calibri" pitchFamily="34" charset="0"/>
                <a:cs typeface="Times New Roman" pitchFamily="18" charset="0"/>
              </a:rPr>
              <a:t> </a:t>
            </a:r>
            <a:r>
              <a:rPr lang="tr-TR" sz="1600" dirty="0">
                <a:solidFill>
                  <a:srgbClr val="000000"/>
                </a:solidFill>
                <a:latin typeface="Calibri" pitchFamily="34" charset="0"/>
                <a:ea typeface="HiddenHorzOCR"/>
                <a:cs typeface="Times New Roman" pitchFamily="18" charset="0"/>
              </a:rPr>
              <a:t>paylaşılmış değerlerin </a:t>
            </a:r>
            <a:r>
              <a:rPr lang="tr-TR" sz="1600" dirty="0">
                <a:solidFill>
                  <a:srgbClr val="000000"/>
                </a:solidFill>
                <a:latin typeface="Times New Roman" pitchFamily="18" charset="0"/>
                <a:ea typeface="Calibri" pitchFamily="34" charset="0"/>
                <a:cs typeface="Times New Roman" pitchFamily="18" charset="0"/>
              </a:rPr>
              <a:t>insanların sosyal rolleri dahil,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aksiyonlarında motivasyon </a:t>
            </a:r>
            <a:r>
              <a:rPr lang="tr-TR" sz="1600" dirty="0">
                <a:solidFill>
                  <a:srgbClr val="000000"/>
                </a:solidFill>
                <a:latin typeface="Calibri" pitchFamily="34" charset="0"/>
                <a:ea typeface="HiddenHorzOCR"/>
                <a:cs typeface="Times New Roman" pitchFamily="18" charset="0"/>
              </a:rPr>
              <a:t>kaynağı </a:t>
            </a:r>
            <a:r>
              <a:rPr lang="tr-TR" sz="1600" dirty="0">
                <a:solidFill>
                  <a:srgbClr val="000000"/>
                </a:solidFill>
                <a:latin typeface="Times New Roman" pitchFamily="18" charset="0"/>
                <a:ea typeface="Calibri" pitchFamily="34" charset="0"/>
                <a:cs typeface="Times New Roman" pitchFamily="18" charset="0"/>
              </a:rPr>
              <a:t>olan normatif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eveyi ya da model otoriteyi </a:t>
            </a:r>
            <a:r>
              <a:rPr lang="tr-TR" sz="1600" dirty="0">
                <a:solidFill>
                  <a:srgbClr val="000000"/>
                </a:solidFill>
                <a:latin typeface="Calibri" pitchFamily="34" charset="0"/>
                <a:ea typeface="HiddenHorzOCR"/>
                <a:cs typeface="Times New Roman" pitchFamily="18" charset="0"/>
              </a:rPr>
              <a:t>oluşturduğuna inanmaktadır. Ona</a:t>
            </a:r>
            <a:r>
              <a:rPr lang="tr-TR" sz="1600" dirty="0">
                <a:solidFill>
                  <a:srgbClr val="000000"/>
                </a:solidFill>
                <a:latin typeface="Times New Roman" pitchFamily="18" charset="0"/>
                <a:ea typeface="Calibri" pitchFamily="34" charset="0"/>
                <a:cs typeface="Times New Roman" pitchFamily="18" charset="0"/>
              </a:rPr>
              <a:t>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dini inan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ve pratikler sosyal </a:t>
            </a:r>
            <a:r>
              <a:rPr lang="tr-TR" sz="1600" dirty="0">
                <a:solidFill>
                  <a:srgbClr val="000000"/>
                </a:solidFill>
                <a:latin typeface="Calibri" pitchFamily="34" charset="0"/>
                <a:ea typeface="HiddenHorzOCR"/>
                <a:cs typeface="Times New Roman" pitchFamily="18" charset="0"/>
              </a:rPr>
              <a:t>bütünleşme </a:t>
            </a:r>
            <a:r>
              <a:rPr lang="tr-TR" sz="1600" dirty="0">
                <a:solidFill>
                  <a:srgbClr val="000000"/>
                </a:solidFill>
                <a:latin typeface="Times New Roman" pitchFamily="18" charset="0"/>
                <a:ea typeface="Calibri" pitchFamily="34" charset="0"/>
                <a:cs typeface="Times New Roman" pitchFamily="18" charset="0"/>
              </a:rPr>
              <a:t>ve </a:t>
            </a:r>
            <a:r>
              <a:rPr lang="tr-TR" sz="1600" dirty="0">
                <a:solidFill>
                  <a:srgbClr val="000000"/>
                </a:solidFill>
                <a:latin typeface="Calibri" pitchFamily="34" charset="0"/>
                <a:ea typeface="HiddenHorzOCR"/>
                <a:cs typeface="Times New Roman" pitchFamily="18" charset="0"/>
              </a:rPr>
              <a:t>dayanışmayı teşvik ettiği gibi, </a:t>
            </a:r>
            <a:r>
              <a:rPr lang="tr-TR" sz="1600" dirty="0">
                <a:solidFill>
                  <a:srgbClr val="000000"/>
                </a:solidFill>
                <a:latin typeface="Times New Roman" pitchFamily="18" charset="0"/>
                <a:ea typeface="Calibri" pitchFamily="34" charset="0"/>
                <a:cs typeface="Times New Roman" pitchFamily="18" charset="0"/>
              </a:rPr>
              <a:t>egemen </a:t>
            </a:r>
            <a:r>
              <a:rPr lang="tr-TR" sz="1600" dirty="0">
                <a:solidFill>
                  <a:srgbClr val="000000"/>
                </a:solidFill>
                <a:latin typeface="Calibri" pitchFamily="34" charset="0"/>
                <a:ea typeface="HiddenHorzOCR"/>
                <a:cs typeface="Times New Roman" pitchFamily="18" charset="0"/>
              </a:rPr>
              <a:t>değerleri tanımlama</a:t>
            </a:r>
            <a:r>
              <a:rPr lang="tr-TR" sz="1600" dirty="0">
                <a:solidFill>
                  <a:srgbClr val="000000"/>
                </a:solidFill>
                <a:latin typeface="Times New Roman" pitchFamily="18" charset="0"/>
                <a:ea typeface="Calibri" pitchFamily="34" charset="0"/>
                <a:cs typeface="Times New Roman" pitchFamily="18" charset="0"/>
              </a:rPr>
              <a:t>da ve g</a:t>
            </a:r>
            <a:r>
              <a:rPr lang="tr-TR" sz="1600" dirty="0">
                <a:solidFill>
                  <a:srgbClr val="000000"/>
                </a:solidFill>
                <a:latin typeface="Calibri"/>
                <a:ea typeface="Calibri" pitchFamily="34" charset="0"/>
                <a:cs typeface="Times New Roman" pitchFamily="18" charset="0"/>
              </a:rPr>
              <a:t>üç</a:t>
            </a:r>
            <a:r>
              <a:rPr lang="tr-TR" sz="1600" dirty="0">
                <a:solidFill>
                  <a:srgbClr val="000000"/>
                </a:solidFill>
                <a:latin typeface="Times New Roman" pitchFamily="18" charset="0"/>
                <a:ea typeface="Calibri" pitchFamily="34" charset="0"/>
                <a:cs typeface="Times New Roman" pitchFamily="18" charset="0"/>
              </a:rPr>
              <a:t>lendirmede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rol </a:t>
            </a:r>
            <a:r>
              <a:rPr lang="tr-TR" sz="1600" dirty="0">
                <a:solidFill>
                  <a:srgbClr val="000000"/>
                </a:solidFill>
                <a:latin typeface="Calibri" pitchFamily="34" charset="0"/>
                <a:ea typeface="HiddenHorzOCR"/>
                <a:cs typeface="Times New Roman" pitchFamily="18" charset="0"/>
              </a:rPr>
              <a:t>oynamaktadır.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141862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1"/>
          <p:cNvSpPr>
            <a:spLocks noChangeArrowheads="1"/>
          </p:cNvSpPr>
          <p:nvPr/>
        </p:nvSpPr>
        <p:spPr bwMode="auto">
          <a:xfrm>
            <a:off x="1952596" y="785794"/>
            <a:ext cx="8429684"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dirty="0" err="1">
                <a:solidFill>
                  <a:srgbClr val="000000"/>
                </a:solidFill>
                <a:latin typeface="Times New Roman" pitchFamily="18" charset="0"/>
                <a:ea typeface="Calibri" pitchFamily="34" charset="0"/>
                <a:cs typeface="Times New Roman" pitchFamily="18" charset="0"/>
              </a:rPr>
              <a:t>Parsons</a:t>
            </a:r>
            <a:r>
              <a:rPr lang="tr-TR" sz="1600" dirty="0">
                <a:solidFill>
                  <a:srgbClr val="000000"/>
                </a:solidFill>
                <a:latin typeface="Times New Roman" pitchFamily="18" charset="0"/>
                <a:ea typeface="Calibri" pitchFamily="34" charset="0"/>
                <a:cs typeface="Times New Roman" pitchFamily="18" charset="0"/>
              </a:rPr>
              <a:t> modem toplumlarda dinin rol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ile ilgili analizlerinde bireylerin sosyal </a:t>
            </a:r>
            <a:r>
              <a:rPr lang="tr-TR" sz="1600" dirty="0">
                <a:solidFill>
                  <a:srgbClr val="000000"/>
                </a:solidFill>
                <a:latin typeface="Calibri" pitchFamily="34" charset="0"/>
                <a:ea typeface="HiddenHorzOCR" charset="-128"/>
                <a:cs typeface="Times New Roman" pitchFamily="18" charset="0"/>
              </a:rPr>
              <a:t>aksiyonlarının </a:t>
            </a:r>
            <a:r>
              <a:rPr lang="tr-TR" sz="1600" dirty="0">
                <a:solidFill>
                  <a:srgbClr val="000000"/>
                </a:solidFill>
                <a:latin typeface="Times New Roman" pitchFamily="18" charset="0"/>
                <a:ea typeface="Calibri" pitchFamily="34" charset="0"/>
                <a:cs typeface="Times New Roman" pitchFamily="18" charset="0"/>
              </a:rPr>
              <a:t>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 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fuz eden ve onun temelini </a:t>
            </a:r>
            <a:r>
              <a:rPr lang="tr-TR" sz="1600" dirty="0">
                <a:solidFill>
                  <a:srgbClr val="000000"/>
                </a:solidFill>
                <a:latin typeface="Calibri" pitchFamily="34" charset="0"/>
                <a:ea typeface="HiddenHorzOCR" charset="-128"/>
                <a:cs typeface="Times New Roman" pitchFamily="18" charset="0"/>
              </a:rPr>
              <a:t>oluşturan </a:t>
            </a:r>
            <a:r>
              <a:rPr lang="tr-TR" sz="1600" dirty="0">
                <a:solidFill>
                  <a:srgbClr val="000000"/>
                </a:solidFill>
                <a:latin typeface="Times New Roman" pitchFamily="18" charset="0"/>
                <a:ea typeface="Calibri" pitchFamily="34" charset="0"/>
                <a:cs typeface="Times New Roman" pitchFamily="18" charset="0"/>
              </a:rPr>
              <a:t>dini </a:t>
            </a:r>
            <a:r>
              <a:rPr lang="tr-TR" sz="1600" dirty="0">
                <a:solidFill>
                  <a:srgbClr val="000000"/>
                </a:solidFill>
                <a:latin typeface="Calibri" pitchFamily="34" charset="0"/>
                <a:ea typeface="HiddenHorzOCR" charset="-128"/>
                <a:cs typeface="Times New Roman" pitchFamily="18" charset="0"/>
              </a:rPr>
              <a:t>değerler </a:t>
            </a:r>
            <a:r>
              <a:rPr lang="tr-TR" sz="1600" dirty="0">
                <a:solidFill>
                  <a:srgbClr val="000000"/>
                </a:solidFill>
                <a:latin typeface="Times New Roman" pitchFamily="18" charset="0"/>
                <a:ea typeface="Calibri" pitchFamily="34" charset="0"/>
                <a:cs typeface="Times New Roman" pitchFamily="18" charset="0"/>
              </a:rPr>
              <a:t>tarafından </a:t>
            </a:r>
            <a:r>
              <a:rPr lang="tr-TR" sz="1600" dirty="0">
                <a:solidFill>
                  <a:srgbClr val="000000"/>
                </a:solidFill>
                <a:latin typeface="Calibri" pitchFamily="34" charset="0"/>
                <a:ea typeface="HiddenHorzOCR" charset="-128"/>
                <a:cs typeface="Times New Roman" pitchFamily="18" charset="0"/>
              </a:rPr>
              <a:t>şekillendirildiğine inanmaktadır. </a:t>
            </a:r>
            <a:r>
              <a:rPr lang="tr-TR" sz="1600" dirty="0">
                <a:solidFill>
                  <a:srgbClr val="000000"/>
                </a:solidFill>
                <a:latin typeface="Times New Roman" pitchFamily="18" charset="0"/>
                <a:ea typeface="Calibri" pitchFamily="34" charset="0"/>
                <a:cs typeface="Times New Roman" pitchFamily="18" charset="0"/>
              </a:rPr>
              <a:t>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inan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a:t>
            </a:r>
            <a:r>
              <a:rPr lang="tr-TR" sz="1600" dirty="0">
                <a:solidFill>
                  <a:srgbClr val="000000"/>
                </a:solidFill>
                <a:latin typeface="Calibri" pitchFamily="34" charset="0"/>
                <a:ea typeface="HiddenHorzOCR" charset="-128"/>
                <a:cs typeface="Times New Roman" pitchFamily="18" charset="0"/>
              </a:rPr>
              <a:t>değer </a:t>
            </a:r>
            <a:r>
              <a:rPr lang="tr-TR" sz="1600" dirty="0">
                <a:solidFill>
                  <a:srgbClr val="000000"/>
                </a:solidFill>
                <a:latin typeface="Times New Roman" pitchFamily="18" charset="0"/>
                <a:ea typeface="Calibri" pitchFamily="34" charset="0"/>
                <a:cs typeface="Times New Roman" pitchFamily="18" charset="0"/>
              </a:rPr>
              <a:t>ve anlamlar </a:t>
            </a:r>
            <a:r>
              <a:rPr lang="tr-TR" sz="1600" dirty="0">
                <a:solidFill>
                  <a:srgbClr val="000000"/>
                </a:solidFill>
                <a:latin typeface="Calibri" pitchFamily="34" charset="0"/>
                <a:ea typeface="HiddenHorzOCR" charset="-128"/>
                <a:cs typeface="Times New Roman" pitchFamily="18" charset="0"/>
              </a:rPr>
              <a:t>sistemi,</a:t>
            </a:r>
            <a:r>
              <a:rPr lang="tr-TR" sz="1600" dirty="0">
                <a:solidFill>
                  <a:srgbClr val="000000"/>
                </a:solidFill>
                <a:latin typeface="Times New Roman" pitchFamily="18" charset="0"/>
                <a:ea typeface="Calibri" pitchFamily="34" charset="0"/>
                <a:cs typeface="Times New Roman" pitchFamily="18" charset="0"/>
              </a:rPr>
              <a:t>sosyal aksiyon,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genel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nlendiriciler olarak tezah</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a:t>
            </a:r>
            <a:r>
              <a:rPr lang="tr-TR" sz="1600" dirty="0">
                <a:solidFill>
                  <a:srgbClr val="000000"/>
                </a:solidFill>
                <a:latin typeface="Calibri" pitchFamily="34" charset="0"/>
                <a:ea typeface="HiddenHorzOCR" charset="-128"/>
                <a:cs typeface="Times New Roman" pitchFamily="18" charset="0"/>
              </a:rPr>
              <a:t>etmektedir. </a:t>
            </a:r>
            <a:r>
              <a:rPr lang="tr-TR" sz="1600" dirty="0">
                <a:solidFill>
                  <a:srgbClr val="000000"/>
                </a:solidFill>
                <a:latin typeface="Times New Roman" pitchFamily="18" charset="0"/>
                <a:ea typeface="Calibri" pitchFamily="34" charset="0"/>
                <a:cs typeface="Times New Roman" pitchFamily="18" charset="0"/>
              </a:rPr>
              <a:t>Aksiyonları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nlendiren normlar, </a:t>
            </a:r>
            <a:r>
              <a:rPr lang="tr-TR" sz="1600" dirty="0">
                <a:solidFill>
                  <a:srgbClr val="000000"/>
                </a:solidFill>
                <a:latin typeface="Calibri" pitchFamily="34" charset="0"/>
                <a:ea typeface="HiddenHorzOCR" charset="-128"/>
                <a:cs typeface="Times New Roman" pitchFamily="18" charset="0"/>
              </a:rPr>
              <a:t>davranışlar </a:t>
            </a:r>
            <a:r>
              <a:rPr lang="tr-TR" sz="1600" dirty="0">
                <a:solidFill>
                  <a:srgbClr val="000000"/>
                </a:solidFill>
                <a:latin typeface="Times New Roman" pitchFamily="18" charset="0"/>
                <a:ea typeface="Calibri" pitchFamily="34" charset="0"/>
                <a:cs typeface="Times New Roman" pitchFamily="18" charset="0"/>
              </a:rPr>
              <a:t>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birer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 ve motivasyon </a:t>
            </a:r>
            <a:r>
              <a:rPr lang="tr-TR" sz="1600" dirty="0">
                <a:solidFill>
                  <a:srgbClr val="000000"/>
                </a:solidFill>
                <a:latin typeface="Calibri" pitchFamily="34" charset="0"/>
                <a:ea typeface="HiddenHorzOCR" charset="-128"/>
                <a:cs typeface="Times New Roman" pitchFamily="18" charset="0"/>
              </a:rPr>
              <a:t>kaynağı </a:t>
            </a:r>
            <a:r>
              <a:rPr lang="tr-TR" sz="1600" dirty="0">
                <a:solidFill>
                  <a:srgbClr val="000000"/>
                </a:solidFill>
                <a:latin typeface="Times New Roman" pitchFamily="18" charset="0"/>
                <a:ea typeface="Calibri" pitchFamily="34" charset="0"/>
                <a:cs typeface="Times New Roman" pitchFamily="18" charset="0"/>
              </a:rPr>
              <a:t>olarak hizmet eder. </a:t>
            </a:r>
            <a:r>
              <a:rPr lang="tr-TR" sz="1600" dirty="0" err="1">
                <a:solidFill>
                  <a:srgbClr val="000000"/>
                </a:solidFill>
                <a:latin typeface="Times New Roman" pitchFamily="18" charset="0"/>
                <a:ea typeface="Calibri" pitchFamily="34" charset="0"/>
                <a:cs typeface="Times New Roman" pitchFamily="18" charset="0"/>
              </a:rPr>
              <a:t>Parsons'a</a:t>
            </a:r>
            <a:r>
              <a:rPr lang="tr-TR" sz="1600" dirty="0">
                <a:solidFill>
                  <a:srgbClr val="000000"/>
                </a:solidFill>
                <a:latin typeface="Times New Roman" pitchFamily="18" charset="0"/>
                <a:ea typeface="Calibri" pitchFamily="34" charset="0"/>
                <a:cs typeface="Times New Roman" pitchFamily="18" charset="0"/>
              </a:rPr>
              <a:t>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dinin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rel sistemin bir </a:t>
            </a:r>
            <a:r>
              <a:rPr lang="tr-TR" sz="1600" dirty="0">
                <a:solidFill>
                  <a:srgbClr val="000000"/>
                </a:solidFill>
                <a:latin typeface="Calibri" pitchFamily="34" charset="0"/>
                <a:ea typeface="HiddenHorzOCR" charset="-128"/>
                <a:cs typeface="Times New Roman" pitchFamily="18" charset="0"/>
              </a:rPr>
              <a:t>parçası olması </a:t>
            </a:r>
            <a:r>
              <a:rPr lang="tr-TR" sz="1600" dirty="0">
                <a:solidFill>
                  <a:srgbClr val="000000"/>
                </a:solidFill>
                <a:latin typeface="Times New Roman" pitchFamily="18" charset="0"/>
                <a:ea typeface="Calibri" pitchFamily="34" charset="0"/>
                <a:cs typeface="Times New Roman" pitchFamily="18" charset="0"/>
              </a:rPr>
              <a:t>nedeniyle bireysel aksiyonun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nlendiri</a:t>
            </a:r>
            <a:r>
              <a:rPr lang="tr-TR" sz="1600" dirty="0">
                <a:solidFill>
                  <a:srgbClr val="000000"/>
                </a:solidFill>
                <a:latin typeface="Calibri" pitchFamily="34" charset="0"/>
                <a:ea typeface="HiddenHorzOCR" charset="-128"/>
                <a:cs typeface="Times New Roman" pitchFamily="18" charset="0"/>
              </a:rPr>
              <a:t>cisi </a:t>
            </a:r>
            <a:r>
              <a:rPr lang="tr-TR" sz="1600" dirty="0">
                <a:solidFill>
                  <a:srgbClr val="000000"/>
                </a:solidFill>
                <a:latin typeface="Times New Roman" pitchFamily="18" charset="0"/>
                <a:ea typeface="Calibri" pitchFamily="34" charset="0"/>
                <a:cs typeface="Times New Roman" pitchFamily="18" charset="0"/>
              </a:rPr>
              <a:t>olarak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bir </a:t>
            </a:r>
            <a:r>
              <a:rPr lang="tr-TR" sz="1600" dirty="0">
                <a:solidFill>
                  <a:srgbClr val="000000"/>
                </a:solidFill>
                <a:latin typeface="Calibri" pitchFamily="34" charset="0"/>
                <a:ea typeface="HiddenHorzOCR" charset="-128"/>
                <a:cs typeface="Times New Roman" pitchFamily="18" charset="0"/>
              </a:rPr>
              <a:t>işlevi vardır. Aynı </a:t>
            </a:r>
            <a:r>
              <a:rPr lang="tr-TR" sz="1600" dirty="0">
                <a:solidFill>
                  <a:srgbClr val="000000"/>
                </a:solidFill>
                <a:latin typeface="Times New Roman" pitchFamily="18" charset="0"/>
                <a:ea typeface="Calibri" pitchFamily="34" charset="0"/>
                <a:cs typeface="Times New Roman" pitchFamily="18" charset="0"/>
              </a:rPr>
              <a:t>zamanda din, insanların </a:t>
            </a:r>
            <a:r>
              <a:rPr lang="tr-TR" sz="1600" dirty="0">
                <a:solidFill>
                  <a:srgbClr val="000000"/>
                </a:solidFill>
                <a:latin typeface="Calibri" pitchFamily="34" charset="0"/>
                <a:ea typeface="HiddenHorzOCR" charset="-128"/>
                <a:cs typeface="Times New Roman" pitchFamily="18" charset="0"/>
              </a:rPr>
              <a:t>davranışlarının değerlendirilmesine </a:t>
            </a:r>
            <a:r>
              <a:rPr lang="tr-TR" sz="1600" dirty="0">
                <a:solidFill>
                  <a:srgbClr val="000000"/>
                </a:solidFill>
                <a:latin typeface="Times New Roman" pitchFamily="18" charset="0"/>
                <a:ea typeface="Calibri" pitchFamily="34" charset="0"/>
                <a:cs typeface="Times New Roman" pitchFamily="18" charset="0"/>
              </a:rPr>
              <a:t>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nelik standartların ve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tlerin </a:t>
            </a:r>
            <a:r>
              <a:rPr lang="tr-TR" sz="1600" dirty="0">
                <a:solidFill>
                  <a:srgbClr val="000000"/>
                </a:solidFill>
                <a:latin typeface="Calibri" pitchFamily="34" charset="0"/>
                <a:ea typeface="HiddenHorzOCR" charset="-128"/>
                <a:cs typeface="Times New Roman" pitchFamily="18" charset="0"/>
              </a:rPr>
              <a:t>oluşturulmasında </a:t>
            </a:r>
            <a:r>
              <a:rPr lang="tr-TR" sz="1600" dirty="0">
                <a:solidFill>
                  <a:srgbClr val="000000"/>
                </a:solidFill>
                <a:latin typeface="Times New Roman" pitchFamily="18" charset="0"/>
                <a:ea typeface="Calibri" pitchFamily="34" charset="0"/>
                <a:cs typeface="Times New Roman" pitchFamily="18" charset="0"/>
              </a:rPr>
              <a:t>da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bir </a:t>
            </a:r>
            <a:r>
              <a:rPr lang="tr-TR" sz="1600" dirty="0">
                <a:solidFill>
                  <a:srgbClr val="000000"/>
                </a:solidFill>
                <a:latin typeface="Calibri" pitchFamily="34" charset="0"/>
                <a:ea typeface="HiddenHorzOCR" charset="-128"/>
                <a:cs typeface="Times New Roman" pitchFamily="18" charset="0"/>
              </a:rPr>
              <a:t>kaynaktır.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Teorik yaklaşımında din ve sosyal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zen arasındaki ilişki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zerine odaklanan </a:t>
            </a:r>
            <a:r>
              <a:rPr lang="tr-TR" sz="1600" dirty="0" err="1">
                <a:solidFill>
                  <a:srgbClr val="000000"/>
                </a:solidFill>
                <a:latin typeface="Times New Roman" pitchFamily="18" charset="0"/>
                <a:ea typeface="Calibri" pitchFamily="34" charset="0"/>
                <a:cs typeface="Times New Roman" pitchFamily="18" charset="0"/>
              </a:rPr>
              <a:t>Parsons</a:t>
            </a:r>
            <a:r>
              <a:rPr lang="tr-TR" sz="1600" dirty="0">
                <a:solidFill>
                  <a:srgbClr val="000000"/>
                </a:solidFill>
                <a:latin typeface="Times New Roman" pitchFamily="18" charset="0"/>
                <a:ea typeface="Calibri" pitchFamily="34" charset="0"/>
                <a:cs typeface="Times New Roman" pitchFamily="18" charset="0"/>
              </a:rPr>
              <a:t> dini 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 toplumlarda meydana gelen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eşitli sosyal problemler hakkında </a:t>
            </a:r>
            <a:r>
              <a:rPr lang="tr-TR" sz="1600" dirty="0">
                <a:solidFill>
                  <a:srgbClr val="000000"/>
                </a:solidFill>
                <a:latin typeface="Calibri"/>
                <a:ea typeface="Calibri" pitchFamily="34" charset="0"/>
                <a:cs typeface="Times New Roman" pitchFamily="18" charset="0"/>
              </a:rPr>
              <a:t>çö</a:t>
            </a:r>
            <a:r>
              <a:rPr lang="tr-TR" sz="1600" dirty="0">
                <a:solidFill>
                  <a:srgbClr val="000000"/>
                </a:solidFill>
                <a:latin typeface="Times New Roman" pitchFamily="18" charset="0"/>
                <a:ea typeface="Calibri" pitchFamily="34" charset="0"/>
                <a:cs typeface="Times New Roman" pitchFamily="18" charset="0"/>
              </a:rPr>
              <a:t>z</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nerileri sunan bir kurum olarak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Bunun yanı sıra dinin genel toplumsal değerleri tanımlayıp g</a:t>
            </a:r>
            <a:r>
              <a:rPr lang="tr-TR" sz="1600" dirty="0">
                <a:solidFill>
                  <a:srgbClr val="000000"/>
                </a:solidFill>
                <a:latin typeface="Calibri"/>
                <a:ea typeface="Calibri" pitchFamily="34" charset="0"/>
                <a:cs typeface="Times New Roman" pitchFamily="18" charset="0"/>
              </a:rPr>
              <a:t>üç</a:t>
            </a:r>
            <a:r>
              <a:rPr lang="tr-TR" sz="1600" dirty="0">
                <a:solidFill>
                  <a:srgbClr val="000000"/>
                </a:solidFill>
                <a:latin typeface="Times New Roman" pitchFamily="18" charset="0"/>
                <a:ea typeface="Calibri" pitchFamily="34" charset="0"/>
                <a:cs typeface="Times New Roman" pitchFamily="18" charset="0"/>
              </a:rPr>
              <a:t>lendirmek suretiyle hayata anlam vermektedir.</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nk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sosyal hayat insanların yaşama 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kledikleri anlamları bozacak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elişkilerle doludur. </a:t>
            </a:r>
            <a:r>
              <a:rPr lang="tr-TR" sz="1600" dirty="0" err="1">
                <a:solidFill>
                  <a:srgbClr val="000000"/>
                </a:solidFill>
                <a:latin typeface="Times New Roman" pitchFamily="18" charset="0"/>
                <a:ea typeface="Calibri" pitchFamily="34" charset="0"/>
                <a:cs typeface="Times New Roman" pitchFamily="18" charset="0"/>
              </a:rPr>
              <a:t>Parsons</a:t>
            </a:r>
            <a:r>
              <a:rPr lang="tr-TR" sz="1600" dirty="0">
                <a:solidFill>
                  <a:srgbClr val="000000"/>
                </a:solidFill>
                <a:latin typeface="Times New Roman" pitchFamily="18" charset="0"/>
                <a:ea typeface="Calibri" pitchFamily="34" charset="0"/>
                <a:cs typeface="Times New Roman" pitchFamily="18" charset="0"/>
              </a:rPr>
              <a:t>, 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 yaşanan olumsuzluk ve alt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st oluşları, gerilim ve bunalıma yol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an olayları dinin anlamlı hale getirmesi, uyum mekanizması geliştirmesi ve bireyi normal yaşam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izgisine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rmesi onu temel fonksiyonları olarak belirtir. Diğer bir problem alanını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belirsizlik</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oluşturur. Mesela: iklim şartlarının kontrol edilememesi sonucu insanlar </a:t>
            </a:r>
            <a:r>
              <a:rPr lang="tr-TR" sz="1600" dirty="0" err="1">
                <a:solidFill>
                  <a:srgbClr val="000000"/>
                </a:solidFill>
                <a:latin typeface="Times New Roman" pitchFamily="18" charset="0"/>
                <a:ea typeface="Calibri" pitchFamily="34" charset="0"/>
                <a:cs typeface="Times New Roman" pitchFamily="18" charset="0"/>
              </a:rPr>
              <a:t>acziyet</a:t>
            </a:r>
            <a:r>
              <a:rPr lang="tr-TR" sz="1600" dirty="0">
                <a:solidFill>
                  <a:srgbClr val="000000"/>
                </a:solidFill>
                <a:latin typeface="Times New Roman" pitchFamily="18" charset="0"/>
                <a:ea typeface="Calibri" pitchFamily="34" charset="0"/>
                <a:cs typeface="Times New Roman" pitchFamily="18" charset="0"/>
              </a:rPr>
              <a:t>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inde kalabilmektedir. 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yle durumlarda din, sosyal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zen ve istikrarın sağlanmansa katkıda bulunabilmektedir.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778386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1"/>
          <p:cNvSpPr>
            <a:spLocks noChangeArrowheads="1"/>
          </p:cNvSpPr>
          <p:nvPr/>
        </p:nvSpPr>
        <p:spPr bwMode="auto">
          <a:xfrm>
            <a:off x="1881158" y="1071547"/>
            <a:ext cx="821537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İşlevselciliğe Eleştiri:</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İşlevcilik, genel olarak sosyal değişim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uygun bir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ıklama tarzı sağlayamadığından eleştirilmiştir. </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nk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işlevselci sosyolojik teori, sosyal değişme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recini hareket halinde olan bir denge olarak ifade etmişlerdir. </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nk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toplumlar,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rekli ve dengede olamayabilmekteler. Yine işlevselciler, toplumu oluşturan unsurlar arasında bir rekabet ve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atışmanın varlığına inanmamakla eleştirilmektedir. Ayrıca işlevselciler,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atışmayı sosyal değişmenin motor 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c</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olarak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rmedikleri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eleştirilirler. Yine işlevselci din teorisi dinin sosyal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nleşmeye neden olacağını vurgularken, kimi zaman 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nme ile neticelenebilecek negatif etkilerini ihmal etmiştir.</a:t>
            </a:r>
            <a:endParaRPr lang="tr-TR" sz="1600" dirty="0">
              <a:solidFill>
                <a:prstClr val="black"/>
              </a:solidFill>
              <a:latin typeface="Arial" pitchFamily="34" charset="0"/>
              <a:cs typeface="Arial" pitchFamily="34" charset="0"/>
            </a:endParaRPr>
          </a:p>
        </p:txBody>
      </p:sp>
      <p:sp>
        <p:nvSpPr>
          <p:cNvPr id="93186" name="Rectangle 2"/>
          <p:cNvSpPr>
            <a:spLocks noChangeArrowheads="1"/>
          </p:cNvSpPr>
          <p:nvPr/>
        </p:nvSpPr>
        <p:spPr bwMode="auto">
          <a:xfrm>
            <a:off x="1881158" y="3429000"/>
            <a:ext cx="8429652"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Calibri"/>
                <a:ea typeface="Calibri" pitchFamily="34" charset="0"/>
                <a:cs typeface="Times New Roman" pitchFamily="18" charset="0"/>
              </a:rPr>
              <a:t>Ç</a:t>
            </a:r>
            <a:r>
              <a:rPr lang="tr-TR" sz="1600" b="1" dirty="0">
                <a:solidFill>
                  <a:srgbClr val="000000"/>
                </a:solidFill>
                <a:latin typeface="Times New Roman" pitchFamily="18" charset="0"/>
                <a:ea typeface="Calibri" pitchFamily="34" charset="0"/>
                <a:cs typeface="Times New Roman" pitchFamily="18" charset="0"/>
              </a:rPr>
              <a:t>atışmacı Teoriler ve Din</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Din ve toplum ilişkilerinde bir analiz bi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imi olarak ortaya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ıkan ve işlevselci perspekti</a:t>
            </a:r>
            <a:r>
              <a:rPr lang="tr-TR" sz="1600" dirty="0">
                <a:solidFill>
                  <a:srgbClr val="000000"/>
                </a:solidFill>
                <a:latin typeface="Calibri" pitchFamily="34" charset="0"/>
                <a:ea typeface="MS Mincho" pitchFamily="49" charset="-128"/>
                <a:cs typeface="Times New Roman" pitchFamily="18" charset="0"/>
              </a:rPr>
              <a:t>f</a:t>
            </a:r>
            <a:r>
              <a:rPr lang="tr-TR" sz="1600" dirty="0">
                <a:solidFill>
                  <a:srgbClr val="000000"/>
                </a:solidFill>
                <a:latin typeface="Times New Roman" pitchFamily="18" charset="0"/>
                <a:ea typeface="Calibri" pitchFamily="34" charset="0"/>
                <a:cs typeface="Times New Roman" pitchFamily="18" charset="0"/>
              </a:rPr>
              <a:t>in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ıklamakta yetersiz kaldığı hususlarda daha iyi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ıklamalar yapabileceği iddiasıyla ortaya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ıkmıştır.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Calibri" pitchFamily="34" charset="0"/>
                <a:ea typeface="HiddenHorzOCR" charset="-128"/>
                <a:cs typeface="Times New Roman" pitchFamily="18" charset="0"/>
              </a:rPr>
              <a:t>İşlevselcilere bir alternatif olarak, çatışmacı teorisyenler, toplumda güç ve baskının rolünü, ekonomik ve siyasal çıkarların önemini vurgulayarak, hem toplumsal bütünleşmenin hem de toplumsal değişmenin nedenlerini ortaya koymaya çalışırlar. Kısaca çatışma teorisi aşağıdaki hususlar üzerine kurulmuştur.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54213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1"/>
          <p:cNvSpPr>
            <a:spLocks noChangeArrowheads="1"/>
          </p:cNvSpPr>
          <p:nvPr/>
        </p:nvSpPr>
        <p:spPr bwMode="auto">
          <a:xfrm>
            <a:off x="1952596" y="1285860"/>
            <a:ext cx="8286776"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1) Bireyler ve guruplar arasındaki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atışma ya da 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cadele sosyal ve ekonomik kıt kaynaklar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 hâkimiyet kurma girişiminden kaynaklanır.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2) Ekonomik / siyasal g</a:t>
            </a:r>
            <a:r>
              <a:rPr lang="tr-TR" sz="1600" dirty="0">
                <a:solidFill>
                  <a:srgbClr val="000000"/>
                </a:solidFill>
                <a:latin typeface="Calibri"/>
                <a:ea typeface="Calibri" pitchFamily="34" charset="0"/>
                <a:cs typeface="Times New Roman" pitchFamily="18" charset="0"/>
              </a:rPr>
              <a:t>üç</a:t>
            </a:r>
            <a:r>
              <a:rPr lang="tr-TR" sz="1600" dirty="0">
                <a:solidFill>
                  <a:srgbClr val="000000"/>
                </a:solidFill>
                <a:latin typeface="Times New Roman" pitchFamily="18" charset="0"/>
                <a:ea typeface="Calibri" pitchFamily="34" charset="0"/>
                <a:cs typeface="Times New Roman" pitchFamily="18" charset="0"/>
              </a:rPr>
              <a:t>, başlıca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atışma ve rekabet alanlarını oluşturur.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3)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atışma ve 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cadele sonunda egemenlik kurma ve kontrolleri ele ge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irme durumu sonunda bir 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hâkimiyet ilişkisi ve bağımlılık kalıpları geliştirmek suretiyle egemen sını</a:t>
            </a:r>
            <a:r>
              <a:rPr lang="tr-TR" sz="1600" dirty="0">
                <a:solidFill>
                  <a:srgbClr val="000000"/>
                </a:solidFill>
                <a:latin typeface="Calibri" pitchFamily="34" charset="0"/>
                <a:ea typeface="MS Mincho" pitchFamily="49" charset="-128"/>
                <a:cs typeface="Times New Roman" pitchFamily="18" charset="0"/>
              </a:rPr>
              <a:t>f</a:t>
            </a:r>
            <a:r>
              <a:rPr lang="tr-TR" sz="1600" dirty="0">
                <a:solidFill>
                  <a:srgbClr val="000000"/>
                </a:solidFill>
                <a:latin typeface="Times New Roman" pitchFamily="18" charset="0"/>
                <a:ea typeface="Calibri" pitchFamily="34" charset="0"/>
                <a:cs typeface="Times New Roman" pitchFamily="18" charset="0"/>
              </a:rPr>
              <a:t>ların oluşması ve varlıklarını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rmesi s</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 konusudur.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4) Egemen sosyal sını</a:t>
            </a:r>
            <a:r>
              <a:rPr lang="tr-TR" sz="1600" dirty="0">
                <a:solidFill>
                  <a:srgbClr val="000000"/>
                </a:solidFill>
                <a:latin typeface="Calibri" pitchFamily="34" charset="0"/>
                <a:ea typeface="MS Mincho" pitchFamily="49" charset="-128"/>
                <a:cs typeface="Times New Roman" pitchFamily="18" charset="0"/>
              </a:rPr>
              <a:t>f</a:t>
            </a:r>
            <a:r>
              <a:rPr lang="tr-TR" sz="1600" dirty="0">
                <a:solidFill>
                  <a:srgbClr val="000000"/>
                </a:solidFill>
                <a:latin typeface="Times New Roman" pitchFamily="18" charset="0"/>
                <a:ea typeface="Calibri" pitchFamily="34" charset="0"/>
                <a:cs typeface="Times New Roman" pitchFamily="18" charset="0"/>
              </a:rPr>
              <a:t>lar, kaynakların tahsisi ve toplumsal gelişim olgusu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bir etkiye sahiptir.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Sosyolojide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atışma teorilerinin iki ana gelenek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zerinden geliştiği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lmektedir. Bunlar,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atışmanın kaynağını ekonomik temelli sınıf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atışmasına dayandıran </a:t>
            </a:r>
            <a:r>
              <a:rPr lang="tr-TR" sz="1600" dirty="0" err="1">
                <a:solidFill>
                  <a:srgbClr val="000000"/>
                </a:solidFill>
                <a:latin typeface="Times New Roman" pitchFamily="18" charset="0"/>
                <a:ea typeface="Calibri" pitchFamily="34" charset="0"/>
                <a:cs typeface="Times New Roman" pitchFamily="18" charset="0"/>
              </a:rPr>
              <a:t>Markizm</a:t>
            </a:r>
            <a:r>
              <a:rPr lang="tr-TR" sz="1600" dirty="0">
                <a:solidFill>
                  <a:srgbClr val="000000"/>
                </a:solidFill>
                <a:latin typeface="Times New Roman" pitchFamily="18" charset="0"/>
                <a:ea typeface="Calibri" pitchFamily="34" charset="0"/>
                <a:cs typeface="Times New Roman" pitchFamily="18" charset="0"/>
              </a:rPr>
              <a:t> ve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atışmanın sınıfsal yapılı olabileceğini kabul etmekle birlikte stat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ve parti gibi ekonomi dışı fakt</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rlerin de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atışmaya neden olabileceğini belirten </a:t>
            </a:r>
            <a:r>
              <a:rPr lang="tr-TR" sz="1600" dirty="0" err="1">
                <a:solidFill>
                  <a:srgbClr val="000000"/>
                </a:solidFill>
                <a:latin typeface="Times New Roman" pitchFamily="18" charset="0"/>
                <a:ea typeface="Calibri" pitchFamily="34" charset="0"/>
                <a:cs typeface="Times New Roman" pitchFamily="18" charset="0"/>
              </a:rPr>
              <a:t>Weberci</a:t>
            </a:r>
            <a:r>
              <a:rPr lang="tr-TR" sz="1600" dirty="0">
                <a:solidFill>
                  <a:srgbClr val="000000"/>
                </a:solidFill>
                <a:latin typeface="Times New Roman" pitchFamily="18" charset="0"/>
                <a:ea typeface="Calibri" pitchFamily="34" charset="0"/>
                <a:cs typeface="Times New Roman" pitchFamily="18" charset="0"/>
              </a:rPr>
              <a:t>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izgidir.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059557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1"/>
          <p:cNvSpPr>
            <a:spLocks noChangeArrowheads="1"/>
          </p:cNvSpPr>
          <p:nvPr/>
        </p:nvSpPr>
        <p:spPr bwMode="auto">
          <a:xfrm>
            <a:off x="1952596" y="571480"/>
            <a:ext cx="8358246"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tr-TR" sz="1600" dirty="0" err="1">
                <a:solidFill>
                  <a:srgbClr val="000000"/>
                </a:solidFill>
                <a:latin typeface="Times New Roman" pitchFamily="18" charset="0"/>
                <a:ea typeface="Calibri" pitchFamily="34" charset="0"/>
                <a:cs typeface="Times New Roman" pitchFamily="18" charset="0"/>
              </a:rPr>
              <a:t>Weber</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e</a:t>
            </a:r>
            <a:r>
              <a:rPr lang="tr-TR" sz="1600" dirty="0">
                <a:solidFill>
                  <a:srgbClr val="000000"/>
                </a:solidFill>
                <a:latin typeface="Times New Roman" pitchFamily="18" charset="0"/>
                <a:ea typeface="Calibri" pitchFamily="34" charset="0"/>
                <a:cs typeface="Times New Roman" pitchFamily="18" charset="0"/>
              </a:rPr>
              <a:t>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atışma; bir toplumun geleneksel otoriteye dayalı toplum tipinden rasyonel/hukuk</a:t>
            </a:r>
            <a:r>
              <a:rPr lang="tr-TR" sz="1600" dirty="0">
                <a:solidFill>
                  <a:srgbClr val="000000"/>
                </a:solidFill>
                <a:latin typeface="Calibri"/>
                <a:ea typeface="Calibri" pitchFamily="34" charset="0"/>
                <a:cs typeface="Times New Roman" pitchFamily="18" charset="0"/>
              </a:rPr>
              <a:t>î</a:t>
            </a:r>
            <a:r>
              <a:rPr lang="tr-TR" sz="1600" dirty="0">
                <a:solidFill>
                  <a:srgbClr val="000000"/>
                </a:solidFill>
                <a:latin typeface="Times New Roman" pitchFamily="18" charset="0"/>
                <a:ea typeface="Calibri" pitchFamily="34" charset="0"/>
                <a:cs typeface="Times New Roman" pitchFamily="18" charset="0"/>
              </a:rPr>
              <a:t> otorite etrafında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tlenmiş toplum tipine ge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işi esnasında ortaya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ıkar. Bu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te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atışmanın 3 temel şartı vardır.</a:t>
            </a:r>
          </a:p>
          <a:p>
            <a:pPr fontAlgn="base">
              <a:spcBef>
                <a:spcPct val="0"/>
              </a:spcBef>
              <a:spcAft>
                <a:spcPct val="0"/>
              </a:spcAft>
            </a:pPr>
            <a:endParaRPr lang="tr-TR" sz="1600" dirty="0">
              <a:solidFill>
                <a:prstClr val="black"/>
              </a:solidFill>
              <a:latin typeface="Arial" pitchFamily="34" charset="0"/>
              <a:cs typeface="Arial" pitchFamily="34" charset="0"/>
            </a:endParaRPr>
          </a:p>
          <a:p>
            <a:pPr marL="342900" indent="-342900" eaLnBrk="0" fontAlgn="base" hangingPunct="0">
              <a:spcBef>
                <a:spcPct val="0"/>
              </a:spcBef>
              <a:spcAft>
                <a:spcPct val="0"/>
              </a:spcAft>
              <a:buFontTx/>
              <a:buAutoNum type="arabicParenR"/>
            </a:pPr>
            <a:r>
              <a:rPr lang="tr-TR" sz="1600" dirty="0">
                <a:solidFill>
                  <a:srgbClr val="000000"/>
                </a:solidFill>
                <a:latin typeface="Times New Roman" pitchFamily="18" charset="0"/>
                <a:ea typeface="Calibri" pitchFamily="34" charset="0"/>
                <a:cs typeface="Times New Roman" pitchFamily="18" charset="0"/>
              </a:rPr>
              <a:t>Geleneksel yapıdan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yapıya ge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erken karizmatik liderin etrafında oluşan yapının durumu.</a:t>
            </a:r>
          </a:p>
          <a:p>
            <a:pPr marL="342900" indent="-342900" eaLnBrk="0" fontAlgn="base" hangingPunct="0">
              <a:spcBef>
                <a:spcPct val="0"/>
              </a:spcBef>
              <a:spcAft>
                <a:spcPct val="0"/>
              </a:spcAft>
              <a:buFontTx/>
              <a:buAutoNum type="arabicParenR"/>
            </a:pP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2) Diğer koşul,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llerin dağılımında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arpıcı kopukluklar ya da toplumsal hiyerarşilerde bazılarına diğerlerinden daha fazla ayrıcalık tanıyan ayrışmanın varlığı.</a:t>
            </a:r>
          </a:p>
          <a:p>
            <a:pPr eaLnBrk="0" fontAlgn="base" hangingPunct="0">
              <a:spcBef>
                <a:spcPct val="0"/>
              </a:spcBef>
              <a:spcAft>
                <a:spcPct val="0"/>
              </a:spcAft>
            </a:pP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3)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 toplumsal hareketlilik de bir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atışma sebebidir.</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err="1">
                <a:solidFill>
                  <a:srgbClr val="000000"/>
                </a:solidFill>
                <a:latin typeface="Times New Roman" pitchFamily="18" charset="0"/>
                <a:ea typeface="Calibri" pitchFamily="34" charset="0"/>
                <a:cs typeface="Times New Roman" pitchFamily="18" charset="0"/>
              </a:rPr>
              <a:t>Weber'in</a:t>
            </a:r>
            <a:r>
              <a:rPr lang="tr-TR" sz="1600" dirty="0">
                <a:solidFill>
                  <a:srgbClr val="000000"/>
                </a:solidFill>
                <a:latin typeface="Times New Roman" pitchFamily="18" charset="0"/>
                <a:ea typeface="Calibri" pitchFamily="34" charset="0"/>
                <a:cs typeface="Times New Roman" pitchFamily="18" charset="0"/>
              </a:rPr>
              <a:t> </a:t>
            </a:r>
            <a:r>
              <a:rPr lang="tr-TR" sz="1600" dirty="0">
                <a:solidFill>
                  <a:srgbClr val="000000"/>
                </a:solidFill>
                <a:latin typeface="Calibri" pitchFamily="34" charset="0"/>
                <a:ea typeface="HiddenHorzOCR" charset="-128"/>
                <a:cs typeface="Times New Roman" pitchFamily="18" charset="0"/>
              </a:rPr>
              <a:t>çatışma etrafında dönüşen </a:t>
            </a:r>
            <a:r>
              <a:rPr lang="tr-TR" sz="1600" dirty="0">
                <a:solidFill>
                  <a:srgbClr val="000000"/>
                </a:solidFill>
                <a:latin typeface="Times New Roman" pitchFamily="18" charset="0"/>
                <a:ea typeface="Calibri" pitchFamily="34" charset="0"/>
                <a:cs typeface="Times New Roman" pitchFamily="18" charset="0"/>
              </a:rPr>
              <a:t>toplumsal </a:t>
            </a:r>
            <a:r>
              <a:rPr lang="tr-TR" sz="1600" dirty="0">
                <a:solidFill>
                  <a:srgbClr val="000000"/>
                </a:solidFill>
                <a:latin typeface="Calibri" pitchFamily="34" charset="0"/>
                <a:ea typeface="HiddenHorzOCR" charset="-128"/>
                <a:cs typeface="Times New Roman" pitchFamily="18" charset="0"/>
              </a:rPr>
              <a:t>yapıya ilişkin açıklamalarında </a:t>
            </a:r>
            <a:r>
              <a:rPr lang="tr-TR" sz="1600" dirty="0">
                <a:solidFill>
                  <a:srgbClr val="000000"/>
                </a:solidFill>
                <a:latin typeface="Times New Roman" pitchFamily="18" charset="0"/>
                <a:ea typeface="Calibri" pitchFamily="34" charset="0"/>
                <a:cs typeface="Times New Roman" pitchFamily="18" charset="0"/>
              </a:rPr>
              <a:t>dikkat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eken hususlardan biri de, karizma </a:t>
            </a:r>
            <a:r>
              <a:rPr lang="tr-TR" sz="1600" dirty="0">
                <a:solidFill>
                  <a:srgbClr val="000000"/>
                </a:solidFill>
                <a:latin typeface="Calibri" pitchFamily="34" charset="0"/>
                <a:ea typeface="HiddenHorzOCR" charset="-128"/>
                <a:cs typeface="Times New Roman" pitchFamily="18" charset="0"/>
              </a:rPr>
              <a:t>etrafında oluşan </a:t>
            </a:r>
            <a:r>
              <a:rPr lang="tr-TR" sz="1600" dirty="0">
                <a:solidFill>
                  <a:srgbClr val="000000"/>
                </a:solidFill>
                <a:latin typeface="Times New Roman" pitchFamily="18" charset="0"/>
                <a:ea typeface="Calibri" pitchFamily="34" charset="0"/>
                <a:cs typeface="Times New Roman" pitchFamily="18" charset="0"/>
              </a:rPr>
              <a:t>yeni</a:t>
            </a:r>
            <a:r>
              <a:rPr lang="tr-TR" sz="1600" dirty="0">
                <a:solidFill>
                  <a:srgbClr val="000000"/>
                </a:solidFill>
                <a:latin typeface="Calibri" pitchFamily="34" charset="0"/>
                <a:ea typeface="HiddenHorzOCR" charset="-128"/>
                <a:cs typeface="Times New Roman" pitchFamily="18" charset="0"/>
              </a:rPr>
              <a:t> yapının rutinleşme </a:t>
            </a:r>
            <a:r>
              <a:rPr lang="tr-TR" sz="1600" dirty="0">
                <a:solidFill>
                  <a:srgbClr val="000000"/>
                </a:solidFill>
                <a:latin typeface="Times New Roman" pitchFamily="18" charset="0"/>
                <a:ea typeface="Calibri" pitchFamily="34" charset="0"/>
                <a:cs typeface="Times New Roman" pitchFamily="18" charset="0"/>
              </a:rPr>
              <a:t>ile </a:t>
            </a:r>
            <a:r>
              <a:rPr lang="tr-TR" sz="1600" dirty="0">
                <a:solidFill>
                  <a:srgbClr val="000000"/>
                </a:solidFill>
                <a:latin typeface="Calibri" pitchFamily="34" charset="0"/>
                <a:ea typeface="HiddenHorzOCR" charset="-128"/>
                <a:cs typeface="Times New Roman" pitchFamily="18" charset="0"/>
              </a:rPr>
              <a:t>karşılaşmasıdır.</a:t>
            </a:r>
            <a:r>
              <a:rPr lang="tr-TR" sz="1600" dirty="0">
                <a:solidFill>
                  <a:srgbClr val="000000"/>
                </a:solidFill>
                <a:latin typeface="Times New Roman" pitchFamily="18" charset="0"/>
                <a:ea typeface="Calibri" pitchFamily="34" charset="0"/>
                <a:cs typeface="Times New Roman" pitchFamily="18" charset="0"/>
              </a:rPr>
              <a:t>Esasen bu, yeni durumun gelenek</a:t>
            </a:r>
            <a:r>
              <a:rPr lang="tr-TR" sz="1600" dirty="0">
                <a:solidFill>
                  <a:srgbClr val="000000"/>
                </a:solidFill>
                <a:latin typeface="Calibri" pitchFamily="34" charset="0"/>
                <a:ea typeface="HiddenHorzOCR" charset="-128"/>
                <a:cs typeface="Times New Roman" pitchFamily="18" charset="0"/>
              </a:rPr>
              <a:t>selleşmesidir. Başka </a:t>
            </a:r>
            <a:r>
              <a:rPr lang="tr-TR" sz="1600" dirty="0">
                <a:solidFill>
                  <a:srgbClr val="000000"/>
                </a:solidFill>
                <a:latin typeface="Times New Roman" pitchFamily="18" charset="0"/>
                <a:ea typeface="Calibri" pitchFamily="34" charset="0"/>
                <a:cs typeface="Times New Roman" pitchFamily="18" charset="0"/>
              </a:rPr>
              <a:t>bir ifadeyle </a:t>
            </a:r>
            <a:r>
              <a:rPr lang="tr-TR" sz="1600" dirty="0">
                <a:solidFill>
                  <a:srgbClr val="000000"/>
                </a:solidFill>
                <a:latin typeface="Calibri" pitchFamily="34" charset="0"/>
                <a:ea typeface="HiddenHorzOCR" charset="-128"/>
                <a:cs typeface="Times New Roman" pitchFamily="18" charset="0"/>
              </a:rPr>
              <a:t>rutinleşme </a:t>
            </a:r>
            <a:r>
              <a:rPr lang="tr-TR" sz="1600" dirty="0">
                <a:solidFill>
                  <a:srgbClr val="000000"/>
                </a:solidFill>
                <a:latin typeface="Times New Roman" pitchFamily="18" charset="0"/>
                <a:ea typeface="Calibri" pitchFamily="34" charset="0"/>
                <a:cs typeface="Times New Roman" pitchFamily="18" charset="0"/>
              </a:rPr>
              <a:t>yeni bir geleneksel otorite sistemi yaratarak </a:t>
            </a:r>
            <a:r>
              <a:rPr lang="tr-TR" sz="1600" dirty="0">
                <a:solidFill>
                  <a:srgbClr val="000000"/>
                </a:solidFill>
                <a:latin typeface="Calibri" pitchFamily="34" charset="0"/>
                <a:ea typeface="HiddenHorzOCR" charset="-128"/>
                <a:cs typeface="Times New Roman" pitchFamily="18" charset="0"/>
              </a:rPr>
              <a:t>sınıf, </a:t>
            </a:r>
            <a:r>
              <a:rPr lang="tr-TR" sz="1600" dirty="0">
                <a:solidFill>
                  <a:srgbClr val="000000"/>
                </a:solidFill>
                <a:latin typeface="Times New Roman" pitchFamily="18" charset="0"/>
                <a:ea typeface="Calibri" pitchFamily="34" charset="0"/>
                <a:cs typeface="Times New Roman" pitchFamily="18" charset="0"/>
              </a:rPr>
              <a:t>stat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ve partiye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yelik </a:t>
            </a:r>
            <a:r>
              <a:rPr lang="tr-TR" sz="1600" dirty="0">
                <a:solidFill>
                  <a:srgbClr val="000000"/>
                </a:solidFill>
                <a:latin typeface="Calibri" pitchFamily="34" charset="0"/>
                <a:ea typeface="HiddenHorzOCR" charset="-128"/>
                <a:cs typeface="Times New Roman" pitchFamily="18" charset="0"/>
              </a:rPr>
              <a:t>arasında </a:t>
            </a:r>
            <a:r>
              <a:rPr lang="tr-TR" sz="1600" dirty="0">
                <a:solidFill>
                  <a:srgbClr val="000000"/>
                </a:solidFill>
                <a:latin typeface="Times New Roman" pitchFamily="18" charset="0"/>
                <a:ea typeface="Calibri" pitchFamily="34" charset="0"/>
                <a:cs typeface="Times New Roman" pitchFamily="18" charset="0"/>
              </a:rPr>
              <a:t>korelasyon </a:t>
            </a:r>
            <a:r>
              <a:rPr lang="tr-TR" sz="1600" dirty="0">
                <a:solidFill>
                  <a:srgbClr val="000000"/>
                </a:solidFill>
                <a:latin typeface="Calibri" pitchFamily="34" charset="0"/>
                <a:ea typeface="HiddenHorzOCR" charset="-128"/>
                <a:cs typeface="Times New Roman" pitchFamily="18" charset="0"/>
              </a:rPr>
              <a:t>arttıkça, </a:t>
            </a:r>
            <a:r>
              <a:rPr lang="tr-TR" sz="1600" dirty="0">
                <a:solidFill>
                  <a:srgbClr val="000000"/>
                </a:solidFill>
                <a:latin typeface="Times New Roman" pitchFamily="18" charset="0"/>
                <a:ea typeface="Calibri" pitchFamily="34" charset="0"/>
                <a:cs typeface="Times New Roman" pitchFamily="18" charset="0"/>
              </a:rPr>
              <a:t>kaynaklar yeni liderin ellerinde </a:t>
            </a:r>
            <a:r>
              <a:rPr lang="tr-TR" sz="1600" dirty="0">
                <a:solidFill>
                  <a:srgbClr val="000000"/>
                </a:solidFill>
                <a:latin typeface="Calibri" pitchFamily="34" charset="0"/>
                <a:ea typeface="HiddenHorzOCR" charset="-128"/>
                <a:cs typeface="Times New Roman" pitchFamily="18" charset="0"/>
              </a:rPr>
              <a:t>toplandıkça </a:t>
            </a:r>
            <a:r>
              <a:rPr lang="tr-TR" sz="1600" dirty="0">
                <a:solidFill>
                  <a:srgbClr val="000000"/>
                </a:solidFill>
                <a:latin typeface="Times New Roman" pitchFamily="18" charset="0"/>
                <a:ea typeface="Calibri" pitchFamily="34" charset="0"/>
                <a:cs typeface="Times New Roman" pitchFamily="18" charset="0"/>
              </a:rPr>
              <a:t>ve hareketlilik engellendik</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a:t>
            </a:r>
            <a:r>
              <a:rPr lang="tr-TR" sz="1600" dirty="0">
                <a:solidFill>
                  <a:srgbClr val="000000"/>
                </a:solidFill>
                <a:latin typeface="Calibri" pitchFamily="34" charset="0"/>
                <a:ea typeface="HiddenHorzOCR" charset="-128"/>
                <a:cs typeface="Times New Roman" pitchFamily="18" charset="0"/>
              </a:rPr>
              <a:t> çatışmanın </a:t>
            </a:r>
            <a:r>
              <a:rPr lang="tr-TR" sz="1600" dirty="0">
                <a:solidFill>
                  <a:srgbClr val="000000"/>
                </a:solidFill>
                <a:latin typeface="Times New Roman" pitchFamily="18" charset="0"/>
                <a:ea typeface="Calibri" pitchFamily="34" charset="0"/>
                <a:cs typeface="Times New Roman" pitchFamily="18" charset="0"/>
              </a:rPr>
              <a:t>yenilenmesi </a:t>
            </a:r>
            <a:r>
              <a:rPr lang="tr-TR" sz="1600" dirty="0">
                <a:solidFill>
                  <a:srgbClr val="000000"/>
                </a:solidFill>
                <a:latin typeface="Calibri" pitchFamily="34" charset="0"/>
                <a:ea typeface="HiddenHorzOCR" charset="-128"/>
                <a:cs typeface="Times New Roman" pitchFamily="18" charset="0"/>
              </a:rPr>
              <a:t>kaçınılmaz </a:t>
            </a:r>
            <a:r>
              <a:rPr lang="tr-TR" sz="1600" dirty="0">
                <a:solidFill>
                  <a:srgbClr val="000000"/>
                </a:solidFill>
                <a:latin typeface="Times New Roman" pitchFamily="18" charset="0"/>
                <a:ea typeface="Calibri" pitchFamily="34" charset="0"/>
                <a:cs typeface="Times New Roman" pitchFamily="18" charset="0"/>
              </a:rPr>
              <a:t>hale gelmektedir. </a:t>
            </a:r>
            <a:r>
              <a:rPr lang="tr-TR" sz="1600" dirty="0">
                <a:solidFill>
                  <a:srgbClr val="000000"/>
                </a:solidFill>
                <a:latin typeface="Calibri" pitchFamily="34" charset="0"/>
                <a:ea typeface="HiddenHorzOCR" charset="-128"/>
                <a:cs typeface="Times New Roman" pitchFamily="18" charset="0"/>
              </a:rPr>
              <a:t>Dolayısıyla </a:t>
            </a:r>
            <a:r>
              <a:rPr lang="tr-TR" sz="1600" dirty="0">
                <a:solidFill>
                  <a:srgbClr val="000000"/>
                </a:solidFill>
                <a:latin typeface="Times New Roman" pitchFamily="18" charset="0"/>
                <a:ea typeface="Calibri" pitchFamily="34" charset="0"/>
                <a:cs typeface="Times New Roman" pitchFamily="18" charset="0"/>
              </a:rPr>
              <a:t>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a:t>
            </a:r>
            <a:r>
              <a:rPr lang="tr-TR" sz="1600" dirty="0">
                <a:solidFill>
                  <a:srgbClr val="000000"/>
                </a:solidFill>
                <a:latin typeface="Calibri" pitchFamily="34" charset="0"/>
                <a:ea typeface="HiddenHorzOCR" charset="-128"/>
                <a:cs typeface="Times New Roman" pitchFamily="18" charset="0"/>
              </a:rPr>
              <a:t>çatış</a:t>
            </a:r>
            <a:r>
              <a:rPr lang="tr-TR" sz="1600" dirty="0">
                <a:solidFill>
                  <a:srgbClr val="000000"/>
                </a:solidFill>
                <a:latin typeface="Times New Roman" pitchFamily="18" charset="0"/>
                <a:ea typeface="Calibri" pitchFamily="34" charset="0"/>
                <a:cs typeface="Times New Roman" pitchFamily="18" charset="0"/>
              </a:rPr>
              <a:t>malar</a:t>
            </a:r>
            <a:r>
              <a:rPr lang="tr-TR" sz="1600" dirty="0">
                <a:solidFill>
                  <a:srgbClr val="000000"/>
                </a:solidFill>
                <a:latin typeface="Calibri" pitchFamily="34" charset="0"/>
                <a:ea typeface="HiddenHorzOCR" charset="-128"/>
                <a:cs typeface="Times New Roman" pitchFamily="18" charset="0"/>
              </a:rPr>
              <a:t> arttıkça </a:t>
            </a:r>
            <a:r>
              <a:rPr lang="tr-TR" sz="1600" dirty="0">
                <a:solidFill>
                  <a:srgbClr val="000000"/>
                </a:solidFill>
                <a:latin typeface="Times New Roman" pitchFamily="18" charset="0"/>
                <a:ea typeface="Calibri" pitchFamily="34" charset="0"/>
                <a:cs typeface="Times New Roman" pitchFamily="18" charset="0"/>
              </a:rPr>
              <a:t>toplumun tekrar kenetlenip yenilenerek </a:t>
            </a:r>
            <a:r>
              <a:rPr lang="tr-TR" sz="1600" dirty="0">
                <a:solidFill>
                  <a:srgbClr val="000000"/>
                </a:solidFill>
                <a:latin typeface="Calibri" pitchFamily="34" charset="0"/>
                <a:ea typeface="HiddenHorzOCR" charset="-128"/>
                <a:cs typeface="Times New Roman" pitchFamily="18" charset="0"/>
              </a:rPr>
              <a:t>dönüşmesi </a:t>
            </a:r>
            <a:r>
              <a:rPr lang="tr-TR" sz="1600" dirty="0">
                <a:solidFill>
                  <a:srgbClr val="000000"/>
                </a:solidFill>
                <a:latin typeface="Times New Roman" pitchFamily="18" charset="0"/>
                <a:ea typeface="Calibri" pitchFamily="34" charset="0"/>
                <a:cs typeface="Times New Roman" pitchFamily="18" charset="0"/>
              </a:rPr>
              <a:t>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olabilir.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zetle </a:t>
            </a:r>
            <a:r>
              <a:rPr lang="tr-TR" sz="1600" dirty="0" err="1">
                <a:solidFill>
                  <a:srgbClr val="000000"/>
                </a:solidFill>
                <a:latin typeface="Times New Roman" pitchFamily="18" charset="0"/>
                <a:ea typeface="Calibri" pitchFamily="34" charset="0"/>
                <a:cs typeface="Times New Roman" pitchFamily="18" charset="0"/>
              </a:rPr>
              <a:t>Weber'e</a:t>
            </a:r>
            <a:r>
              <a:rPr lang="tr-TR" sz="1600" dirty="0">
                <a:solidFill>
                  <a:srgbClr val="000000"/>
                </a:solidFill>
                <a:latin typeface="Times New Roman" pitchFamily="18" charset="0"/>
                <a:ea typeface="Calibri" pitchFamily="34" charset="0"/>
                <a:cs typeface="Times New Roman" pitchFamily="18" charset="0"/>
              </a:rPr>
              <a:t>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toplumundaki kurumların sadece </a:t>
            </a:r>
            <a:r>
              <a:rPr lang="tr-TR" sz="1600" dirty="0">
                <a:solidFill>
                  <a:srgbClr val="000000"/>
                </a:solidFill>
                <a:latin typeface="Calibri" pitchFamily="34" charset="0"/>
                <a:ea typeface="HiddenHorzOCR" charset="-128"/>
                <a:cs typeface="Times New Roman" pitchFamily="18" charset="0"/>
              </a:rPr>
              <a:t>işlevsel hareketi/çalışması değil, çatışması da toplumun kenetlenmesine, kendini yenilemesine ve neticede tekrar bir araya gelmesine imkân sağlamaktadır. </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12182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024034" y="1571613"/>
            <a:ext cx="8072494" cy="2585323"/>
          </a:xfrm>
          <a:prstGeom prst="rect">
            <a:avLst/>
          </a:prstGeom>
        </p:spPr>
        <p:txBody>
          <a:bodyPr wrap="square">
            <a:spAutoFit/>
          </a:bodyPr>
          <a:lstStyle/>
          <a:p>
            <a:r>
              <a:rPr lang="tr-TR" dirty="0">
                <a:solidFill>
                  <a:srgbClr val="000000"/>
                </a:solidFill>
                <a:latin typeface="Times New Roman" pitchFamily="18" charset="0"/>
                <a:ea typeface="Calibri" pitchFamily="34" charset="0"/>
                <a:cs typeface="Times New Roman" pitchFamily="18" charset="0"/>
              </a:rPr>
              <a:t>Marks ise</a:t>
            </a:r>
            <a:r>
              <a:rPr lang="tr-TR" b="1" dirty="0">
                <a:solidFill>
                  <a:srgbClr val="000000"/>
                </a:solidFill>
                <a:latin typeface="Times New Roman" pitchFamily="18" charset="0"/>
                <a:ea typeface="Calibri" pitchFamily="34" charset="0"/>
                <a:cs typeface="Times New Roman" pitchFamily="18" charset="0"/>
              </a:rPr>
              <a:t>, </a:t>
            </a:r>
            <a:r>
              <a:rPr lang="tr-TR" dirty="0">
                <a:solidFill>
                  <a:srgbClr val="000000"/>
                </a:solidFill>
                <a:latin typeface="Times New Roman" pitchFamily="18" charset="0"/>
                <a:ea typeface="Calibri" pitchFamily="34" charset="0"/>
                <a:cs typeface="Times New Roman" pitchFamily="18" charset="0"/>
              </a:rPr>
              <a:t>modern toplumun ve tarihin ana ger</a:t>
            </a:r>
            <a:r>
              <a:rPr lang="tr-TR" dirty="0">
                <a:solidFill>
                  <a:srgbClr val="000000"/>
                </a:solidFill>
                <a:latin typeface="Times New Roman" pitchFamily="18" charset="0"/>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ekliğini sınıflar arasındaki </a:t>
            </a:r>
            <a:r>
              <a:rPr lang="tr-TR" dirty="0">
                <a:solidFill>
                  <a:srgbClr val="000000"/>
                </a:solidFill>
                <a:latin typeface="Times New Roman" pitchFamily="18" charset="0"/>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atışmanın oluşturduğuna inanır. O</a:t>
            </a:r>
            <a:r>
              <a:rPr lang="tr-TR" dirty="0">
                <a:solidFill>
                  <a:srgbClr val="000000"/>
                </a:solidFill>
                <a:latin typeface="Times New Roman" pitchFamily="18" charset="0"/>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na g</a:t>
            </a:r>
            <a:r>
              <a:rPr lang="tr-TR" dirty="0">
                <a:solidFill>
                  <a:srgbClr val="000000"/>
                </a:solidFill>
                <a:latin typeface="Times New Roman" pitchFamily="18" charset="0"/>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re, </a:t>
            </a:r>
            <a:r>
              <a:rPr lang="tr-TR" dirty="0">
                <a:solidFill>
                  <a:srgbClr val="000000"/>
                </a:solidFill>
                <a:latin typeface="Times New Roman" pitchFamily="18" charset="0"/>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atışma sosyal değişmenin asli g</a:t>
            </a:r>
            <a:r>
              <a:rPr lang="tr-TR" dirty="0">
                <a:solidFill>
                  <a:srgbClr val="000000"/>
                </a:solidFill>
                <a:latin typeface="Times New Roman" pitchFamily="18" charset="0"/>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c</a:t>
            </a:r>
            <a:r>
              <a:rPr lang="tr-TR" dirty="0">
                <a:solidFill>
                  <a:srgbClr val="000000"/>
                </a:solidFill>
                <a:latin typeface="Times New Roman" pitchFamily="18" charset="0"/>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d</a:t>
            </a:r>
            <a:r>
              <a:rPr lang="tr-TR" dirty="0">
                <a:solidFill>
                  <a:srgbClr val="000000"/>
                </a:solidFill>
                <a:latin typeface="Times New Roman" pitchFamily="18" charset="0"/>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 T</a:t>
            </a:r>
            <a:r>
              <a:rPr lang="tr-TR" dirty="0">
                <a:solidFill>
                  <a:srgbClr val="000000"/>
                </a:solidFill>
                <a:latin typeface="Times New Roman" pitchFamily="18" charset="0"/>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m sosyal ilişkiler kişisel </a:t>
            </a:r>
            <a:r>
              <a:rPr lang="tr-TR" dirty="0">
                <a:solidFill>
                  <a:srgbClr val="000000"/>
                </a:solidFill>
                <a:latin typeface="Times New Roman" pitchFamily="18" charset="0"/>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ıkarlara g</a:t>
            </a:r>
            <a:r>
              <a:rPr lang="tr-TR" dirty="0">
                <a:solidFill>
                  <a:srgbClr val="000000"/>
                </a:solidFill>
                <a:latin typeface="Times New Roman" pitchFamily="18" charset="0"/>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re bi</a:t>
            </a:r>
            <a:r>
              <a:rPr lang="tr-TR" dirty="0">
                <a:solidFill>
                  <a:srgbClr val="000000"/>
                </a:solidFill>
                <a:latin typeface="Times New Roman" pitchFamily="18" charset="0"/>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imlenir. Dolayısıyla toplum, her birinin kendi kişisel </a:t>
            </a:r>
            <a:r>
              <a:rPr lang="tr-TR" dirty="0">
                <a:solidFill>
                  <a:srgbClr val="000000"/>
                </a:solidFill>
                <a:latin typeface="Times New Roman" pitchFamily="18" charset="0"/>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ıkarlarının peşinde koştuğu guruplardır. Modern toplumun temel karakteristiğini; </a:t>
            </a:r>
            <a:r>
              <a:rPr lang="tr-TR" dirty="0">
                <a:solidFill>
                  <a:srgbClr val="000000"/>
                </a:solidFill>
                <a:latin typeface="Times New Roman" pitchFamily="18" charset="0"/>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eşitli </a:t>
            </a:r>
            <a:r>
              <a:rPr lang="tr-TR" dirty="0">
                <a:solidFill>
                  <a:srgbClr val="000000"/>
                </a:solidFill>
                <a:latin typeface="Times New Roman" pitchFamily="18" charset="0"/>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ıkar gurupları arasındaki </a:t>
            </a:r>
            <a:r>
              <a:rPr lang="tr-TR" dirty="0">
                <a:solidFill>
                  <a:srgbClr val="000000"/>
                </a:solidFill>
                <a:latin typeface="Times New Roman" pitchFamily="18" charset="0"/>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atışma ve zorlama gibi her t</a:t>
            </a:r>
            <a:r>
              <a:rPr lang="tr-TR" dirty="0">
                <a:solidFill>
                  <a:srgbClr val="000000"/>
                </a:solidFill>
                <a:latin typeface="Times New Roman" pitchFamily="18" charset="0"/>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rl</a:t>
            </a:r>
            <a:r>
              <a:rPr lang="tr-TR" dirty="0">
                <a:solidFill>
                  <a:srgbClr val="000000"/>
                </a:solidFill>
                <a:latin typeface="Times New Roman" pitchFamily="18" charset="0"/>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g</a:t>
            </a:r>
            <a:r>
              <a:rPr lang="tr-TR" dirty="0">
                <a:solidFill>
                  <a:srgbClr val="000000"/>
                </a:solidFill>
                <a:latin typeface="Times New Roman" pitchFamily="18" charset="0"/>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ce dayanan pratikler oluşturmaktadır.</a:t>
            </a:r>
            <a:r>
              <a:rPr lang="tr-TR" dirty="0">
                <a:solidFill>
                  <a:prstClr val="black"/>
                </a:solidFill>
                <a:latin typeface="Times New Roman" pitchFamily="18" charset="0"/>
                <a:ea typeface="Calibri" pitchFamily="34" charset="0"/>
                <a:cs typeface="Times New Roman" pitchFamily="18" charset="0"/>
              </a:rPr>
              <a:t> </a:t>
            </a:r>
            <a:r>
              <a:rPr lang="tr-TR" dirty="0">
                <a:solidFill>
                  <a:prstClr val="black"/>
                </a:solidFill>
                <a:latin typeface="Times New Roman" pitchFamily="18" charset="0"/>
                <a:cs typeface="Times New Roman" pitchFamily="18" charset="0"/>
              </a:rPr>
              <a:t>inanç </a:t>
            </a:r>
            <a:r>
              <a:rPr lang="tr-TR" dirty="0">
                <a:solidFill>
                  <a:prstClr val="black"/>
                </a:solidFill>
                <a:latin typeface="Times New Roman" pitchFamily="18" charset="0"/>
                <a:cs typeface="Times New Roman" pitchFamily="18" charset="0"/>
              </a:rPr>
              <a:t>sisteminin daha çok afyon gibi bireyleri </a:t>
            </a:r>
            <a:r>
              <a:rPr lang="tr-TR" dirty="0">
                <a:solidFill>
                  <a:prstClr val="black"/>
                </a:solidFill>
                <a:latin typeface="Times New Roman" pitchFamily="18" charset="0"/>
                <a:cs typeface="Times New Roman" pitchFamily="18" charset="0"/>
              </a:rPr>
              <a:t>uyuşturduğunu savunmaktadır</a:t>
            </a:r>
            <a:r>
              <a:rPr lang="tr-TR" dirty="0">
                <a:solidFill>
                  <a:prstClr val="black"/>
                </a:solidFill>
                <a:latin typeface="Times New Roman" pitchFamily="18" charset="0"/>
                <a:cs typeface="Times New Roman" pitchFamily="18" charset="0"/>
              </a:rPr>
              <a:t>. Din gerçekte problemleri </a:t>
            </a:r>
            <a:r>
              <a:rPr lang="tr-TR" dirty="0">
                <a:solidFill>
                  <a:prstClr val="black"/>
                </a:solidFill>
                <a:latin typeface="Times New Roman" pitchFamily="18" charset="0"/>
                <a:cs typeface="Times New Roman" pitchFamily="18" charset="0"/>
              </a:rPr>
              <a:t>çözme noktasında </a:t>
            </a:r>
            <a:r>
              <a:rPr lang="tr-TR" dirty="0">
                <a:solidFill>
                  <a:prstClr val="black"/>
                </a:solidFill>
                <a:latin typeface="Times New Roman" pitchFamily="18" charset="0"/>
                <a:cs typeface="Times New Roman" pitchFamily="18" charset="0"/>
              </a:rPr>
              <a:t>bir şey yapmazken yanlış ve geçici </a:t>
            </a:r>
            <a:r>
              <a:rPr lang="tr-TR" dirty="0">
                <a:solidFill>
                  <a:prstClr val="black"/>
                </a:solidFill>
                <a:latin typeface="Times New Roman" pitchFamily="18" charset="0"/>
                <a:cs typeface="Times New Roman" pitchFamily="18" charset="0"/>
              </a:rPr>
              <a:t>bir teskin </a:t>
            </a:r>
            <a:r>
              <a:rPr lang="tr-TR" dirty="0">
                <a:solidFill>
                  <a:prstClr val="black"/>
                </a:solidFill>
                <a:latin typeface="Times New Roman" pitchFamily="18" charset="0"/>
                <a:cs typeface="Times New Roman" pitchFamily="18" charset="0"/>
              </a:rPr>
              <a:t>edicidir</a:t>
            </a:r>
            <a:r>
              <a:rPr lang="tr-TR" dirty="0">
                <a:solidFill>
                  <a:prstClr val="black"/>
                </a:solidFill>
                <a:latin typeface="Times New Roman" pitchFamily="18" charset="0"/>
                <a:cs typeface="Times New Roman" pitchFamily="18" charset="0"/>
              </a:rPr>
              <a:t>.</a:t>
            </a:r>
          </a:p>
          <a:p>
            <a:endParaRPr lang="tr-TR"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5113251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0.xml><?xml version="1.0" encoding="utf-8"?>
<a:theme xmlns:a="http://schemas.openxmlformats.org/drawingml/2006/main" name="9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2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3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4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6.xml><?xml version="1.0" encoding="utf-8"?>
<a:theme xmlns:a="http://schemas.openxmlformats.org/drawingml/2006/main" name="5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7.xml><?xml version="1.0" encoding="utf-8"?>
<a:theme xmlns:a="http://schemas.openxmlformats.org/drawingml/2006/main" name="6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8.xml><?xml version="1.0" encoding="utf-8"?>
<a:theme xmlns:a="http://schemas.openxmlformats.org/drawingml/2006/main" name="7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9.xml><?xml version="1.0" encoding="utf-8"?>
<a:theme xmlns:a="http://schemas.openxmlformats.org/drawingml/2006/main" name="8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1669</Words>
  <Application>Microsoft Office PowerPoint</Application>
  <PresentationFormat>Geniş ekran</PresentationFormat>
  <Paragraphs>50</Paragraphs>
  <Slides>10</Slides>
  <Notes>0</Notes>
  <HiddenSlides>0</HiddenSlides>
  <MMClips>0</MMClips>
  <ScaleCrop>false</ScaleCrop>
  <HeadingPairs>
    <vt:vector size="6" baseType="variant">
      <vt:variant>
        <vt:lpstr>Kullanılan Yazı Tipleri</vt:lpstr>
      </vt:variant>
      <vt:variant>
        <vt:i4>8</vt:i4>
      </vt:variant>
      <vt:variant>
        <vt:lpstr>Tema</vt:lpstr>
      </vt:variant>
      <vt:variant>
        <vt:i4>10</vt:i4>
      </vt:variant>
      <vt:variant>
        <vt:lpstr>Slayt Başlıkları</vt:lpstr>
      </vt:variant>
      <vt:variant>
        <vt:i4>10</vt:i4>
      </vt:variant>
    </vt:vector>
  </HeadingPairs>
  <TitlesOfParts>
    <vt:vector size="28" baseType="lpstr">
      <vt:lpstr>Arial</vt:lpstr>
      <vt:lpstr>Calibri</vt:lpstr>
      <vt:lpstr>Century Schoolbook</vt:lpstr>
      <vt:lpstr>HiddenHorzOCR</vt:lpstr>
      <vt:lpstr>MS Mincho</vt:lpstr>
      <vt:lpstr>Times New Roman</vt:lpstr>
      <vt:lpstr>Wingdings</vt:lpstr>
      <vt:lpstr>Wingdings 2</vt:lpstr>
      <vt:lpstr>Cumba</vt:lpstr>
      <vt:lpstr>1_Cumba</vt:lpstr>
      <vt:lpstr>2_Cumba</vt:lpstr>
      <vt:lpstr>3_Cumba</vt:lpstr>
      <vt:lpstr>4_Cumba</vt:lpstr>
      <vt:lpstr>5_Cumba</vt:lpstr>
      <vt:lpstr>6_Cumba</vt:lpstr>
      <vt:lpstr>7_Cumba</vt:lpstr>
      <vt:lpstr>8_Cumba</vt:lpstr>
      <vt:lpstr>9_Cumba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Esra</dc:creator>
  <cp:lastModifiedBy>Esra</cp:lastModifiedBy>
  <cp:revision>1</cp:revision>
  <dcterms:created xsi:type="dcterms:W3CDTF">2018-03-07T12:43:16Z</dcterms:created>
  <dcterms:modified xsi:type="dcterms:W3CDTF">2018-03-07T12:43:22Z</dcterms:modified>
</cp:coreProperties>
</file>