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9" r:id="rId1"/>
  </p:sldMasterIdLst>
  <p:sldIdLst>
    <p:sldId id="310" r:id="rId2"/>
    <p:sldId id="256" r:id="rId3"/>
    <p:sldId id="289" r:id="rId4"/>
    <p:sldId id="290" r:id="rId5"/>
    <p:sldId id="294" r:id="rId6"/>
    <p:sldId id="297" r:id="rId7"/>
    <p:sldId id="296" r:id="rId8"/>
    <p:sldId id="295" r:id="rId9"/>
    <p:sldId id="293" r:id="rId10"/>
    <p:sldId id="292" r:id="rId11"/>
    <p:sldId id="291" r:id="rId12"/>
    <p:sldId id="298" r:id="rId13"/>
    <p:sldId id="303" r:id="rId14"/>
    <p:sldId id="302" r:id="rId15"/>
    <p:sldId id="299" r:id="rId16"/>
    <p:sldId id="301" r:id="rId17"/>
    <p:sldId id="300" r:id="rId18"/>
    <p:sldId id="309" r:id="rId19"/>
    <p:sldId id="312" r:id="rId20"/>
    <p:sldId id="313" r:id="rId21"/>
    <p:sldId id="314" r:id="rId22"/>
    <p:sldId id="315" r:id="rId23"/>
    <p:sldId id="316" r:id="rId24"/>
    <p:sldId id="317" r:id="rId25"/>
    <p:sldId id="318" r:id="rId26"/>
    <p:sldId id="319" r:id="rId27"/>
    <p:sldId id="320" r:id="rId28"/>
    <p:sldId id="321" r:id="rId29"/>
    <p:sldId id="322" r:id="rId30"/>
    <p:sldId id="323" r:id="rId31"/>
    <p:sldId id="324" r:id="rId32"/>
    <p:sldId id="325" r:id="rId33"/>
    <p:sldId id="326" r:id="rId34"/>
    <p:sldId id="327" r:id="rId35"/>
    <p:sldId id="328" r:id="rId3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9" d="100"/>
          <a:sy n="49" d="100"/>
        </p:scale>
        <p:origin x="6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687067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701813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525219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041668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99266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422218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2355846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6740944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975222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0762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219302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884040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EB4726-2AE0-4D09-BD2B-737A54E575BD}" type="datetimeFigureOut">
              <a:rPr lang="tr-TR" smtClean="0"/>
              <a:t>16.12.2017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90239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319129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3826476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1760962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7EB4726-2AE0-4D09-BD2B-737A54E575BD}" type="datetimeFigureOut">
              <a:rPr lang="tr-TR" smtClean="0"/>
              <a:t>16.12.2017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D92481F-79FC-4EEE-BCE8-E9AC97CA4828}" type="slidenum">
              <a:rPr lang="tr-TR" smtClean="0"/>
              <a:t>‹#›</a:t>
            </a:fld>
            <a:endParaRPr lang="tr-TR"/>
          </a:p>
        </p:txBody>
      </p:sp>
    </p:spTree>
    <p:extLst>
      <p:ext uri="{BB962C8B-B14F-4D97-AF65-F5344CB8AC3E}">
        <p14:creationId xmlns:p14="http://schemas.microsoft.com/office/powerpoint/2010/main" val="418520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7EB4726-2AE0-4D09-BD2B-737A54E575BD}" type="datetimeFigureOut">
              <a:rPr lang="tr-TR" smtClean="0"/>
              <a:t>16.12.2017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D92481F-79FC-4EEE-BCE8-E9AC97CA4828}" type="slidenum">
              <a:rPr lang="tr-TR" smtClean="0"/>
              <a:t>‹#›</a:t>
            </a:fld>
            <a:endParaRPr lang="tr-TR"/>
          </a:p>
        </p:txBody>
      </p:sp>
    </p:spTree>
    <p:extLst>
      <p:ext uri="{BB962C8B-B14F-4D97-AF65-F5344CB8AC3E}">
        <p14:creationId xmlns:p14="http://schemas.microsoft.com/office/powerpoint/2010/main" val="1653403575"/>
      </p:ext>
    </p:extLst>
  </p:cSld>
  <p:clrMap bg1="dk1" tx1="lt1" bg2="dk2" tx2="lt2" accent1="accent1" accent2="accent2" accent3="accent3" accent4="accent4" accent5="accent5" accent6="accent6" hlink="hlink" folHlink="folHlink"/>
  <p:sldLayoutIdLst>
    <p:sldLayoutId id="2147484090" r:id="rId1"/>
    <p:sldLayoutId id="2147484091" r:id="rId2"/>
    <p:sldLayoutId id="2147484092" r:id="rId3"/>
    <p:sldLayoutId id="2147484093" r:id="rId4"/>
    <p:sldLayoutId id="2147484094" r:id="rId5"/>
    <p:sldLayoutId id="2147484095" r:id="rId6"/>
    <p:sldLayoutId id="2147484096" r:id="rId7"/>
    <p:sldLayoutId id="2147484097" r:id="rId8"/>
    <p:sldLayoutId id="2147484098" r:id="rId9"/>
    <p:sldLayoutId id="2147484099" r:id="rId10"/>
    <p:sldLayoutId id="2147484100" r:id="rId11"/>
    <p:sldLayoutId id="2147484101" r:id="rId12"/>
    <p:sldLayoutId id="2147484102" r:id="rId13"/>
    <p:sldLayoutId id="2147484103" r:id="rId14"/>
    <p:sldLayoutId id="2147484104" r:id="rId15"/>
    <p:sldLayoutId id="2147484105" r:id="rId16"/>
    <p:sldLayoutId id="214748410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smtClean="0"/>
              <a:t>TASAVVUF II </a:t>
            </a:r>
            <a:r>
              <a:rPr lang="tr-TR" sz="4400" b="1"/>
              <a:t/>
            </a:r>
            <a:br>
              <a:rPr lang="tr-TR" sz="4400" b="1"/>
            </a:br>
            <a:r>
              <a:rPr lang="tr-TR" sz="4400" b="1" smtClean="0"/>
              <a:t>VII</a:t>
            </a:r>
            <a:r>
              <a:rPr lang="tr-TR" sz="4400" b="1" dirty="0" smtClean="0"/>
              <a:t>. YARIYIL GÜZ DÖNEMİ</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PROF. DR. AHMET CAHİD HAKSEVER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97244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Tasavvufi düşüncede Kerâmet</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Tasavvufi düşüncede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Allah’ın kullarına bir tür ikram ve ihsanı kabul edilir. Kerâmet, velâyetin bir şartı değildir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1268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5501390"/>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defTabSz="914400" eaLnBrk="0" fontAlgn="base" hangingPunct="0">
              <a:lnSpc>
                <a:spcPct val="150000"/>
              </a:lnSpc>
              <a:spcBef>
                <a:spcPct val="0"/>
              </a:spcBef>
              <a:spcAft>
                <a:spcPct val="0"/>
              </a:spcAft>
              <a:buClrTx/>
              <a:buSzTx/>
              <a:tabLst>
                <a:tab pos="5754688" algn="r"/>
              </a:tabLst>
            </a:pP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kevni</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hakiki olmak üzere iki çeşittir. Kevni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üç grupta değerlendirilebilir. </a:t>
            </a:r>
          </a:p>
          <a:p>
            <a:pPr lvl="0" defTabSz="914400" eaLnBrk="0" fontAlgn="base" hangingPunct="0">
              <a:lnSpc>
                <a:spcPct val="150000"/>
              </a:lnSpc>
              <a:spcBef>
                <a:spcPct val="0"/>
              </a:spcBef>
              <a:spcAft>
                <a:spcPct val="0"/>
              </a:spcAft>
              <a:buClrTx/>
              <a:buSzTx/>
              <a:tabLst>
                <a:tab pos="5754688" algn="r"/>
              </a:tabLst>
            </a:pP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1.	Havada uçmak, denizde yürümek ve yırtıcı hayvanların itaati gibi güçle ilgili olağanüstü haller,  </a:t>
            </a:r>
          </a:p>
          <a:p>
            <a:pPr lvl="0" defTabSz="914400" eaLnBrk="0" fontAlgn="base" hangingPunct="0">
              <a:lnSpc>
                <a:spcPct val="150000"/>
              </a:lnSpc>
              <a:spcBef>
                <a:spcPct val="0"/>
              </a:spcBef>
              <a:spcAft>
                <a:spcPct val="0"/>
              </a:spcAft>
              <a:buClrTx/>
              <a:buSzTx/>
              <a:tabLst>
                <a:tab pos="5754688" algn="r"/>
              </a:tabLst>
            </a:pP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2.	Duyular ve nazariyatla bilinmesi mümkün olmayan keşif,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ilhâm</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gibi bilgi türü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kerâmetler</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p>
          <a:p>
            <a:pPr lvl="0" defTabSz="914400" eaLnBrk="0" fontAlgn="base" hangingPunct="0">
              <a:lnSpc>
                <a:spcPct val="150000"/>
              </a:lnSpc>
              <a:spcBef>
                <a:spcPct val="0"/>
              </a:spcBef>
              <a:spcAft>
                <a:spcPct val="0"/>
              </a:spcAft>
              <a:buClrTx/>
              <a:buSzTx/>
              <a:tabLst>
                <a:tab pos="5754688" algn="r"/>
              </a:tabLst>
            </a:pP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3.	Tasarruf ve himmet de denilen, bir şeyin gerçekleşmesi veya gerçekleşmemesi için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Teâlâ’ya niyazda bulunması gibi dua türü </a:t>
            </a:r>
            <a:r>
              <a:rPr lang="tr-TR" altLang="tr-TR" sz="24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kerâmetlerdir</a:t>
            </a:r>
            <a:r>
              <a:rPr lang="tr-TR" altLang="tr-TR" sz="24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6176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796852"/>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Hakiki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ilim, marifet ve ahlâkla istikamet ehli olup kötü huyları yok edebilmektir.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Buna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manevî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denir. Halkın itibar ettiği daha ziyade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kevni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iken gerçek tasavvuf mensupları,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göstermekten kaçınırlar.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manevî ilerleme yolunda Allah’ın bir sınaması veya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ihtimaline karşı bunlara itibar gösterilmemesi ve gizlenmesi gerektiğini ileri sürerler.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53586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646951"/>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Sûfîlerce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kabul edilen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en önemli niteliği dine muhalif olmamasıdır. Yaşayan biri tarafından gösterilmesi ve bir ihtiyaç sebebiyle zuhur etmesi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için öne sürülen özellikler arasındadır.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şer’i bir hüküm konmaz ve var olan bir hüküm kaldırılamaz</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88104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3762531"/>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 sahibi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olmayandan daha üstündür diye bir kural da yoktur. Zira her türlü kemâl, güzellik sadece Allah’tandır. Üstünlük ve fazilet ölçüsü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takvâdır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37742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93145" y="1528997"/>
            <a:ext cx="8689976" cy="4512039"/>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bir diğer özelliği insanın idaresi dışında vuku bulmasıdır ki mucizeden ayrılan bir diğer yönü budur. Bazı tarikatların zikir ayinlerinde sergiledikleri şiş, kılıç vb. âletlerin kesiciliklerini kaybetmesine dair uygulamalar -üzerinde tartışmalar bulunmakla birlikte-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değil, ruhun bedene hâkimiyetinin bir göstergesi olarak kabul edilmektedir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55952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407108"/>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 şeyhin irşada ehliyetine ya 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kemâlâtına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delil kabul edilmese 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hârikulâde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hâller tarih boyunca insanların ilgisini çekmiştir. “Şeyh uçmaz, müritleri uçurur” sözü bu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meşhurdur. Kimi zaman sıradan bir hadise, müritler için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olarak algılanabilmektedir.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08361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82683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hakkında belirledikleri genel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ilkeler:</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Kerâmete</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değil şeriata uymak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esastır.</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kötü huyları yok etmektir.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Tasavvufta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değil, istikamet esastır.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isteyen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nefs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olabilir; fakat istikameti isteyen ise Allah’tır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99349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826833"/>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sâliğin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maksada ulaşmasında bir perde olabilir.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Velâyet için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şart değildir. Velî kemâle erdikçe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azalır.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Mucize, peygamberliğin ispatı için olduğundan istenilen zamanda gösterilmesi vacip iken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gizlemek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esastır.</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Belli 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kabul etme zorunluluğu olmayıp kişiseldir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14819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64105"/>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Hallâc-ı Mansur’un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ene’l-Hakk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sülûkta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galip gelmesi, feyz, galeyan, heyecan ile dile getirilen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şathiyyeler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arasında yer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almaktadır.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384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fontScale="90000"/>
          </a:bodyPr>
          <a:lstStyle/>
          <a:p>
            <a:pPr algn="ctr"/>
            <a:r>
              <a:rPr lang="tr-TR" sz="4400" b="1" dirty="0" smtClean="0"/>
              <a:t>TASAVVUF II </a:t>
            </a:r>
            <a:r>
              <a:rPr lang="tr-TR" sz="4400" b="1" dirty="0"/>
              <a:t/>
            </a:r>
            <a:br>
              <a:rPr lang="tr-TR" sz="4400" b="1" dirty="0"/>
            </a:br>
            <a:r>
              <a:rPr lang="tr-TR" sz="4400" b="1" dirty="0" smtClean="0"/>
              <a:t>DÖRDÜNCÜ BÖLÜM</a:t>
            </a:r>
            <a:r>
              <a:rPr lang="tr-TR" sz="4400" b="1" dirty="0"/>
              <a:t/>
            </a:r>
            <a:br>
              <a:rPr lang="tr-TR" sz="4400" b="1" dirty="0"/>
            </a:br>
            <a:r>
              <a:rPr lang="tr-TR" sz="4000" b="1" dirty="0" smtClean="0"/>
              <a:t>TASAVVUFİ KAVRAMLAR VE DEYİMLER</a:t>
            </a:r>
            <a:endParaRPr lang="tr-TR" sz="4000" b="1" dirty="0"/>
          </a:p>
        </p:txBody>
      </p:sp>
      <p:sp>
        <p:nvSpPr>
          <p:cNvPr id="3" name="Alt Başlık 2"/>
          <p:cNvSpPr>
            <a:spLocks noGrp="1"/>
          </p:cNvSpPr>
          <p:nvPr>
            <p:ph type="subTitle" idx="1"/>
          </p:nvPr>
        </p:nvSpPr>
        <p:spPr>
          <a:xfrm>
            <a:off x="1751012" y="2563317"/>
            <a:ext cx="8689976" cy="3927423"/>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ne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demektir?</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Hallâc</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Mansur Neden </a:t>
            </a: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ene’l-Hakk</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demiştir?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63869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şathiyye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 da güncel kullanımıyla paradoksal ifadeler kalbe doğan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mânânın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yaşanan halin galebesiyle bâtından zahire taşınmasına denilmektedir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70284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Arapça ş-t-h kökünden gelip hareket, kıpırdama, sarsıntı demektir. Konuşmada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konuşurken ölçüyü kaçırmayı ifade eder.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815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Tasavvuf literatüründe,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halinin galebesiyle söylenip, zahiren tevili mümkün olmayan, içinde bir iddia ve akla aykırılık bulunan, zahiren ne kabul ne de reddedilen ifadelerdir. Bunlar, İlâhî müsaade olmaksızın söylendiği için sırrın ifşası olarak kabul edilmektedir 		</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9895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ise sözlükte sarhoşluk verici maddelerin alınması sonucu akıl melekesinin zayıflaması ya da kaybolmasıdır.  Istılahta, sevgilinin cemâlini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müşâhede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hayrete düşmesidir. Böylece aklın cevheri konumundaki insan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rûhâniyeti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sevgilinin cemâliyle meczup hale gelip akıl ve his kaybolmakta,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çokluk âleminden uzaklaşmaktadır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1476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 “Rabbi dağa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tecellî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edince onu darmadağın etti ve Mûsâ baygın düştü”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âyetinin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kemâliyle yaşanan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gaybet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hâline işaret ettiğini söylerler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1711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sebebiyet veren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seyr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ü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yöntemiyle alâkalıdır. Tarikatlarda genel itibariyle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“cezbe” şeklinde iki tür manevî eğitim metodu bulunmaktadır.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İlkinde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marifetin tahsili söz konusu iken, ikincisinde muhabbet ağır basmaktadır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08577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Hallâc’ın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Ene’l-Hakk</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sözü, zahirî anlamda ele alındığında “Ben Hakk’ım,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Hakk’la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ittihad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ettim” şeklinde hulûle, dolayısıyla küfre götüren bir sonuca ulaşılır.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Ancak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Hallâc’ın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bu ifadeden kastı “Ben Hakk’ım” demek değildir. Bunun asıl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mânâsı</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“Ben yokum, mevcut olan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Hakk’tır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O’nun zatında, fiillerinde tagayyür ve tebeddül yoktur” demektir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09071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Hallâc’ın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yaşadığı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hâli, hakikat ile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arasındaki farkı ayırt edememesine sebep olmakta, başka bir ifadeyle asıl ile gölgeyi aynı zannetmektedir.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737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İmam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Rabbânî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halinde paradoksal ifadelere yer veren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sûfîyi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dili yeni öğrenen bir çocuğa benzetir.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sülûkunda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ilerledikçe çocukluktan erişkinliğe, yani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sahva</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geçecektir.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03579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Bayezid-i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Bistâmî’den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sekrin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ağır bastığı vakit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sudûr</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eden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Subhânî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sözünde kusur kabul edilse bile, daha yukarı makama terakki ettikçe, kendisi de bu ifadesinin hatalı olduğunu anlayacaktır.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14344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Mucize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peygamberlerin gösterdiği olağanüstü hâdiselerdir. Mucize, peygamberliğin İlâhî delili olduğu için gizlemeden açıktan gösterilir. Her peygamberin mucizesi, yaşadığı dönemin rağbet gören ilim ve sanatındadır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134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içinde bulunduğu durumu aktarmada zorlandığı konularda, kelime hazinesi bol, günlük dilden farklı yüksek bir dile ihtiyaç duyar. Dolaylı anlatım özelliğinden ötürü yüksek bir dili, içinde sembolik dilin de bulunduğu şiir ve edebiyat dilini de kullanmış olup,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şathiyyât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sûfîyâne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şeklinde bir edebî tür de gelişmiştir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18020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Vecdin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sarhoş edici etkisi altında elinde olmadan böyle konuşmak durumunda kalışı, kendini zapt edememesi ve yaşanan halin idraki zorlaması, dilin imkânlarının dar veya sınırlı oluşu, havassın idrak seviyesini muhatap edinme,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karşılaştığı zorluklardır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21014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İnsanoğlu, birbirlerine benzeyen nesneleri ve deneyimleri anlatmada birden çok kişi tarafından paylaşılan standartlaşmış kavramlar kullanmaktadır.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97627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Dolayısıyla, tasavvufî serüvende yaşanan sıra dışı ve zengin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rûhî</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tecrübeyi sınırlı dille aktarmaya çalışmak, ifadelerdeki anlam kaymalarını beraberinde getirmektedir. Anlamlar farklı oldukları oranda bireyler arasındaki iletişim bozulmakta,  toplumun,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şathiyyelere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tepki duymasına neden olmaktadır.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0860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Toplumun tepkisinin bir nedeni,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şatahat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sahibi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özenip ya da insanların mistik yönünü suiistimal etmek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sûretiyle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manevî bir hâl yaşamadığı halde öyleymiş gibi göstererek buna benzer sözler söyleyenlerdir.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687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2"/>
            <a:ext cx="8689976" cy="633542"/>
          </a:xfrm>
        </p:spPr>
        <p:txBody>
          <a:bodyPr>
            <a:normAutofit/>
          </a:bodyPr>
          <a:lstStyle/>
          <a:p>
            <a:pPr algn="ctr"/>
            <a:r>
              <a:rPr lang="tr-TR" sz="3000" b="1" dirty="0"/>
              <a:t>Hallâc-ı Mansur neden “</a:t>
            </a:r>
            <a:r>
              <a:rPr lang="tr-TR" sz="3000" b="1" dirty="0" err="1"/>
              <a:t>ene’l-Hakk</a:t>
            </a:r>
            <a:r>
              <a:rPr lang="tr-TR" sz="3000" b="1" dirty="0"/>
              <a:t>” </a:t>
            </a:r>
            <a:r>
              <a:rPr lang="tr-TR" sz="3000" b="1" dirty="0" smtClean="0"/>
              <a:t>demiştir?</a:t>
            </a:r>
            <a:endParaRPr lang="tr-TR" sz="30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a:solidFill>
                  <a:schemeClr val="tx1"/>
                </a:solidFill>
                <a:latin typeface="Arial" panose="020B0604020202020204" pitchFamily="34" charset="0"/>
                <a:cs typeface="Arial" panose="020B0604020202020204" pitchFamily="34" charset="0"/>
              </a:rPr>
              <a:t>5</a:t>
            </a:r>
            <a:r>
              <a:rPr lang="tr-TR" sz="2900" b="1" dirty="0" smtClean="0">
                <a:solidFill>
                  <a:schemeClr val="tx1"/>
                </a:solidFill>
                <a:latin typeface="Arial" panose="020B0604020202020204" pitchFamily="34" charset="0"/>
                <a:cs typeface="Arial" panose="020B0604020202020204" pitchFamily="34" charset="0"/>
              </a:rPr>
              <a:t>.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 bu ikisi arasında ayrım yaparlar. Kendisinde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dâvâ</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benlik kokusu bulunan sözleri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tâmmât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türrehât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olarak nitelendirip reddederken, Hallâc ve benzeri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sûfîlerin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ifadelerini,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vecd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halinin bir tezahürü olarak kabul eder		</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882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319134"/>
            <a:ext cx="8689976" cy="5171607"/>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gönderdiği peygamberlerini inanmayan insanlara karşı mucizelerle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te’yid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etmiştir.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de en büyük mucizesi Kur’an’dır.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68086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 ise küp veya testi kapağı, itibar, azizlik, şeref, cömertlik gibi anlamları içeren Arapça bir kelimedir.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algn="just"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Peygamberlerde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ortaya çıkan olağanüstü hallere mucize denirken amel-i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sâlih</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sahibi, inançlı bir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mü’minde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vuku bulabilen hâllere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adı verilir.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10412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Kur’an’da Kerâmet</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Meryem’in çocukluğunda Allah tarafından vakti gelmemiş meyvelerle rızıklandırılması,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İsa’yı doğurduğunda annesine “hurma dalını kendine doğru silkele, üzerine devşirilmiş taze hurmalar dökülsün”  hitabıyla kurumuş hurma ağacından taze meyvelerin dökülmesi,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9641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Kehf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Sûresi’nde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peygamber olmayan ledün ilmine sahip zatın (Hz. Hızır), Hz. Musa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ile yaşadıkları,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-ı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Kehf ’in üç yüz on yıl uyumaları,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Süleyman’ın vezirinin, Belkıs’ın tahtını göz açıp kapayıncaya kadar getirmesi  Kur’an’da peygamber olmayanların yaşadıkları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hârikulâde</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hâllerdir.</a:t>
            </a: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7255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lvl="0" defTabSz="914400" eaLnBrk="0" fontAlgn="base" hangingPunct="0">
              <a:lnSpc>
                <a:spcPct val="150000"/>
              </a:lnSpc>
              <a:spcBef>
                <a:spcPct val="0"/>
              </a:spcBef>
              <a:spcAft>
                <a:spcPct val="0"/>
              </a:spcAft>
              <a:buClrTx/>
              <a:buSzTx/>
              <a:tabLst>
                <a:tab pos="5754688" algn="r"/>
              </a:tabLst>
            </a:pP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Hadislerde Kerâmet</a:t>
            </a: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Râhip</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Cüreyc</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kıssasında kendine iftira atmak isteyen bir kötü kadına, doğurduğu çocuğun aleyhte şahitliği,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Bir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sığırın konuşması,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Yolculuğa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çıkıp sağanak yağmura tutulan ve mağaraya sığınarak orada mahsur kalan üç arkadaşın yaptıkları iyi amellerle tevessülde bulunup </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kurtulmaları</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lvl="0" defTabSz="914400" eaLnBrk="0" fontAlgn="base" hangingPunct="0">
              <a:lnSpc>
                <a:spcPct val="150000"/>
              </a:lnSpc>
              <a:spcBef>
                <a:spcPct val="0"/>
              </a:spcBef>
              <a:spcAft>
                <a:spcPct val="0"/>
              </a:spcAft>
              <a:buClrTx/>
              <a:buSzTx/>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355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798433"/>
          </a:xfrm>
        </p:spPr>
        <p:txBody>
          <a:bodyPr>
            <a:normAutofit/>
          </a:bodyPr>
          <a:lstStyle/>
          <a:p>
            <a:pPr algn="ctr"/>
            <a:r>
              <a:rPr lang="tr-TR" sz="4400" b="1" dirty="0" smtClean="0"/>
              <a:t>Kerâmet </a:t>
            </a:r>
            <a:r>
              <a:rPr lang="tr-TR" sz="4400" b="1" dirty="0"/>
              <a:t>ne demektir?</a:t>
            </a:r>
            <a:endParaRPr lang="tr-TR" sz="3600" b="1" dirty="0"/>
          </a:p>
        </p:txBody>
      </p:sp>
      <p:sp>
        <p:nvSpPr>
          <p:cNvPr id="3" name="Alt Başlık 2"/>
          <p:cNvSpPr>
            <a:spLocks noGrp="1"/>
          </p:cNvSpPr>
          <p:nvPr>
            <p:ph type="subTitle" idx="1"/>
          </p:nvPr>
        </p:nvSpPr>
        <p:spPr>
          <a:xfrm>
            <a:off x="1751012" y="1528997"/>
            <a:ext cx="8689976" cy="4961744"/>
          </a:xfrm>
        </p:spPr>
        <p:txBody>
          <a:bodyPr>
            <a:noAutofit/>
          </a:bodyPr>
          <a:lstStyle/>
          <a:p>
            <a:pPr algn="just"/>
            <a:r>
              <a:rPr lang="tr-TR" sz="2900" b="1" dirty="0" smtClean="0">
                <a:solidFill>
                  <a:schemeClr val="tx1"/>
                </a:solidFill>
                <a:latin typeface="Arial" panose="020B0604020202020204" pitchFamily="34" charset="0"/>
                <a:cs typeface="Arial" panose="020B0604020202020204" pitchFamily="34" charset="0"/>
              </a:rPr>
              <a:t>5. HAFTA  </a:t>
            </a: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Hz</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Ömer’in Medine’de hutbe okurken Hz. Sâriye komutasındaki ordunun durumunu görüp uyarması ve Hz.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Sâriye’nin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de bu ikaza göre hareket etmesi,  </a:t>
            </a:r>
            <a:endPar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defTabSz="914400" eaLnBrk="0" fontAlgn="base" hangingPunct="0">
              <a:lnSpc>
                <a:spcPct val="150000"/>
              </a:lnSpc>
              <a:spcBef>
                <a:spcPct val="0"/>
              </a:spcBef>
              <a:spcAft>
                <a:spcPct val="0"/>
              </a:spcAft>
              <a:buClrTx/>
              <a:buSzTx/>
              <a:buFontTx/>
              <a:buChar char="-"/>
              <a:tabLst>
                <a:tab pos="5754688" algn="r"/>
              </a:tabLst>
            </a:pPr>
            <a:r>
              <a:rPr lang="tr-TR" altLang="tr-TR" sz="2500" b="1" cap="none" dirty="0" err="1"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Attâb</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b. Beşir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Useyd</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b.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Huday’ın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karanlık bir gecede Allah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Rasûlü</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(s.)’nün yanından ayrıldıklarında evlerine varıncaya kadar yollarının sanki bir kandille aydınlatılması  önceki ümmetlerin ve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Ashâbın</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r>
              <a:rPr lang="tr-TR" altLang="tr-TR" sz="2500" b="1" cap="none" dirty="0" err="1">
                <a:solidFill>
                  <a:schemeClr val="tx1"/>
                </a:solidFill>
                <a:latin typeface="Calibri" panose="020F0502020204030204" pitchFamily="34" charset="0"/>
                <a:ea typeface="Times New Roman" panose="02020603050405020304" pitchFamily="18" charset="0"/>
                <a:cs typeface="Times New Roman" panose="02020603050405020304" pitchFamily="18" charset="0"/>
              </a:rPr>
              <a:t>kerâmetleri</a:t>
            </a:r>
            <a:r>
              <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arasında zikredilmektedir</a:t>
            </a:r>
            <a:r>
              <a:rPr lang="tr-TR" altLang="tr-TR" sz="2500" b="1" cap="none"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rPr>
              <a:t>		</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0072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710</TotalTime>
  <Words>1475</Words>
  <Application>Microsoft Office PowerPoint</Application>
  <PresentationFormat>Geniş ekran</PresentationFormat>
  <Paragraphs>137</Paragraphs>
  <Slides>35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35</vt:i4>
      </vt:variant>
    </vt:vector>
  </HeadingPairs>
  <TitlesOfParts>
    <vt:vector size="41" baseType="lpstr">
      <vt:lpstr>Arial</vt:lpstr>
      <vt:lpstr>Calibri</vt:lpstr>
      <vt:lpstr>Century Gothic</vt:lpstr>
      <vt:lpstr>Times New Roman</vt:lpstr>
      <vt:lpstr>Wingdings 3</vt:lpstr>
      <vt:lpstr>İyon</vt:lpstr>
      <vt:lpstr>TASAVVUF II  VII. YARIYIL GÜZ DÖNEMİ</vt:lpstr>
      <vt:lpstr>TASAVVUF II  DÖRDÜNCÜ BÖLÜM TASAVVUFİ KAVRAMLAR VE DEYİMLER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Kerâmet ne demektir?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lpstr>Hallâc-ı Mansur neden “ene’l-Hakk” demiştir?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TASAVVUF I</dc:title>
  <dc:creator>user</dc:creator>
  <cp:lastModifiedBy>user</cp:lastModifiedBy>
  <cp:revision>74</cp:revision>
  <dcterms:created xsi:type="dcterms:W3CDTF">2017-02-25T18:57:10Z</dcterms:created>
  <dcterms:modified xsi:type="dcterms:W3CDTF">2017-12-16T09:09:36Z</dcterms:modified>
</cp:coreProperties>
</file>