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9" r:id="rId1"/>
  </p:sldMasterIdLst>
  <p:sldIdLst>
    <p:sldId id="310" r:id="rId2"/>
    <p:sldId id="256" r:id="rId3"/>
    <p:sldId id="289" r:id="rId4"/>
    <p:sldId id="290" r:id="rId5"/>
    <p:sldId id="294" r:id="rId6"/>
    <p:sldId id="297" r:id="rId7"/>
    <p:sldId id="296" r:id="rId8"/>
    <p:sldId id="295" r:id="rId9"/>
    <p:sldId id="293" r:id="rId10"/>
    <p:sldId id="292" r:id="rId11"/>
    <p:sldId id="291" r:id="rId12"/>
    <p:sldId id="298" r:id="rId13"/>
    <p:sldId id="303" r:id="rId14"/>
    <p:sldId id="302" r:id="rId15"/>
    <p:sldId id="299" r:id="rId16"/>
    <p:sldId id="301" r:id="rId17"/>
    <p:sldId id="300" r:id="rId18"/>
    <p:sldId id="309" r:id="rId19"/>
    <p:sldId id="312" r:id="rId20"/>
    <p:sldId id="313" r:id="rId21"/>
    <p:sldId id="314" r:id="rId22"/>
    <p:sldId id="315" r:id="rId23"/>
    <p:sldId id="316" r:id="rId24"/>
    <p:sldId id="317" r:id="rId25"/>
    <p:sldId id="318" r:id="rId26"/>
    <p:sldId id="319" r:id="rId27"/>
    <p:sldId id="320" r:id="rId28"/>
    <p:sldId id="321" r:id="rId29"/>
    <p:sldId id="322" r:id="rId30"/>
    <p:sldId id="323" r:id="rId31"/>
    <p:sldId id="324" r:id="rId32"/>
    <p:sldId id="325" r:id="rId33"/>
    <p:sldId id="326" r:id="rId34"/>
    <p:sldId id="327" r:id="rId35"/>
    <p:sldId id="328" r:id="rId3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9" d="100"/>
          <a:sy n="49" d="100"/>
        </p:scale>
        <p:origin x="6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7EB4726-2AE0-4D09-BD2B-737A54E575BD}" type="datetimeFigureOut">
              <a:rPr lang="tr-TR" smtClean="0"/>
              <a:t>16.12.2017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687067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7EB4726-2AE0-4D09-BD2B-737A54E575BD}" type="datetimeFigureOut">
              <a:rPr lang="tr-TR" smtClean="0"/>
              <a:t>16.12.2017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701813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16.12.2017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5252191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16.12.2017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41668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16.12.2017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899266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7EB4726-2AE0-4D09-BD2B-737A54E575BD}" type="datetimeFigureOut">
              <a:rPr lang="tr-TR" smtClean="0"/>
              <a:t>16.12.2017</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422218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7EB4726-2AE0-4D09-BD2B-737A54E575BD}" type="datetimeFigureOut">
              <a:rPr lang="tr-TR" smtClean="0"/>
              <a:t>16.12.2017</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42355846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7EB4726-2AE0-4D09-BD2B-737A54E575BD}" type="datetimeFigureOut">
              <a:rPr lang="tr-TR" smtClean="0"/>
              <a:t>16.12.2017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674094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7EB4726-2AE0-4D09-BD2B-737A54E575BD}" type="datetimeFigureOut">
              <a:rPr lang="tr-TR" smtClean="0"/>
              <a:t>16.12.2017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975222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B7EB4726-2AE0-4D09-BD2B-737A54E575BD}" type="datetimeFigureOut">
              <a:rPr lang="tr-TR" smtClean="0"/>
              <a:t>16.12.2017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0762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16.12.2017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193020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7EB4726-2AE0-4D09-BD2B-737A54E575BD}" type="datetimeFigureOut">
              <a:rPr lang="tr-TR" smtClean="0"/>
              <a:t>16.12.2017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884040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7EB4726-2AE0-4D09-BD2B-737A54E575BD}" type="datetimeFigureOut">
              <a:rPr lang="tr-TR" smtClean="0"/>
              <a:t>16.12.2017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902394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B7EB4726-2AE0-4D09-BD2B-737A54E575BD}" type="datetimeFigureOut">
              <a:rPr lang="tr-TR" smtClean="0"/>
              <a:t>16.12.2017</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319129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7EB4726-2AE0-4D09-BD2B-737A54E575BD}" type="datetimeFigureOut">
              <a:rPr lang="tr-TR" smtClean="0"/>
              <a:t>16.12.2017</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826476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B7EB4726-2AE0-4D09-BD2B-737A54E575BD}" type="datetimeFigureOut">
              <a:rPr lang="tr-TR" smtClean="0"/>
              <a:t>16.12.2017</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760962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7EB4726-2AE0-4D09-BD2B-737A54E575BD}" type="datetimeFigureOut">
              <a:rPr lang="tr-TR" smtClean="0"/>
              <a:t>16.12.2017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4185209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7EB4726-2AE0-4D09-BD2B-737A54E575BD}" type="datetimeFigureOut">
              <a:rPr lang="tr-TR" smtClean="0"/>
              <a:t>16.12.2017</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D92481F-79FC-4EEE-BCE8-E9AC97CA4828}" type="slidenum">
              <a:rPr lang="tr-TR" smtClean="0"/>
              <a:t>‹#›</a:t>
            </a:fld>
            <a:endParaRPr lang="tr-TR"/>
          </a:p>
        </p:txBody>
      </p:sp>
    </p:spTree>
    <p:extLst>
      <p:ext uri="{BB962C8B-B14F-4D97-AF65-F5344CB8AC3E}">
        <p14:creationId xmlns:p14="http://schemas.microsoft.com/office/powerpoint/2010/main" val="1653403575"/>
      </p:ext>
    </p:extLst>
  </p:cSld>
  <p:clrMap bg1="dk1" tx1="lt1" bg2="dk2" tx2="lt2" accent1="accent1" accent2="accent2" accent3="accent3" accent4="accent4" accent5="accent5" accent6="accent6" hlink="hlink" folHlink="folHlink"/>
  <p:sldLayoutIdLst>
    <p:sldLayoutId id="2147484090" r:id="rId1"/>
    <p:sldLayoutId id="2147484091" r:id="rId2"/>
    <p:sldLayoutId id="2147484092" r:id="rId3"/>
    <p:sldLayoutId id="2147484093" r:id="rId4"/>
    <p:sldLayoutId id="2147484094" r:id="rId5"/>
    <p:sldLayoutId id="2147484095" r:id="rId6"/>
    <p:sldLayoutId id="2147484096" r:id="rId7"/>
    <p:sldLayoutId id="2147484097" r:id="rId8"/>
    <p:sldLayoutId id="2147484098" r:id="rId9"/>
    <p:sldLayoutId id="2147484099" r:id="rId10"/>
    <p:sldLayoutId id="2147484100" r:id="rId11"/>
    <p:sldLayoutId id="2147484101" r:id="rId12"/>
    <p:sldLayoutId id="2147484102" r:id="rId13"/>
    <p:sldLayoutId id="2147484103" r:id="rId14"/>
    <p:sldLayoutId id="2147484104" r:id="rId15"/>
    <p:sldLayoutId id="2147484105" r:id="rId16"/>
    <p:sldLayoutId id="214748410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2042617"/>
          </a:xfrm>
        </p:spPr>
        <p:txBody>
          <a:bodyPr>
            <a:normAutofit/>
          </a:bodyPr>
          <a:lstStyle/>
          <a:p>
            <a:pPr algn="ctr"/>
            <a:r>
              <a:rPr lang="tr-TR" sz="4400" b="1" dirty="0" smtClean="0"/>
              <a:t>TASAVVUF II </a:t>
            </a:r>
            <a:r>
              <a:rPr lang="tr-TR" sz="4400" b="1"/>
              <a:t/>
            </a:r>
            <a:br>
              <a:rPr lang="tr-TR" sz="4400" b="1"/>
            </a:br>
            <a:r>
              <a:rPr lang="tr-TR" sz="4400" b="1" smtClean="0"/>
              <a:t>VII</a:t>
            </a:r>
            <a:r>
              <a:rPr lang="tr-TR" sz="4400" b="1" dirty="0" smtClean="0"/>
              <a:t>. YARIYIL GÜZ DÖNEMİ</a:t>
            </a:r>
            <a:endParaRPr lang="tr-TR" sz="4000" b="1" dirty="0"/>
          </a:p>
        </p:txBody>
      </p:sp>
      <p:sp>
        <p:nvSpPr>
          <p:cNvPr id="3" name="Alt Başlık 2"/>
          <p:cNvSpPr>
            <a:spLocks noGrp="1"/>
          </p:cNvSpPr>
          <p:nvPr>
            <p:ph type="subTitle" idx="1"/>
          </p:nvPr>
        </p:nvSpPr>
        <p:spPr>
          <a:xfrm>
            <a:off x="1751012" y="2563317"/>
            <a:ext cx="8689976" cy="3927423"/>
          </a:xfrm>
        </p:spPr>
        <p:txBody>
          <a:bodyPr>
            <a:noAutofit/>
          </a:bodyPr>
          <a:lstStyle/>
          <a:p>
            <a:pPr algn="just"/>
            <a:endParaRPr lang="tr-TR" altLang="tr-TR" sz="2900" b="1" dirty="0">
              <a:solidFill>
                <a:schemeClr val="tx1"/>
              </a:solidFill>
              <a:latin typeface="Arial" panose="020B0604020202020204" pitchFamily="34" charset="0"/>
              <a:cs typeface="Arial" panose="020B0604020202020204" pitchFamily="34" charset="0"/>
            </a:endParaRPr>
          </a:p>
          <a:p>
            <a:pPr algn="ctr"/>
            <a:endPar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PROF. DR. AHMET CAHİD HAKSEVER</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97244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798433"/>
          </a:xfrm>
        </p:spPr>
        <p:txBody>
          <a:bodyPr>
            <a:normAutofit/>
          </a:bodyPr>
          <a:lstStyle/>
          <a:p>
            <a:pPr algn="ctr"/>
            <a:r>
              <a:rPr lang="tr-TR" sz="4400" b="1" dirty="0" smtClean="0"/>
              <a:t>Kerâmet </a:t>
            </a:r>
            <a:r>
              <a:rPr lang="tr-TR" sz="4400" b="1" dirty="0"/>
              <a:t>ne demektir?</a:t>
            </a:r>
            <a:endParaRPr lang="tr-TR" sz="3600" b="1" dirty="0"/>
          </a:p>
        </p:txBody>
      </p:sp>
      <p:sp>
        <p:nvSpPr>
          <p:cNvPr id="3" name="Alt Başlık 2"/>
          <p:cNvSpPr>
            <a:spLocks noGrp="1"/>
          </p:cNvSpPr>
          <p:nvPr>
            <p:ph type="subTitle" idx="1"/>
          </p:nvPr>
        </p:nvSpPr>
        <p:spPr>
          <a:xfrm>
            <a:off x="1751012" y="1528997"/>
            <a:ext cx="8689976" cy="4961744"/>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5. HAFTA  </a:t>
            </a:r>
          </a:p>
          <a:p>
            <a:pPr lvl="0"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Tasavvufi düşüncede Kerâmet</a:t>
            </a:r>
          </a:p>
          <a:p>
            <a:pPr lvl="0"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Tasavvufi düşüncede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Allah’ın kullarına bir tür ikram ve ihsanı kabul edilir. Kerâmet, velâyetin bir şartı değildir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61268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798433"/>
          </a:xfrm>
        </p:spPr>
        <p:txBody>
          <a:bodyPr>
            <a:normAutofit/>
          </a:bodyPr>
          <a:lstStyle/>
          <a:p>
            <a:pPr algn="ctr"/>
            <a:r>
              <a:rPr lang="tr-TR" sz="4400" b="1" dirty="0" smtClean="0"/>
              <a:t>Kerâmet </a:t>
            </a:r>
            <a:r>
              <a:rPr lang="tr-TR" sz="4400" b="1" dirty="0"/>
              <a:t>ne demektir?</a:t>
            </a:r>
            <a:endParaRPr lang="tr-TR" sz="3600" b="1" dirty="0"/>
          </a:p>
        </p:txBody>
      </p:sp>
      <p:sp>
        <p:nvSpPr>
          <p:cNvPr id="3" name="Alt Başlık 2"/>
          <p:cNvSpPr>
            <a:spLocks noGrp="1"/>
          </p:cNvSpPr>
          <p:nvPr>
            <p:ph type="subTitle" idx="1"/>
          </p:nvPr>
        </p:nvSpPr>
        <p:spPr>
          <a:xfrm>
            <a:off x="1751012" y="1528997"/>
            <a:ext cx="8689976" cy="5501390"/>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5. HAFTA  </a:t>
            </a:r>
          </a:p>
          <a:p>
            <a:pPr lvl="0" defTabSz="914400" eaLnBrk="0" fontAlgn="base" hangingPunct="0">
              <a:lnSpc>
                <a:spcPct val="150000"/>
              </a:lnSpc>
              <a:spcBef>
                <a:spcPct val="0"/>
              </a:spcBef>
              <a:spcAft>
                <a:spcPct val="0"/>
              </a:spcAft>
              <a:buClrTx/>
              <a:buSzTx/>
              <a:tabLst>
                <a:tab pos="5754688" algn="r"/>
              </a:tabLst>
            </a:pPr>
            <a:r>
              <a:rPr lang="tr-TR" altLang="tr-TR" sz="24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 </a:t>
            </a:r>
            <a:r>
              <a:rPr lang="tr-TR" altLang="tr-TR" sz="24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kevni</a:t>
            </a:r>
            <a:r>
              <a:rPr lang="tr-TR" altLang="tr-TR" sz="24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hakiki olmak üzere iki çeşittir. Kevni </a:t>
            </a:r>
            <a:r>
              <a:rPr lang="tr-TR" altLang="tr-TR" sz="24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a:t>
            </a:r>
            <a:r>
              <a:rPr lang="tr-TR" altLang="tr-TR" sz="24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üç grupta değerlendirilebilir. </a:t>
            </a:r>
          </a:p>
          <a:p>
            <a:pPr lvl="0" defTabSz="914400" eaLnBrk="0" fontAlgn="base" hangingPunct="0">
              <a:lnSpc>
                <a:spcPct val="150000"/>
              </a:lnSpc>
              <a:spcBef>
                <a:spcPct val="0"/>
              </a:spcBef>
              <a:spcAft>
                <a:spcPct val="0"/>
              </a:spcAft>
              <a:buClrTx/>
              <a:buSzTx/>
              <a:tabLst>
                <a:tab pos="5754688" algn="r"/>
              </a:tabLst>
            </a:pPr>
            <a:r>
              <a:rPr lang="tr-TR" altLang="tr-TR" sz="24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1.	Havada uçmak, denizde yürümek ve yırtıcı hayvanların itaati gibi güçle ilgili olağanüstü haller,  </a:t>
            </a:r>
          </a:p>
          <a:p>
            <a:pPr lvl="0" defTabSz="914400" eaLnBrk="0" fontAlgn="base" hangingPunct="0">
              <a:lnSpc>
                <a:spcPct val="150000"/>
              </a:lnSpc>
              <a:spcBef>
                <a:spcPct val="0"/>
              </a:spcBef>
              <a:spcAft>
                <a:spcPct val="0"/>
              </a:spcAft>
              <a:buClrTx/>
              <a:buSzTx/>
              <a:tabLst>
                <a:tab pos="5754688" algn="r"/>
              </a:tabLst>
            </a:pPr>
            <a:r>
              <a:rPr lang="tr-TR" altLang="tr-TR" sz="24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2.	Duyular ve nazariyatla bilinmesi mümkün olmayan keşif, </a:t>
            </a:r>
            <a:r>
              <a:rPr lang="tr-TR" altLang="tr-TR" sz="24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a:t>
            </a:r>
            <a:r>
              <a:rPr lang="tr-TR" altLang="tr-TR" sz="24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gibi bilgi türü </a:t>
            </a:r>
            <a:r>
              <a:rPr lang="tr-TR" altLang="tr-TR" sz="24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kerâmetler</a:t>
            </a:r>
            <a:r>
              <a:rPr lang="tr-TR" altLang="tr-TR" sz="24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p>
          <a:p>
            <a:pPr lvl="0" defTabSz="914400" eaLnBrk="0" fontAlgn="base" hangingPunct="0">
              <a:lnSpc>
                <a:spcPct val="150000"/>
              </a:lnSpc>
              <a:spcBef>
                <a:spcPct val="0"/>
              </a:spcBef>
              <a:spcAft>
                <a:spcPct val="0"/>
              </a:spcAft>
              <a:buClrTx/>
              <a:buSzTx/>
              <a:tabLst>
                <a:tab pos="5754688" algn="r"/>
              </a:tabLst>
            </a:pPr>
            <a:r>
              <a:rPr lang="tr-TR" altLang="tr-TR" sz="24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3.	Tasarruf ve himmet de denilen, bir şeyin gerçekleşmesi veya gerçekleşmemesi için </a:t>
            </a:r>
            <a:r>
              <a:rPr lang="tr-TR" altLang="tr-TR" sz="24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Hakk</a:t>
            </a:r>
            <a:r>
              <a:rPr lang="tr-TR" altLang="tr-TR" sz="24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Teâlâ’ya niyazda bulunması gibi dua türü </a:t>
            </a:r>
            <a:r>
              <a:rPr lang="tr-TR" altLang="tr-TR" sz="24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kerâmetlerdir</a:t>
            </a:r>
            <a:r>
              <a:rPr lang="tr-TR" altLang="tr-TR" sz="24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61763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798433"/>
          </a:xfrm>
        </p:spPr>
        <p:txBody>
          <a:bodyPr>
            <a:normAutofit/>
          </a:bodyPr>
          <a:lstStyle/>
          <a:p>
            <a:pPr algn="ctr"/>
            <a:r>
              <a:rPr lang="tr-TR" sz="4400" b="1" dirty="0" smtClean="0"/>
              <a:t>Kerâmet </a:t>
            </a:r>
            <a:r>
              <a:rPr lang="tr-TR" sz="4400" b="1" dirty="0"/>
              <a:t>ne demektir?</a:t>
            </a:r>
            <a:endParaRPr lang="tr-TR" sz="3600" b="1" dirty="0"/>
          </a:p>
        </p:txBody>
      </p:sp>
      <p:sp>
        <p:nvSpPr>
          <p:cNvPr id="3" name="Alt Başlık 2"/>
          <p:cNvSpPr>
            <a:spLocks noGrp="1"/>
          </p:cNvSpPr>
          <p:nvPr>
            <p:ph type="subTitle" idx="1"/>
          </p:nvPr>
        </p:nvSpPr>
        <p:spPr>
          <a:xfrm>
            <a:off x="1751012" y="1528997"/>
            <a:ext cx="8689976" cy="479685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5.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Hakiki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ise ilim, marifet ve ahlâkla istikamet ehli olup kötü huyları yok edebilmektir.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Buna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manevî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de denir. Halkın itibar ettiği daha ziyade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kevni</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iken gerçek tasavvuf mensupları,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göstermekten kaçınırlar.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err="1"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manevî ilerleme yolunda Allah’ın bir sınaması veya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mekr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ihtimaline karşı bunlara itibar gösterilmemesi ve gizlenmesi gerektiğini ileri sürerler.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53586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798433"/>
          </a:xfrm>
        </p:spPr>
        <p:txBody>
          <a:bodyPr>
            <a:normAutofit/>
          </a:bodyPr>
          <a:lstStyle/>
          <a:p>
            <a:pPr algn="ctr"/>
            <a:r>
              <a:rPr lang="tr-TR" sz="4400" b="1" dirty="0" smtClean="0"/>
              <a:t>Kerâmet </a:t>
            </a:r>
            <a:r>
              <a:rPr lang="tr-TR" sz="4400" b="1" dirty="0"/>
              <a:t>ne demektir?</a:t>
            </a:r>
            <a:endParaRPr lang="tr-TR" sz="3600" b="1" dirty="0"/>
          </a:p>
        </p:txBody>
      </p:sp>
      <p:sp>
        <p:nvSpPr>
          <p:cNvPr id="3" name="Alt Başlık 2"/>
          <p:cNvSpPr>
            <a:spLocks noGrp="1"/>
          </p:cNvSpPr>
          <p:nvPr>
            <p:ph type="subTitle" idx="1"/>
          </p:nvPr>
        </p:nvSpPr>
        <p:spPr>
          <a:xfrm>
            <a:off x="1751012" y="1528997"/>
            <a:ext cx="8689976" cy="4646951"/>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5.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Sûfîlerce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kabul edilen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en önemli niteliği dine muhalif olmamasıdır. Yaşayan biri tarafından gösterilmesi ve bir ihtiyaç sebebiyle zuhur etmesi de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için öne sürülen özellikler arasındadır.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Kerâmetle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şer’i bir hüküm konmaz ve var olan bir hüküm kaldırılamaz</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88104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798433"/>
          </a:xfrm>
        </p:spPr>
        <p:txBody>
          <a:bodyPr>
            <a:normAutofit/>
          </a:bodyPr>
          <a:lstStyle/>
          <a:p>
            <a:pPr algn="ctr"/>
            <a:r>
              <a:rPr lang="tr-TR" sz="4400" b="1" dirty="0" smtClean="0"/>
              <a:t>Kerâmet </a:t>
            </a:r>
            <a:r>
              <a:rPr lang="tr-TR" sz="4400" b="1" dirty="0"/>
              <a:t>ne demektir?</a:t>
            </a:r>
            <a:endParaRPr lang="tr-TR" sz="3600" b="1" dirty="0"/>
          </a:p>
        </p:txBody>
      </p:sp>
      <p:sp>
        <p:nvSpPr>
          <p:cNvPr id="3" name="Alt Başlık 2"/>
          <p:cNvSpPr>
            <a:spLocks noGrp="1"/>
          </p:cNvSpPr>
          <p:nvPr>
            <p:ph type="subTitle" idx="1"/>
          </p:nvPr>
        </p:nvSpPr>
        <p:spPr>
          <a:xfrm>
            <a:off x="1751012" y="1528997"/>
            <a:ext cx="8689976" cy="3762531"/>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5.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 sahibi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kerâmeti</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olmayandan daha üstündür diye bir kural da yoktur. Zira her türlü kemâl, güzellik sadece Allah’tandır. Üstünlük ve fazilet ölçüsü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takvâdır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37742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798433"/>
          </a:xfrm>
        </p:spPr>
        <p:txBody>
          <a:bodyPr>
            <a:normAutofit/>
          </a:bodyPr>
          <a:lstStyle/>
          <a:p>
            <a:pPr algn="ctr"/>
            <a:r>
              <a:rPr lang="tr-TR" sz="4400" b="1" dirty="0" smtClean="0"/>
              <a:t>Kerâmet </a:t>
            </a:r>
            <a:r>
              <a:rPr lang="tr-TR" sz="4400" b="1" dirty="0"/>
              <a:t>ne demektir?</a:t>
            </a:r>
            <a:endParaRPr lang="tr-TR" sz="3600" b="1" dirty="0"/>
          </a:p>
        </p:txBody>
      </p:sp>
      <p:sp>
        <p:nvSpPr>
          <p:cNvPr id="3" name="Alt Başlık 2"/>
          <p:cNvSpPr>
            <a:spLocks noGrp="1"/>
          </p:cNvSpPr>
          <p:nvPr>
            <p:ph type="subTitle" idx="1"/>
          </p:nvPr>
        </p:nvSpPr>
        <p:spPr>
          <a:xfrm>
            <a:off x="1793145" y="1528997"/>
            <a:ext cx="8689976" cy="4512039"/>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5.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bir diğer özelliği insanın idaresi dışında vuku bulmasıdır ki mucizeden ayrılan bir diğer yönü budur. Bazı tarikatların zikir ayinlerinde sergiledikleri şiş, kılıç vb. âletlerin kesiciliklerini kaybetmesine dair uygulamalar -üzerinde tartışmalar bulunmakla birlikte-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değil, ruhun bedene hâkimiyetinin bir göstergesi olarak kabul edilmektedir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55952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798433"/>
          </a:xfrm>
        </p:spPr>
        <p:txBody>
          <a:bodyPr>
            <a:normAutofit/>
          </a:bodyPr>
          <a:lstStyle/>
          <a:p>
            <a:pPr algn="ctr"/>
            <a:r>
              <a:rPr lang="tr-TR" sz="4400" b="1" dirty="0" smtClean="0"/>
              <a:t>Kerâmet </a:t>
            </a:r>
            <a:r>
              <a:rPr lang="tr-TR" sz="4400" b="1" dirty="0"/>
              <a:t>ne demektir?</a:t>
            </a:r>
            <a:endParaRPr lang="tr-TR" sz="3600" b="1" dirty="0"/>
          </a:p>
        </p:txBody>
      </p:sp>
      <p:sp>
        <p:nvSpPr>
          <p:cNvPr id="3" name="Alt Başlık 2"/>
          <p:cNvSpPr>
            <a:spLocks noGrp="1"/>
          </p:cNvSpPr>
          <p:nvPr>
            <p:ph type="subTitle" idx="1"/>
          </p:nvPr>
        </p:nvSpPr>
        <p:spPr>
          <a:xfrm>
            <a:off x="1751012" y="1528997"/>
            <a:ext cx="8689976" cy="4407108"/>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5.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 şeyhin irşada ehliyetine ya da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kemâlâtına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delil kabul edilmese de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hârikulâde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hâller tarih boyunca insanların ilgisini çekmiştir. “Şeyh uçmaz, müritleri uçurur” sözü bu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mânâda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meşhurdur. Kimi zaman sıradan bir hadise, müritler için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olarak algılanabilmektedir.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08361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798433"/>
          </a:xfrm>
        </p:spPr>
        <p:txBody>
          <a:bodyPr>
            <a:normAutofit/>
          </a:bodyPr>
          <a:lstStyle/>
          <a:p>
            <a:pPr algn="ctr"/>
            <a:r>
              <a:rPr lang="tr-TR" sz="4400" b="1" dirty="0" smtClean="0"/>
              <a:t>Kerâmet </a:t>
            </a:r>
            <a:r>
              <a:rPr lang="tr-TR" sz="4400" b="1" dirty="0"/>
              <a:t>ne demektir?</a:t>
            </a:r>
            <a:endParaRPr lang="tr-TR" sz="3600" b="1" dirty="0"/>
          </a:p>
        </p:txBody>
      </p:sp>
      <p:sp>
        <p:nvSpPr>
          <p:cNvPr id="3" name="Alt Başlık 2"/>
          <p:cNvSpPr>
            <a:spLocks noGrp="1"/>
          </p:cNvSpPr>
          <p:nvPr>
            <p:ph type="subTitle" idx="1"/>
          </p:nvPr>
        </p:nvSpPr>
        <p:spPr>
          <a:xfrm>
            <a:off x="1751012" y="1528997"/>
            <a:ext cx="8689976" cy="4826833"/>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5.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err="1"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Sûfîlerin</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hakkında belirledikleri genel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ilkeler:</a:t>
            </a: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500" b="1" cap="none" dirty="0" err="1"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Kerâmete</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değil şeriata uymak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esastır.</a:t>
            </a: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kötü huyları yok etmektir.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Tasavvufta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değil, istikamet esastır.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500" b="1" cap="none" dirty="0" err="1"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Kerâmeti</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isteyen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nefs</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olabilir; fakat istikameti isteyen ise Allah’tır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99349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798433"/>
          </a:xfrm>
        </p:spPr>
        <p:txBody>
          <a:bodyPr>
            <a:normAutofit/>
          </a:bodyPr>
          <a:lstStyle/>
          <a:p>
            <a:pPr algn="ctr"/>
            <a:r>
              <a:rPr lang="tr-TR" sz="4400" b="1" dirty="0" smtClean="0"/>
              <a:t>Kerâmet </a:t>
            </a:r>
            <a:r>
              <a:rPr lang="tr-TR" sz="4400" b="1" dirty="0"/>
              <a:t>ne demektir?</a:t>
            </a:r>
            <a:endParaRPr lang="tr-TR" sz="3600" b="1" dirty="0"/>
          </a:p>
        </p:txBody>
      </p:sp>
      <p:sp>
        <p:nvSpPr>
          <p:cNvPr id="3" name="Alt Başlık 2"/>
          <p:cNvSpPr>
            <a:spLocks noGrp="1"/>
          </p:cNvSpPr>
          <p:nvPr>
            <p:ph type="subTitle" idx="1"/>
          </p:nvPr>
        </p:nvSpPr>
        <p:spPr>
          <a:xfrm>
            <a:off x="1751012" y="1528997"/>
            <a:ext cx="8689976" cy="4826833"/>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5. HAFTA  </a:t>
            </a: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sâliğin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maksada ulaşmasında bir perde olabilir.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Velâyet için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şart değildir. Velî kemâle erdikçe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kerâmeti</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azalır.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Mucize, peygamberliğin ispatı için olduğundan istenilen zamanda gösterilmesi vacip iken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kerâmeti</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gizlemek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esastır.</a:t>
            </a: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Belli bir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kerâmeti</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kabul etme zorunluluğu olmayıp kişiseldir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14819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633542"/>
          </a:xfrm>
        </p:spPr>
        <p:txBody>
          <a:bodyPr>
            <a:normAutofit/>
          </a:bodyPr>
          <a:lstStyle/>
          <a:p>
            <a:pPr algn="ctr"/>
            <a:r>
              <a:rPr lang="tr-TR" sz="3000" b="1" dirty="0"/>
              <a:t>Hallâc-ı Mansur neden “</a:t>
            </a:r>
            <a:r>
              <a:rPr lang="tr-TR" sz="3000" b="1" dirty="0" err="1"/>
              <a:t>ene’l-Hakk</a:t>
            </a:r>
            <a:r>
              <a:rPr lang="tr-TR" sz="3000" b="1" dirty="0"/>
              <a:t>” </a:t>
            </a:r>
            <a:r>
              <a:rPr lang="tr-TR" sz="3000" b="1" dirty="0" smtClean="0"/>
              <a:t>demiştir?</a:t>
            </a:r>
            <a:endParaRPr lang="tr-TR" sz="3000" b="1" dirty="0"/>
          </a:p>
        </p:txBody>
      </p:sp>
      <p:sp>
        <p:nvSpPr>
          <p:cNvPr id="3" name="Alt Başlık 2"/>
          <p:cNvSpPr>
            <a:spLocks noGrp="1"/>
          </p:cNvSpPr>
          <p:nvPr>
            <p:ph type="subTitle" idx="1"/>
          </p:nvPr>
        </p:nvSpPr>
        <p:spPr>
          <a:xfrm>
            <a:off x="1751012" y="1364105"/>
            <a:ext cx="8689976" cy="5171607"/>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5</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Hallâc-ı Mansur’un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ene’l-Hakk</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sözü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seyr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ü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sülûkta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sekr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hâlinin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sahva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galip gelmesi, feyz, galeyan, heyecan ile dile getirilen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şathiyyeler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arasında yer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almaktadır.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83849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2042617"/>
          </a:xfrm>
        </p:spPr>
        <p:txBody>
          <a:bodyPr>
            <a:normAutofit fontScale="90000"/>
          </a:bodyPr>
          <a:lstStyle/>
          <a:p>
            <a:pPr algn="ctr"/>
            <a:r>
              <a:rPr lang="tr-TR" sz="4400" b="1" dirty="0" smtClean="0"/>
              <a:t>TASAVVUF II </a:t>
            </a:r>
            <a:r>
              <a:rPr lang="tr-TR" sz="4400" b="1" dirty="0"/>
              <a:t/>
            </a:r>
            <a:br>
              <a:rPr lang="tr-TR" sz="4400" b="1" dirty="0"/>
            </a:br>
            <a:r>
              <a:rPr lang="tr-TR" sz="4400" b="1" dirty="0" smtClean="0"/>
              <a:t>DÖRDÜNCÜ BÖLÜM</a:t>
            </a:r>
            <a:r>
              <a:rPr lang="tr-TR" sz="4400" b="1" dirty="0"/>
              <a:t/>
            </a:r>
            <a:br>
              <a:rPr lang="tr-TR" sz="4400" b="1" dirty="0"/>
            </a:br>
            <a:r>
              <a:rPr lang="tr-TR" sz="4000" b="1" dirty="0" smtClean="0"/>
              <a:t>TASAVVUFİ KAVRAMLAR VE DEYİMLER</a:t>
            </a:r>
            <a:endParaRPr lang="tr-TR" sz="4000" b="1" dirty="0"/>
          </a:p>
        </p:txBody>
      </p:sp>
      <p:sp>
        <p:nvSpPr>
          <p:cNvPr id="3" name="Alt Başlık 2"/>
          <p:cNvSpPr>
            <a:spLocks noGrp="1"/>
          </p:cNvSpPr>
          <p:nvPr>
            <p:ph type="subTitle" idx="1"/>
          </p:nvPr>
        </p:nvSpPr>
        <p:spPr>
          <a:xfrm>
            <a:off x="1751012" y="2563317"/>
            <a:ext cx="8689976" cy="3927423"/>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5</a:t>
            </a:r>
            <a:r>
              <a:rPr lang="tr-TR" sz="2900" b="1" dirty="0" smtClean="0">
                <a:solidFill>
                  <a:schemeClr val="tx1"/>
                </a:solidFill>
                <a:latin typeface="Arial" panose="020B0604020202020204" pitchFamily="34" charset="0"/>
                <a:cs typeface="Arial" panose="020B0604020202020204" pitchFamily="34" charset="0"/>
              </a:rPr>
              <a:t>. HAFTA  </a:t>
            </a: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ne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demektir?</a:t>
            </a: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err="1"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Hallâc</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-ı Mansur Neden </a:t>
            </a:r>
            <a:r>
              <a:rPr lang="tr-TR" altLang="tr-TR" sz="2500" b="1" cap="none" dirty="0" err="1"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ene’l-Hakk</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demiştir?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63869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633542"/>
          </a:xfrm>
        </p:spPr>
        <p:txBody>
          <a:bodyPr>
            <a:normAutofit/>
          </a:bodyPr>
          <a:lstStyle/>
          <a:p>
            <a:pPr algn="ctr"/>
            <a:r>
              <a:rPr lang="tr-TR" sz="3000" b="1" dirty="0"/>
              <a:t>Hallâc-ı Mansur neden “</a:t>
            </a:r>
            <a:r>
              <a:rPr lang="tr-TR" sz="3000" b="1" dirty="0" err="1"/>
              <a:t>ene’l-Hakk</a:t>
            </a:r>
            <a:r>
              <a:rPr lang="tr-TR" sz="3000" b="1" dirty="0"/>
              <a:t>” </a:t>
            </a:r>
            <a:r>
              <a:rPr lang="tr-TR" sz="3000" b="1" dirty="0" smtClean="0"/>
              <a:t>demiştir?</a:t>
            </a:r>
            <a:endParaRPr lang="tr-TR" sz="3000" b="1" dirty="0"/>
          </a:p>
        </p:txBody>
      </p:sp>
      <p:sp>
        <p:nvSpPr>
          <p:cNvPr id="3" name="Alt Başlık 2"/>
          <p:cNvSpPr>
            <a:spLocks noGrp="1"/>
          </p:cNvSpPr>
          <p:nvPr>
            <p:ph type="subTitle" idx="1"/>
          </p:nvPr>
        </p:nvSpPr>
        <p:spPr>
          <a:xfrm>
            <a:off x="1751012" y="1319134"/>
            <a:ext cx="8689976" cy="5171607"/>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5</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Şatah</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şathiyye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ya da güncel kullanımıyla paradoksal ifadeler kalbe doğan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mânânın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yaşanan halin galebesiyle bâtından zahire taşınmasına denilmektedir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70284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633542"/>
          </a:xfrm>
        </p:spPr>
        <p:txBody>
          <a:bodyPr>
            <a:normAutofit/>
          </a:bodyPr>
          <a:lstStyle/>
          <a:p>
            <a:pPr algn="ctr"/>
            <a:r>
              <a:rPr lang="tr-TR" sz="3000" b="1" dirty="0"/>
              <a:t>Hallâc-ı Mansur neden “</a:t>
            </a:r>
            <a:r>
              <a:rPr lang="tr-TR" sz="3000" b="1" dirty="0" err="1"/>
              <a:t>ene’l-Hakk</a:t>
            </a:r>
            <a:r>
              <a:rPr lang="tr-TR" sz="3000" b="1" dirty="0"/>
              <a:t>” </a:t>
            </a:r>
            <a:r>
              <a:rPr lang="tr-TR" sz="3000" b="1" dirty="0" smtClean="0"/>
              <a:t>demiştir?</a:t>
            </a:r>
            <a:endParaRPr lang="tr-TR" sz="3000" b="1" dirty="0"/>
          </a:p>
        </p:txBody>
      </p:sp>
      <p:sp>
        <p:nvSpPr>
          <p:cNvPr id="3" name="Alt Başlık 2"/>
          <p:cNvSpPr>
            <a:spLocks noGrp="1"/>
          </p:cNvSpPr>
          <p:nvPr>
            <p:ph type="subTitle" idx="1"/>
          </p:nvPr>
        </p:nvSpPr>
        <p:spPr>
          <a:xfrm>
            <a:off x="1751012" y="1319134"/>
            <a:ext cx="8689976" cy="5171607"/>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5</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Şatah</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Arapça ş-t-h kökünden gelip hareket, kıpırdama, sarsıntı demektir. Konuşmada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şatah</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konuşurken ölçüyü kaçırmayı ifade eder.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7815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633542"/>
          </a:xfrm>
        </p:spPr>
        <p:txBody>
          <a:bodyPr>
            <a:normAutofit/>
          </a:bodyPr>
          <a:lstStyle/>
          <a:p>
            <a:pPr algn="ctr"/>
            <a:r>
              <a:rPr lang="tr-TR" sz="3000" b="1" dirty="0"/>
              <a:t>Hallâc-ı Mansur neden “</a:t>
            </a:r>
            <a:r>
              <a:rPr lang="tr-TR" sz="3000" b="1" dirty="0" err="1"/>
              <a:t>ene’l-Hakk</a:t>
            </a:r>
            <a:r>
              <a:rPr lang="tr-TR" sz="3000" b="1" dirty="0"/>
              <a:t>” </a:t>
            </a:r>
            <a:r>
              <a:rPr lang="tr-TR" sz="3000" b="1" dirty="0" smtClean="0"/>
              <a:t>demiştir?</a:t>
            </a:r>
            <a:endParaRPr lang="tr-TR" sz="3000" b="1" dirty="0"/>
          </a:p>
        </p:txBody>
      </p:sp>
      <p:sp>
        <p:nvSpPr>
          <p:cNvPr id="3" name="Alt Başlık 2"/>
          <p:cNvSpPr>
            <a:spLocks noGrp="1"/>
          </p:cNvSpPr>
          <p:nvPr>
            <p:ph type="subTitle" idx="1"/>
          </p:nvPr>
        </p:nvSpPr>
        <p:spPr>
          <a:xfrm>
            <a:off x="1751012" y="1319134"/>
            <a:ext cx="8689976" cy="5171607"/>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5</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Tasavvuf literatüründe,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sekr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halinin galebesiyle söylenip, zahiren tevili mümkün olmayan, içinde bir iddia ve akla aykırılık bulunan, zahiren ne kabul ne de reddedilen ifadelerdir. Bunlar, İlâhî müsaade olmaksızın söylendiği için sırrın ifşası olarak kabul edilmektedir 		</a:t>
            </a:r>
          </a:p>
          <a:p>
            <a:pPr lvl="0"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98951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633542"/>
          </a:xfrm>
        </p:spPr>
        <p:txBody>
          <a:bodyPr>
            <a:normAutofit/>
          </a:bodyPr>
          <a:lstStyle/>
          <a:p>
            <a:pPr algn="ctr"/>
            <a:r>
              <a:rPr lang="tr-TR" sz="3000" b="1" dirty="0"/>
              <a:t>Hallâc-ı Mansur neden “</a:t>
            </a:r>
            <a:r>
              <a:rPr lang="tr-TR" sz="3000" b="1" dirty="0" err="1"/>
              <a:t>ene’l-Hakk</a:t>
            </a:r>
            <a:r>
              <a:rPr lang="tr-TR" sz="3000" b="1" dirty="0"/>
              <a:t>” </a:t>
            </a:r>
            <a:r>
              <a:rPr lang="tr-TR" sz="3000" b="1" dirty="0" smtClean="0"/>
              <a:t>demiştir?</a:t>
            </a:r>
            <a:endParaRPr lang="tr-TR" sz="3000" b="1" dirty="0"/>
          </a:p>
        </p:txBody>
      </p:sp>
      <p:sp>
        <p:nvSpPr>
          <p:cNvPr id="3" name="Alt Başlık 2"/>
          <p:cNvSpPr>
            <a:spLocks noGrp="1"/>
          </p:cNvSpPr>
          <p:nvPr>
            <p:ph type="subTitle" idx="1"/>
          </p:nvPr>
        </p:nvSpPr>
        <p:spPr>
          <a:xfrm>
            <a:off x="1751012" y="1319134"/>
            <a:ext cx="8689976" cy="5171607"/>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5</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Sekr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ise sözlükte sarhoşluk verici maddelerin alınması sonucu akıl melekesinin zayıflaması ya da kaybolmasıdır.  Istılahta, sevgilinin cemâlini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müşâhede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ile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sûfînin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hayrete düşmesidir. Böylece aklın cevheri konumundaki insan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rûhâniyeti</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sevgilinin cemâliyle meczup hale gelip akıl ve his kaybolmakta,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çokluk âleminden uzaklaşmaktadır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14767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633542"/>
          </a:xfrm>
        </p:spPr>
        <p:txBody>
          <a:bodyPr>
            <a:normAutofit/>
          </a:bodyPr>
          <a:lstStyle/>
          <a:p>
            <a:pPr algn="ctr"/>
            <a:r>
              <a:rPr lang="tr-TR" sz="3000" b="1" dirty="0"/>
              <a:t>Hallâc-ı Mansur neden “</a:t>
            </a:r>
            <a:r>
              <a:rPr lang="tr-TR" sz="3000" b="1" dirty="0" err="1"/>
              <a:t>ene’l-Hakk</a:t>
            </a:r>
            <a:r>
              <a:rPr lang="tr-TR" sz="3000" b="1" dirty="0"/>
              <a:t>” </a:t>
            </a:r>
            <a:r>
              <a:rPr lang="tr-TR" sz="3000" b="1" dirty="0" smtClean="0"/>
              <a:t>demiştir?</a:t>
            </a:r>
            <a:endParaRPr lang="tr-TR" sz="3000" b="1" dirty="0"/>
          </a:p>
        </p:txBody>
      </p:sp>
      <p:sp>
        <p:nvSpPr>
          <p:cNvPr id="3" name="Alt Başlık 2"/>
          <p:cNvSpPr>
            <a:spLocks noGrp="1"/>
          </p:cNvSpPr>
          <p:nvPr>
            <p:ph type="subTitle" idx="1"/>
          </p:nvPr>
        </p:nvSpPr>
        <p:spPr>
          <a:xfrm>
            <a:off x="1751012" y="1319134"/>
            <a:ext cx="8689976" cy="5171607"/>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5</a:t>
            </a:r>
            <a:r>
              <a:rPr lang="tr-TR" sz="2900" b="1" dirty="0" smtClean="0">
                <a:solidFill>
                  <a:schemeClr val="tx1"/>
                </a:solidFill>
                <a:latin typeface="Arial" panose="020B0604020202020204" pitchFamily="34" charset="0"/>
                <a:cs typeface="Arial" panose="020B0604020202020204" pitchFamily="34" charset="0"/>
              </a:rPr>
              <a:t>. HAFTA  </a:t>
            </a:r>
          </a:p>
          <a:p>
            <a:pPr lvl="0"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Sûfîler, “Rabbi dağa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tecellî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edince onu darmadağın etti ve Mûsâ baygın düştü”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âyetinin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sekrin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kemâliyle yaşanan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gaybet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hâline işaret ettiğini söylerler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1711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633542"/>
          </a:xfrm>
        </p:spPr>
        <p:txBody>
          <a:bodyPr>
            <a:normAutofit/>
          </a:bodyPr>
          <a:lstStyle/>
          <a:p>
            <a:pPr algn="ctr"/>
            <a:r>
              <a:rPr lang="tr-TR" sz="3000" b="1" dirty="0"/>
              <a:t>Hallâc-ı Mansur neden “</a:t>
            </a:r>
            <a:r>
              <a:rPr lang="tr-TR" sz="3000" b="1" dirty="0" err="1"/>
              <a:t>ene’l-Hakk</a:t>
            </a:r>
            <a:r>
              <a:rPr lang="tr-TR" sz="3000" b="1" dirty="0"/>
              <a:t>” </a:t>
            </a:r>
            <a:r>
              <a:rPr lang="tr-TR" sz="3000" b="1" dirty="0" smtClean="0"/>
              <a:t>demiştir?</a:t>
            </a:r>
            <a:endParaRPr lang="tr-TR" sz="3000" b="1" dirty="0"/>
          </a:p>
        </p:txBody>
      </p:sp>
      <p:sp>
        <p:nvSpPr>
          <p:cNvPr id="3" name="Alt Başlık 2"/>
          <p:cNvSpPr>
            <a:spLocks noGrp="1"/>
          </p:cNvSpPr>
          <p:nvPr>
            <p:ph type="subTitle" idx="1"/>
          </p:nvPr>
        </p:nvSpPr>
        <p:spPr>
          <a:xfrm>
            <a:off x="1751012" y="1319134"/>
            <a:ext cx="8689976" cy="5171607"/>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5</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Şatahata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sebebiyet veren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sekr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hâli,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seyr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ü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sülûk</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yöntemiyle alâkalıdır. Tarikatlarda genel itibariyle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sülûk</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“cezbe” şeklinde iki tür manevî eğitim metodu bulunmaktadır.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İlkinde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marifetin tahsili söz konusu iken, ikincisinde muhabbet ağır basmaktadır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08577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633542"/>
          </a:xfrm>
        </p:spPr>
        <p:txBody>
          <a:bodyPr>
            <a:normAutofit/>
          </a:bodyPr>
          <a:lstStyle/>
          <a:p>
            <a:pPr algn="ctr"/>
            <a:r>
              <a:rPr lang="tr-TR" sz="3000" b="1" dirty="0"/>
              <a:t>Hallâc-ı Mansur neden “</a:t>
            </a:r>
            <a:r>
              <a:rPr lang="tr-TR" sz="3000" b="1" dirty="0" err="1"/>
              <a:t>ene’l-Hakk</a:t>
            </a:r>
            <a:r>
              <a:rPr lang="tr-TR" sz="3000" b="1" dirty="0"/>
              <a:t>” </a:t>
            </a:r>
            <a:r>
              <a:rPr lang="tr-TR" sz="3000" b="1" dirty="0" smtClean="0"/>
              <a:t>demiştir?</a:t>
            </a:r>
            <a:endParaRPr lang="tr-TR" sz="3000" b="1" dirty="0"/>
          </a:p>
        </p:txBody>
      </p:sp>
      <p:sp>
        <p:nvSpPr>
          <p:cNvPr id="3" name="Alt Başlık 2"/>
          <p:cNvSpPr>
            <a:spLocks noGrp="1"/>
          </p:cNvSpPr>
          <p:nvPr>
            <p:ph type="subTitle" idx="1"/>
          </p:nvPr>
        </p:nvSpPr>
        <p:spPr>
          <a:xfrm>
            <a:off x="1751012" y="1319134"/>
            <a:ext cx="8689976" cy="5171607"/>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5</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Hallâc’ın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Ene’l-Hakk</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sözü, zahirî anlamda ele alındığında “Ben Hakk’ım,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Hakk’la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ittihad</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ettim” şeklinde hulûle, dolayısıyla küfre götüren bir sonuca ulaşılır.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Ancak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Hallâc’ın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bu ifadeden kastı “Ben Hakk’ım” demek değildir. Bunun asıl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mânâsı</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“Ben yokum, mevcut olan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Hakk’tır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O’nun zatında, fiillerinde tagayyür ve tebeddül yoktur” demektir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09071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633542"/>
          </a:xfrm>
        </p:spPr>
        <p:txBody>
          <a:bodyPr>
            <a:normAutofit/>
          </a:bodyPr>
          <a:lstStyle/>
          <a:p>
            <a:pPr algn="ctr"/>
            <a:r>
              <a:rPr lang="tr-TR" sz="3000" b="1" dirty="0"/>
              <a:t>Hallâc-ı Mansur neden “</a:t>
            </a:r>
            <a:r>
              <a:rPr lang="tr-TR" sz="3000" b="1" dirty="0" err="1"/>
              <a:t>ene’l-Hakk</a:t>
            </a:r>
            <a:r>
              <a:rPr lang="tr-TR" sz="3000" b="1" dirty="0"/>
              <a:t>” </a:t>
            </a:r>
            <a:r>
              <a:rPr lang="tr-TR" sz="3000" b="1" dirty="0" smtClean="0"/>
              <a:t>demiştir?</a:t>
            </a:r>
            <a:endParaRPr lang="tr-TR" sz="3000" b="1" dirty="0"/>
          </a:p>
        </p:txBody>
      </p:sp>
      <p:sp>
        <p:nvSpPr>
          <p:cNvPr id="3" name="Alt Başlık 2"/>
          <p:cNvSpPr>
            <a:spLocks noGrp="1"/>
          </p:cNvSpPr>
          <p:nvPr>
            <p:ph type="subTitle" idx="1"/>
          </p:nvPr>
        </p:nvSpPr>
        <p:spPr>
          <a:xfrm>
            <a:off x="1751012" y="1319134"/>
            <a:ext cx="8689976" cy="5171607"/>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5</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Hallâc’ın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yaşadığı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sekr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hâli, hakikat ile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sûret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arasındaki farkı ayırt edememesine sebep olmakta, başka bir ifadeyle asıl ile gölgeyi aynı zannetmektedir.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07372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633542"/>
          </a:xfrm>
        </p:spPr>
        <p:txBody>
          <a:bodyPr>
            <a:normAutofit/>
          </a:bodyPr>
          <a:lstStyle/>
          <a:p>
            <a:pPr algn="ctr"/>
            <a:r>
              <a:rPr lang="tr-TR" sz="3000" b="1" dirty="0"/>
              <a:t>Hallâc-ı Mansur neden “</a:t>
            </a:r>
            <a:r>
              <a:rPr lang="tr-TR" sz="3000" b="1" dirty="0" err="1"/>
              <a:t>ene’l-Hakk</a:t>
            </a:r>
            <a:r>
              <a:rPr lang="tr-TR" sz="3000" b="1" dirty="0"/>
              <a:t>” </a:t>
            </a:r>
            <a:r>
              <a:rPr lang="tr-TR" sz="3000" b="1" dirty="0" smtClean="0"/>
              <a:t>demiştir?</a:t>
            </a:r>
            <a:endParaRPr lang="tr-TR" sz="3000" b="1" dirty="0"/>
          </a:p>
        </p:txBody>
      </p:sp>
      <p:sp>
        <p:nvSpPr>
          <p:cNvPr id="3" name="Alt Başlık 2"/>
          <p:cNvSpPr>
            <a:spLocks noGrp="1"/>
          </p:cNvSpPr>
          <p:nvPr>
            <p:ph type="subTitle" idx="1"/>
          </p:nvPr>
        </p:nvSpPr>
        <p:spPr>
          <a:xfrm>
            <a:off x="1751012" y="1319134"/>
            <a:ext cx="8689976" cy="5171607"/>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5</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İmam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Rabbânî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sekr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halinde paradoksal ifadelere yer veren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sûfîyi</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dili yeni öğrenen bir çocuğa benzetir.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sülûkunda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ilerledikçe çocukluktan erişkinliğe, yani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sekr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halinden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sahva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geçecektir.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03579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633542"/>
          </a:xfrm>
        </p:spPr>
        <p:txBody>
          <a:bodyPr>
            <a:normAutofit/>
          </a:bodyPr>
          <a:lstStyle/>
          <a:p>
            <a:pPr algn="ctr"/>
            <a:r>
              <a:rPr lang="tr-TR" sz="3000" b="1" dirty="0"/>
              <a:t>Hallâc-ı Mansur neden “</a:t>
            </a:r>
            <a:r>
              <a:rPr lang="tr-TR" sz="3000" b="1" dirty="0" err="1"/>
              <a:t>ene’l-Hakk</a:t>
            </a:r>
            <a:r>
              <a:rPr lang="tr-TR" sz="3000" b="1" dirty="0"/>
              <a:t>” </a:t>
            </a:r>
            <a:r>
              <a:rPr lang="tr-TR" sz="3000" b="1" dirty="0" smtClean="0"/>
              <a:t>demiştir?</a:t>
            </a:r>
            <a:endParaRPr lang="tr-TR" sz="3000" b="1" dirty="0"/>
          </a:p>
        </p:txBody>
      </p:sp>
      <p:sp>
        <p:nvSpPr>
          <p:cNvPr id="3" name="Alt Başlık 2"/>
          <p:cNvSpPr>
            <a:spLocks noGrp="1"/>
          </p:cNvSpPr>
          <p:nvPr>
            <p:ph type="subTitle" idx="1"/>
          </p:nvPr>
        </p:nvSpPr>
        <p:spPr>
          <a:xfrm>
            <a:off x="1751012" y="1319134"/>
            <a:ext cx="8689976" cy="5171607"/>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5</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Bayezid-i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Bistâmî’den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sekrin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ağır bastığı vakit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sudûr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eden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Subhânî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sözünde kusur kabul edilse bile, daha yukarı makama terakki ettikçe, kendisi de bu ifadesinin hatalı olduğunu anlayacaktır.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14344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798433"/>
          </a:xfrm>
        </p:spPr>
        <p:txBody>
          <a:bodyPr>
            <a:normAutofit/>
          </a:bodyPr>
          <a:lstStyle/>
          <a:p>
            <a:pPr algn="ctr"/>
            <a:r>
              <a:rPr lang="tr-TR" sz="4400" b="1" dirty="0" smtClean="0"/>
              <a:t>Kerâmet </a:t>
            </a:r>
            <a:r>
              <a:rPr lang="tr-TR" sz="4400" b="1" dirty="0"/>
              <a:t>ne demektir?</a:t>
            </a:r>
            <a:endParaRPr lang="tr-TR" sz="3600" b="1" dirty="0"/>
          </a:p>
        </p:txBody>
      </p:sp>
      <p:sp>
        <p:nvSpPr>
          <p:cNvPr id="3" name="Alt Başlık 2"/>
          <p:cNvSpPr>
            <a:spLocks noGrp="1"/>
          </p:cNvSpPr>
          <p:nvPr>
            <p:ph type="subTitle" idx="1"/>
          </p:nvPr>
        </p:nvSpPr>
        <p:spPr>
          <a:xfrm>
            <a:off x="1751012" y="1528997"/>
            <a:ext cx="8689976" cy="4961744"/>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5.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Mucize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peygamberlerin gösterdiği olağanüstü hâdiselerdir. Mucize, peygamberliğin İlâhî delili olduğu için gizlemeden açıktan gösterilir. Her peygamberin mucizesi, yaşadığı dönemin rağbet gören ilim ve sanatındadır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51342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633542"/>
          </a:xfrm>
        </p:spPr>
        <p:txBody>
          <a:bodyPr>
            <a:normAutofit/>
          </a:bodyPr>
          <a:lstStyle/>
          <a:p>
            <a:pPr algn="ctr"/>
            <a:r>
              <a:rPr lang="tr-TR" sz="3000" b="1" dirty="0"/>
              <a:t>Hallâc-ı Mansur neden “</a:t>
            </a:r>
            <a:r>
              <a:rPr lang="tr-TR" sz="3000" b="1" dirty="0" err="1"/>
              <a:t>ene’l-Hakk</a:t>
            </a:r>
            <a:r>
              <a:rPr lang="tr-TR" sz="3000" b="1" dirty="0"/>
              <a:t>” </a:t>
            </a:r>
            <a:r>
              <a:rPr lang="tr-TR" sz="3000" b="1" dirty="0" smtClean="0"/>
              <a:t>demiştir?</a:t>
            </a:r>
            <a:endParaRPr lang="tr-TR" sz="3000" b="1" dirty="0"/>
          </a:p>
        </p:txBody>
      </p:sp>
      <p:sp>
        <p:nvSpPr>
          <p:cNvPr id="3" name="Alt Başlık 2"/>
          <p:cNvSpPr>
            <a:spLocks noGrp="1"/>
          </p:cNvSpPr>
          <p:nvPr>
            <p:ph type="subTitle" idx="1"/>
          </p:nvPr>
        </p:nvSpPr>
        <p:spPr>
          <a:xfrm>
            <a:off x="1751012" y="1319134"/>
            <a:ext cx="8689976" cy="5171607"/>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5</a:t>
            </a:r>
            <a:r>
              <a:rPr lang="tr-TR" sz="2900" b="1" dirty="0" smtClean="0">
                <a:solidFill>
                  <a:schemeClr val="tx1"/>
                </a:solidFill>
                <a:latin typeface="Arial" panose="020B0604020202020204" pitchFamily="34" charset="0"/>
                <a:cs typeface="Arial" panose="020B0604020202020204" pitchFamily="34" charset="0"/>
              </a:rPr>
              <a:t>. HAFTA  </a:t>
            </a:r>
          </a:p>
          <a:p>
            <a:pPr lvl="0" defTabSz="914400" eaLnBrk="0" fontAlgn="base" hangingPunct="0">
              <a:lnSpc>
                <a:spcPct val="150000"/>
              </a:lnSpc>
              <a:spcBef>
                <a:spcPct val="0"/>
              </a:spcBef>
              <a:spcAft>
                <a:spcPct val="0"/>
              </a:spcAft>
              <a:buClrTx/>
              <a:buSzTx/>
              <a:tabLst>
                <a:tab pos="5754688" algn="r"/>
              </a:tabLst>
            </a:pP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içinde bulunduğu durumu aktarmada zorlandığı konularda, kelime hazinesi bol, günlük dilden farklı yüksek bir dile ihtiyaç duyar. Dolaylı anlatım özelliğinden ötürü yüksek bir dili, içinde sembolik dilin de bulunduğu şiir ve edebiyat dilini de kullanmış olup,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şathiyyât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-ı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sûfîyâne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şeklinde bir edebî tür de gelişmiştir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18020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633542"/>
          </a:xfrm>
        </p:spPr>
        <p:txBody>
          <a:bodyPr>
            <a:normAutofit/>
          </a:bodyPr>
          <a:lstStyle/>
          <a:p>
            <a:pPr algn="ctr"/>
            <a:r>
              <a:rPr lang="tr-TR" sz="3000" b="1" dirty="0"/>
              <a:t>Hallâc-ı Mansur neden “</a:t>
            </a:r>
            <a:r>
              <a:rPr lang="tr-TR" sz="3000" b="1" dirty="0" err="1"/>
              <a:t>ene’l-Hakk</a:t>
            </a:r>
            <a:r>
              <a:rPr lang="tr-TR" sz="3000" b="1" dirty="0"/>
              <a:t>” </a:t>
            </a:r>
            <a:r>
              <a:rPr lang="tr-TR" sz="3000" b="1" dirty="0" smtClean="0"/>
              <a:t>demiştir?</a:t>
            </a:r>
            <a:endParaRPr lang="tr-TR" sz="3000" b="1" dirty="0"/>
          </a:p>
        </p:txBody>
      </p:sp>
      <p:sp>
        <p:nvSpPr>
          <p:cNvPr id="3" name="Alt Başlık 2"/>
          <p:cNvSpPr>
            <a:spLocks noGrp="1"/>
          </p:cNvSpPr>
          <p:nvPr>
            <p:ph type="subTitle" idx="1"/>
          </p:nvPr>
        </p:nvSpPr>
        <p:spPr>
          <a:xfrm>
            <a:off x="1751012" y="1319134"/>
            <a:ext cx="8689976" cy="5171607"/>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5</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Vecdin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sarhoş edici etkisi altında elinde olmadan böyle konuşmak durumunda kalışı, kendini zapt edememesi ve yaşanan halin idraki zorlaması, dilin imkânlarının dar veya sınırlı oluşu, havassın idrak seviyesini muhatap edinme,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sûfînin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karşılaştığı zorluklardır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21014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633542"/>
          </a:xfrm>
        </p:spPr>
        <p:txBody>
          <a:bodyPr>
            <a:normAutofit/>
          </a:bodyPr>
          <a:lstStyle/>
          <a:p>
            <a:pPr algn="ctr"/>
            <a:r>
              <a:rPr lang="tr-TR" sz="3000" b="1" dirty="0"/>
              <a:t>Hallâc-ı Mansur neden “</a:t>
            </a:r>
            <a:r>
              <a:rPr lang="tr-TR" sz="3000" b="1" dirty="0" err="1"/>
              <a:t>ene’l-Hakk</a:t>
            </a:r>
            <a:r>
              <a:rPr lang="tr-TR" sz="3000" b="1" dirty="0"/>
              <a:t>” </a:t>
            </a:r>
            <a:r>
              <a:rPr lang="tr-TR" sz="3000" b="1" dirty="0" smtClean="0"/>
              <a:t>demiştir?</a:t>
            </a:r>
            <a:endParaRPr lang="tr-TR" sz="3000" b="1" dirty="0"/>
          </a:p>
        </p:txBody>
      </p:sp>
      <p:sp>
        <p:nvSpPr>
          <p:cNvPr id="3" name="Alt Başlık 2"/>
          <p:cNvSpPr>
            <a:spLocks noGrp="1"/>
          </p:cNvSpPr>
          <p:nvPr>
            <p:ph type="subTitle" idx="1"/>
          </p:nvPr>
        </p:nvSpPr>
        <p:spPr>
          <a:xfrm>
            <a:off x="1751012" y="1319134"/>
            <a:ext cx="8689976" cy="5171607"/>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5</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İnsanoğlu, birbirlerine benzeyen nesneleri ve deneyimleri anlatmada birden çok kişi tarafından paylaşılan standartlaşmış kavramlar kullanmaktadır.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97627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633542"/>
          </a:xfrm>
        </p:spPr>
        <p:txBody>
          <a:bodyPr>
            <a:normAutofit/>
          </a:bodyPr>
          <a:lstStyle/>
          <a:p>
            <a:pPr algn="ctr"/>
            <a:r>
              <a:rPr lang="tr-TR" sz="3000" b="1" dirty="0"/>
              <a:t>Hallâc-ı Mansur neden “</a:t>
            </a:r>
            <a:r>
              <a:rPr lang="tr-TR" sz="3000" b="1" dirty="0" err="1"/>
              <a:t>ene’l-Hakk</a:t>
            </a:r>
            <a:r>
              <a:rPr lang="tr-TR" sz="3000" b="1" dirty="0"/>
              <a:t>” </a:t>
            </a:r>
            <a:r>
              <a:rPr lang="tr-TR" sz="3000" b="1" dirty="0" smtClean="0"/>
              <a:t>demiştir?</a:t>
            </a:r>
            <a:endParaRPr lang="tr-TR" sz="3000" b="1" dirty="0"/>
          </a:p>
        </p:txBody>
      </p:sp>
      <p:sp>
        <p:nvSpPr>
          <p:cNvPr id="3" name="Alt Başlık 2"/>
          <p:cNvSpPr>
            <a:spLocks noGrp="1"/>
          </p:cNvSpPr>
          <p:nvPr>
            <p:ph type="subTitle" idx="1"/>
          </p:nvPr>
        </p:nvSpPr>
        <p:spPr>
          <a:xfrm>
            <a:off x="1751012" y="1319134"/>
            <a:ext cx="8689976" cy="5171607"/>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5</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Dolayısıyla, tasavvufî serüvende yaşanan sıra dışı ve zengin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rûhî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tecrübeyi sınırlı dille aktarmaya çalışmak, ifadelerdeki anlam kaymalarını beraberinde getirmektedir. Anlamlar farklı oldukları oranda bireyler arasındaki iletişim bozulmakta,  toplumun,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şathiyyelere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tepki duymasına neden olmaktadır.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90860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633542"/>
          </a:xfrm>
        </p:spPr>
        <p:txBody>
          <a:bodyPr>
            <a:normAutofit/>
          </a:bodyPr>
          <a:lstStyle/>
          <a:p>
            <a:pPr algn="ctr"/>
            <a:r>
              <a:rPr lang="tr-TR" sz="3000" b="1" dirty="0"/>
              <a:t>Hallâc-ı Mansur neden “</a:t>
            </a:r>
            <a:r>
              <a:rPr lang="tr-TR" sz="3000" b="1" dirty="0" err="1"/>
              <a:t>ene’l-Hakk</a:t>
            </a:r>
            <a:r>
              <a:rPr lang="tr-TR" sz="3000" b="1" dirty="0"/>
              <a:t>” </a:t>
            </a:r>
            <a:r>
              <a:rPr lang="tr-TR" sz="3000" b="1" dirty="0" smtClean="0"/>
              <a:t>demiştir?</a:t>
            </a:r>
            <a:endParaRPr lang="tr-TR" sz="3000" b="1" dirty="0"/>
          </a:p>
        </p:txBody>
      </p:sp>
      <p:sp>
        <p:nvSpPr>
          <p:cNvPr id="3" name="Alt Başlık 2"/>
          <p:cNvSpPr>
            <a:spLocks noGrp="1"/>
          </p:cNvSpPr>
          <p:nvPr>
            <p:ph type="subTitle" idx="1"/>
          </p:nvPr>
        </p:nvSpPr>
        <p:spPr>
          <a:xfrm>
            <a:off x="1751012" y="1319134"/>
            <a:ext cx="8689976" cy="5171607"/>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5</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Toplumun tepkisinin bir nedeni,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şatahat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sahibi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sûfîlere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özenip ya da insanların mistik yönünü suiistimal etmek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sûretiyle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manevî bir hâl yaşamadığı halde öyleymiş gibi göstererek buna benzer sözler söyleyenlerdir.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86872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633542"/>
          </a:xfrm>
        </p:spPr>
        <p:txBody>
          <a:bodyPr>
            <a:normAutofit/>
          </a:bodyPr>
          <a:lstStyle/>
          <a:p>
            <a:pPr algn="ctr"/>
            <a:r>
              <a:rPr lang="tr-TR" sz="3000" b="1" dirty="0"/>
              <a:t>Hallâc-ı Mansur neden “</a:t>
            </a:r>
            <a:r>
              <a:rPr lang="tr-TR" sz="3000" b="1" dirty="0" err="1"/>
              <a:t>ene’l-Hakk</a:t>
            </a:r>
            <a:r>
              <a:rPr lang="tr-TR" sz="3000" b="1" dirty="0"/>
              <a:t>” </a:t>
            </a:r>
            <a:r>
              <a:rPr lang="tr-TR" sz="3000" b="1" dirty="0" smtClean="0"/>
              <a:t>demiştir?</a:t>
            </a:r>
            <a:endParaRPr lang="tr-TR" sz="3000" b="1" dirty="0"/>
          </a:p>
        </p:txBody>
      </p:sp>
      <p:sp>
        <p:nvSpPr>
          <p:cNvPr id="3" name="Alt Başlık 2"/>
          <p:cNvSpPr>
            <a:spLocks noGrp="1"/>
          </p:cNvSpPr>
          <p:nvPr>
            <p:ph type="subTitle" idx="1"/>
          </p:nvPr>
        </p:nvSpPr>
        <p:spPr>
          <a:xfrm>
            <a:off x="1751012" y="1319134"/>
            <a:ext cx="8689976" cy="5171607"/>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5</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Sûfîler, bu ikisi arasında ayrım yaparlar. Kendisinde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dâvâ</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benlik kokusu bulunan sözleri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tâmmât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türrehât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olarak nitelendirip reddederken, Hallâc ve benzeri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sûfîlerin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ifadelerini,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vecd</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halinin bir tezahürü olarak kabul eder		</a:t>
            </a:r>
          </a:p>
          <a:p>
            <a:pPr lvl="0"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88820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798433"/>
          </a:xfrm>
        </p:spPr>
        <p:txBody>
          <a:bodyPr>
            <a:normAutofit/>
          </a:bodyPr>
          <a:lstStyle/>
          <a:p>
            <a:pPr algn="ctr"/>
            <a:r>
              <a:rPr lang="tr-TR" sz="4400" b="1" dirty="0" smtClean="0"/>
              <a:t>Kerâmet </a:t>
            </a:r>
            <a:r>
              <a:rPr lang="tr-TR" sz="4400" b="1" dirty="0"/>
              <a:t>ne demektir?</a:t>
            </a:r>
            <a:endParaRPr lang="tr-TR" sz="3600" b="1" dirty="0"/>
          </a:p>
        </p:txBody>
      </p:sp>
      <p:sp>
        <p:nvSpPr>
          <p:cNvPr id="3" name="Alt Başlık 2"/>
          <p:cNvSpPr>
            <a:spLocks noGrp="1"/>
          </p:cNvSpPr>
          <p:nvPr>
            <p:ph type="subTitle" idx="1"/>
          </p:nvPr>
        </p:nvSpPr>
        <p:spPr>
          <a:xfrm>
            <a:off x="1751012" y="1319134"/>
            <a:ext cx="8689976" cy="5171607"/>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5.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gönderdiği peygamberlerini inanmayan insanlara karşı mucizelerle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te’yid</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etmiştir.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(s.)’nün de en büyük mucizesi Kur’an’dır.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68086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798433"/>
          </a:xfrm>
        </p:spPr>
        <p:txBody>
          <a:bodyPr>
            <a:normAutofit/>
          </a:bodyPr>
          <a:lstStyle/>
          <a:p>
            <a:pPr algn="ctr"/>
            <a:r>
              <a:rPr lang="tr-TR" sz="4400" b="1" dirty="0" smtClean="0"/>
              <a:t>Kerâmet </a:t>
            </a:r>
            <a:r>
              <a:rPr lang="tr-TR" sz="4400" b="1" dirty="0"/>
              <a:t>ne demektir?</a:t>
            </a:r>
            <a:endParaRPr lang="tr-TR" sz="3600" b="1" dirty="0"/>
          </a:p>
        </p:txBody>
      </p:sp>
      <p:sp>
        <p:nvSpPr>
          <p:cNvPr id="3" name="Alt Başlık 2"/>
          <p:cNvSpPr>
            <a:spLocks noGrp="1"/>
          </p:cNvSpPr>
          <p:nvPr>
            <p:ph type="subTitle" idx="1"/>
          </p:nvPr>
        </p:nvSpPr>
        <p:spPr>
          <a:xfrm>
            <a:off x="1751012" y="1528997"/>
            <a:ext cx="8689976" cy="4961744"/>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5.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 ise küp veya testi kapağı, itibar, azizlik, şeref, cömertlik gibi anlamları içeren Arapça bir kelimedir.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Peygamberlerde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ortaya çıkan olağanüstü hallere mucize denirken amel-i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sahibi, inançlı bir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mü’minde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vuku bulabilen hâllere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adı verilir.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10412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798433"/>
          </a:xfrm>
        </p:spPr>
        <p:txBody>
          <a:bodyPr>
            <a:normAutofit/>
          </a:bodyPr>
          <a:lstStyle/>
          <a:p>
            <a:pPr algn="ctr"/>
            <a:r>
              <a:rPr lang="tr-TR" sz="4400" b="1" dirty="0" smtClean="0"/>
              <a:t>Kerâmet </a:t>
            </a:r>
            <a:r>
              <a:rPr lang="tr-TR" sz="4400" b="1" dirty="0"/>
              <a:t>ne demektir?</a:t>
            </a:r>
            <a:endParaRPr lang="tr-TR" sz="3600" b="1" dirty="0"/>
          </a:p>
        </p:txBody>
      </p:sp>
      <p:sp>
        <p:nvSpPr>
          <p:cNvPr id="3" name="Alt Başlık 2"/>
          <p:cNvSpPr>
            <a:spLocks noGrp="1"/>
          </p:cNvSpPr>
          <p:nvPr>
            <p:ph type="subTitle" idx="1"/>
          </p:nvPr>
        </p:nvSpPr>
        <p:spPr>
          <a:xfrm>
            <a:off x="1751012" y="1528997"/>
            <a:ext cx="8689976" cy="4961744"/>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5. HAFTA  </a:t>
            </a:r>
          </a:p>
          <a:p>
            <a:pPr lvl="0"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Kur’an’da Kerâmet</a:t>
            </a: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Hz</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Meryem’in çocukluğunda Allah tarafından vakti gelmemiş meyvelerle rızıklandırılması,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Hz</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İsa’yı doğurduğunda annesine “hurma dalını kendine doğru silkele, üzerine devşirilmiş taze hurmalar dökülsün”  hitabıyla kurumuş hurma ağacından taze meyvelerin dökülmesi,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96417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798433"/>
          </a:xfrm>
        </p:spPr>
        <p:txBody>
          <a:bodyPr>
            <a:normAutofit/>
          </a:bodyPr>
          <a:lstStyle/>
          <a:p>
            <a:pPr algn="ctr"/>
            <a:r>
              <a:rPr lang="tr-TR" sz="4400" b="1" dirty="0" smtClean="0"/>
              <a:t>Kerâmet </a:t>
            </a:r>
            <a:r>
              <a:rPr lang="tr-TR" sz="4400" b="1" dirty="0"/>
              <a:t>ne demektir?</a:t>
            </a:r>
            <a:endParaRPr lang="tr-TR" sz="3600" b="1" dirty="0"/>
          </a:p>
        </p:txBody>
      </p:sp>
      <p:sp>
        <p:nvSpPr>
          <p:cNvPr id="3" name="Alt Başlık 2"/>
          <p:cNvSpPr>
            <a:spLocks noGrp="1"/>
          </p:cNvSpPr>
          <p:nvPr>
            <p:ph type="subTitle" idx="1"/>
          </p:nvPr>
        </p:nvSpPr>
        <p:spPr>
          <a:xfrm>
            <a:off x="1751012" y="1528997"/>
            <a:ext cx="8689976" cy="4961744"/>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5. HAFTA  </a:t>
            </a: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Kehf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Sûresi’nde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peygamber olmayan ledün ilmine sahip zatın (Hz. Hızır), Hz. Musa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a.s</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ile yaşadıkları,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500" b="1" cap="none" dirty="0" err="1"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Ashâb</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-ı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Kehf ’in üç yüz on yıl uyumaları,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Hz</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Süleyman’ın vezirinin, Belkıs’ın tahtını göz açıp kapayıncaya kadar getirmesi  Kur’an’da peygamber olmayanların yaşadıkları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hârikulâde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hâllerdir.</a:t>
            </a:r>
          </a:p>
          <a:p>
            <a:pPr lvl="0"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72551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798433"/>
          </a:xfrm>
        </p:spPr>
        <p:txBody>
          <a:bodyPr>
            <a:normAutofit/>
          </a:bodyPr>
          <a:lstStyle/>
          <a:p>
            <a:pPr algn="ctr"/>
            <a:r>
              <a:rPr lang="tr-TR" sz="4400" b="1" dirty="0" smtClean="0"/>
              <a:t>Kerâmet </a:t>
            </a:r>
            <a:r>
              <a:rPr lang="tr-TR" sz="4400" b="1" dirty="0"/>
              <a:t>ne demektir?</a:t>
            </a:r>
            <a:endParaRPr lang="tr-TR" sz="3600" b="1" dirty="0"/>
          </a:p>
        </p:txBody>
      </p:sp>
      <p:sp>
        <p:nvSpPr>
          <p:cNvPr id="3" name="Alt Başlık 2"/>
          <p:cNvSpPr>
            <a:spLocks noGrp="1"/>
          </p:cNvSpPr>
          <p:nvPr>
            <p:ph type="subTitle" idx="1"/>
          </p:nvPr>
        </p:nvSpPr>
        <p:spPr>
          <a:xfrm>
            <a:off x="1751012" y="1528997"/>
            <a:ext cx="8689976" cy="4961744"/>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5. HAFTA  </a:t>
            </a:r>
          </a:p>
          <a:p>
            <a:pPr lvl="0"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Hadislerde Kerâmet</a:t>
            </a: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err="1"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Râhip</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Cüreyc</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kıssasında kendine iftira atmak isteyen bir kötü kadına, doğurduğu çocuğun aleyhte şahitliği,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Bir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sığırın konuşması,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Yolculuğa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çıkıp sağanak yağmura tutulan ve mağaraya sığınarak orada mahsur kalan üç arkadaşın yaptıkları iyi amellerle tevessülde bulunup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kurtulmaları</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53554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798433"/>
          </a:xfrm>
        </p:spPr>
        <p:txBody>
          <a:bodyPr>
            <a:normAutofit/>
          </a:bodyPr>
          <a:lstStyle/>
          <a:p>
            <a:pPr algn="ctr"/>
            <a:r>
              <a:rPr lang="tr-TR" sz="4400" b="1" dirty="0" smtClean="0"/>
              <a:t>Kerâmet </a:t>
            </a:r>
            <a:r>
              <a:rPr lang="tr-TR" sz="4400" b="1" dirty="0"/>
              <a:t>ne demektir?</a:t>
            </a:r>
            <a:endParaRPr lang="tr-TR" sz="3600" b="1" dirty="0"/>
          </a:p>
        </p:txBody>
      </p:sp>
      <p:sp>
        <p:nvSpPr>
          <p:cNvPr id="3" name="Alt Başlık 2"/>
          <p:cNvSpPr>
            <a:spLocks noGrp="1"/>
          </p:cNvSpPr>
          <p:nvPr>
            <p:ph type="subTitle" idx="1"/>
          </p:nvPr>
        </p:nvSpPr>
        <p:spPr>
          <a:xfrm>
            <a:off x="1751012" y="1528997"/>
            <a:ext cx="8689976" cy="4961744"/>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5. HAFTA  </a:t>
            </a: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Hz</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Ömer’in Medine’de hutbe okurken Hz. Sâriye komutasındaki ordunun durumunu görüp uyarması ve Hz.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Sâriye’nin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de bu ikaza göre hareket etmesi,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500" b="1" cap="none" dirty="0" err="1"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Attâb</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b. Beşir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Useyd</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Huday’ın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karanlık bir gecede Allah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(s.)’nün yanından ayrıldıklarında evlerine varıncaya kadar yollarının sanki bir kandille aydınlatılması  önceki ümmetlerin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Ashâbın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kerâmetleri</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arasında zikredilmektedir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00722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710</TotalTime>
  <Words>1475</Words>
  <Application>Microsoft Office PowerPoint</Application>
  <PresentationFormat>Geniş ekran</PresentationFormat>
  <Paragraphs>137</Paragraphs>
  <Slides>35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35</vt:i4>
      </vt:variant>
    </vt:vector>
  </HeadingPairs>
  <TitlesOfParts>
    <vt:vector size="41" baseType="lpstr">
      <vt:lpstr>Arial</vt:lpstr>
      <vt:lpstr>Calibri</vt:lpstr>
      <vt:lpstr>Century Gothic</vt:lpstr>
      <vt:lpstr>Times New Roman</vt:lpstr>
      <vt:lpstr>Wingdings 3</vt:lpstr>
      <vt:lpstr>İyon</vt:lpstr>
      <vt:lpstr>TASAVVUF II  VII. YARIYIL GÜZ DÖNEMİ</vt:lpstr>
      <vt:lpstr>TASAVVUF II  DÖRDÜNCÜ BÖLÜM TASAVVUFİ KAVRAMLAR VE DEYİMLER</vt:lpstr>
      <vt:lpstr>Kerâmet ne demektir?</vt:lpstr>
      <vt:lpstr>Kerâmet ne demektir?</vt:lpstr>
      <vt:lpstr>Kerâmet ne demektir?</vt:lpstr>
      <vt:lpstr>Kerâmet ne demektir?</vt:lpstr>
      <vt:lpstr>Kerâmet ne demektir?</vt:lpstr>
      <vt:lpstr>Kerâmet ne demektir?</vt:lpstr>
      <vt:lpstr>Kerâmet ne demektir?</vt:lpstr>
      <vt:lpstr>Kerâmet ne demektir?</vt:lpstr>
      <vt:lpstr>Kerâmet ne demektir?</vt:lpstr>
      <vt:lpstr>Kerâmet ne demektir?</vt:lpstr>
      <vt:lpstr>Kerâmet ne demektir?</vt:lpstr>
      <vt:lpstr>Kerâmet ne demektir?</vt:lpstr>
      <vt:lpstr>Kerâmet ne demektir?</vt:lpstr>
      <vt:lpstr>Kerâmet ne demektir?</vt:lpstr>
      <vt:lpstr>Kerâmet ne demektir?</vt:lpstr>
      <vt:lpstr>Kerâmet ne demektir?</vt:lpstr>
      <vt:lpstr>Hallâc-ı Mansur neden “ene’l-Hakk” demiştir?</vt:lpstr>
      <vt:lpstr>Hallâc-ı Mansur neden “ene’l-Hakk” demiştir?</vt:lpstr>
      <vt:lpstr>Hallâc-ı Mansur neden “ene’l-Hakk” demiştir?</vt:lpstr>
      <vt:lpstr>Hallâc-ı Mansur neden “ene’l-Hakk” demiştir?</vt:lpstr>
      <vt:lpstr>Hallâc-ı Mansur neden “ene’l-Hakk” demiştir?</vt:lpstr>
      <vt:lpstr>Hallâc-ı Mansur neden “ene’l-Hakk” demiştir?</vt:lpstr>
      <vt:lpstr>Hallâc-ı Mansur neden “ene’l-Hakk” demiştir?</vt:lpstr>
      <vt:lpstr>Hallâc-ı Mansur neden “ene’l-Hakk” demiştir?</vt:lpstr>
      <vt:lpstr>Hallâc-ı Mansur neden “ene’l-Hakk” demiştir?</vt:lpstr>
      <vt:lpstr>Hallâc-ı Mansur neden “ene’l-Hakk” demiştir?</vt:lpstr>
      <vt:lpstr>Hallâc-ı Mansur neden “ene’l-Hakk” demiştir?</vt:lpstr>
      <vt:lpstr>Hallâc-ı Mansur neden “ene’l-Hakk” demiştir?</vt:lpstr>
      <vt:lpstr>Hallâc-ı Mansur neden “ene’l-Hakk” demiştir?</vt:lpstr>
      <vt:lpstr>Hallâc-ı Mansur neden “ene’l-Hakk” demiştir?</vt:lpstr>
      <vt:lpstr>Hallâc-ı Mansur neden “ene’l-Hakk” demiştir?</vt:lpstr>
      <vt:lpstr>Hallâc-ı Mansur neden “ene’l-Hakk” demiştir?</vt:lpstr>
      <vt:lpstr>Hallâc-ı Mansur neden “ene’l-Hakk” demiştir?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TASAVVUF I</dc:title>
  <dc:creator>user</dc:creator>
  <cp:lastModifiedBy>user</cp:lastModifiedBy>
  <cp:revision>74</cp:revision>
  <dcterms:created xsi:type="dcterms:W3CDTF">2017-02-25T18:57:10Z</dcterms:created>
  <dcterms:modified xsi:type="dcterms:W3CDTF">2017-12-16T09:09:36Z</dcterms:modified>
</cp:coreProperties>
</file>