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0" r:id="rId2"/>
    <p:sldId id="286" r:id="rId3"/>
    <p:sldId id="287" r:id="rId4"/>
    <p:sldId id="288" r:id="rId5"/>
    <p:sldId id="289" r:id="rId6"/>
    <p:sldId id="290" r:id="rId7"/>
  </p:sldIdLst>
  <p:sldSz cx="12192000" cy="6858000"/>
  <p:notesSz cx="6858000" cy="9144000"/>
  <p:defaultTextStyle>
    <a:defPPr>
      <a:defRPr lang="tr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2"/>
    <p:restoredTop sz="94681"/>
  </p:normalViewPr>
  <p:slideViewPr>
    <p:cSldViewPr snapToGrid="0">
      <p:cViewPr varScale="1">
        <p:scale>
          <a:sx n="20" d="100"/>
          <a:sy n="20" d="100"/>
        </p:scale>
        <p:origin x="216" y="2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2CB5EF-20B3-14E4-EEE5-281D7511B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0B6590-86E4-84BC-AA23-BAB717416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7DDFDF-6837-7356-F5FB-DE6C4C2BD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F501CA-6029-13D4-50BA-CEE127878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AE8E55-8418-7D53-753F-BC6F9F246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66062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45DC1-96F0-05F1-CEFA-933F3DF8E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E44F298-9C2C-080F-4A64-4C67065F5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391023-AB25-E900-269E-FB5C8BAC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B5568C-8A60-FE86-26B8-75E0782F0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DD9C49-9324-692E-47D8-6B1CEDC8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108801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CDAD00E-36EF-46CC-3134-33F5C467F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5CE8828-A7BB-5C4C-A9C5-2ACD39D28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518238-B531-19AC-8A5E-D2AE0CBA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4F264E-8AC8-225B-A3C4-E05D12FE8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D12354-788F-27F6-0A4C-78060B65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413949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7769BB-0C4F-8C55-F0E0-0560779F2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236B56-CE73-58B5-F383-0ACB6697A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5D47F7-F9F7-6384-B8A7-C02B0F445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3C7EADA-646D-DB04-3D08-6664C10D1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A5A502-384B-53C1-FF58-7C3B7706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13714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FC6B1B-9097-FBD2-A2DB-BFCADD611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D2E728B-4FBA-ED2C-C48A-C4026BF68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397B46-5F26-40EF-FA8D-E1D07413C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E33560-31F0-699C-4D1F-8C3680E9B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B8A84B-983B-B8DE-FD93-8FCAE2A1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297588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04F245-09C3-66A6-2049-56D663E4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5CECCC-162C-F634-B436-350C7AF1A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691B86C-5FEA-4CB0-4035-C3198456F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A5446A-25F8-733A-B0D1-EF531237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CE0BF68-6D82-9401-EB22-011934160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C722E10-1419-8AB5-172A-0BEEFF6F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129485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BC459B-713C-8874-F428-E49D37C8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30CAC17-675E-B4F0-B81A-EB052E63C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627A5D-BC59-13A9-51F0-80356B26A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2531D5B-DF57-5742-FB04-E0BD314E5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046CEB5-12B7-62D4-8245-9BF56701F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99B2588-1D03-5969-6242-19C56908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912C6F3-E53F-C41D-DB4E-8D9D1670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6B15E5-0145-D1B3-9D9E-D120E5EF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09674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8C4A6-4B7E-BCDF-4877-9780134A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55975B8-0352-160D-A186-D0522A893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719A85-CE1D-6012-C3F7-CB9C7B9E2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EBAA5C5-E487-94D4-0B8C-6945B95F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38610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A7C161-9689-7675-2BE3-D82623B15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7999F5D-BC30-B7F0-9799-58572514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5B0361-F908-CD6E-F5A6-2DAD00C7C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313147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2011E-8061-692D-1673-994619E3B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600BB7-6F51-43E5-B0C3-F8EDD4611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AE0B131-CB71-0511-2E8B-4A1616320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D021FB-C8CF-9775-0DA9-1FFB06801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870573-307A-F90C-8F9F-E94407D7D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40CDF9-C8D8-8B06-9DB3-FD346C22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169889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E22017-AC62-CA2B-9DCF-09AFD8B47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CC7DADC-87B4-BE48-2499-72FC493107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B0A5B8-7FBF-8406-BBE3-731C21420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B32B34D-E00F-B728-936C-977012E4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66EA91D-7147-762C-D837-7FDA0C79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33A93C-1CC9-1654-CC07-ECA57CE8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193545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723F1E9-12CF-B776-9B9A-EE1FC460E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tr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1BB0652-204D-22C8-E5AA-0C4542DEE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52CBDC-FFFB-A599-EE1C-F9C3C2529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077D0-B369-5245-8900-2A1254D49F79}" type="datetimeFigureOut">
              <a:rPr lang="tr-GB" smtClean="0"/>
              <a:t>02/09/2025</a:t>
            </a:fld>
            <a:endParaRPr lang="tr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64203C-606C-5F21-CF6D-13F699AFA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2D98ED-0CA9-9071-92FE-5D764DB99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DC987-133D-A84D-AA2C-D7A839CF286B}" type="slidenum">
              <a:rPr lang="tr-GB" smtClean="0"/>
              <a:t>‹#›</a:t>
            </a:fld>
            <a:endParaRPr lang="tr-GB"/>
          </a:p>
        </p:txBody>
      </p:sp>
    </p:spTree>
    <p:extLst>
      <p:ext uri="{BB962C8B-B14F-4D97-AF65-F5344CB8AC3E}">
        <p14:creationId xmlns:p14="http://schemas.microsoft.com/office/powerpoint/2010/main" val="725357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134919-F191-D456-304B-CC69F568B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975590B4-2EF9-80E8-92E1-8C73DB3CF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608" y="1380564"/>
            <a:ext cx="4561369" cy="2346229"/>
          </a:xfrm>
        </p:spPr>
        <p:txBody>
          <a:bodyPr anchor="b">
            <a:normAutofit/>
          </a:bodyPr>
          <a:lstStyle/>
          <a:p>
            <a:br>
              <a:rPr lang="tr-TR" sz="3200" b="1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>
                <a:solidFill>
                  <a:srgbClr val="5959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31B5B3-7934-000A-7E65-D1EAA135B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2608" y="4061345"/>
            <a:ext cx="4561369" cy="1416090"/>
          </a:xfrm>
        </p:spPr>
        <p:txBody>
          <a:bodyPr anchor="t">
            <a:normAutofit/>
          </a:bodyPr>
          <a:lstStyle/>
          <a:p>
            <a:r>
              <a:rPr lang="tr-TR" sz="1400" b="1">
                <a:solidFill>
                  <a:srgbClr val="595959"/>
                </a:solidFill>
              </a:rPr>
              <a:t>Prof. Dr. Aytaç Akçay</a:t>
            </a:r>
          </a:p>
          <a:p>
            <a:r>
              <a:rPr lang="tr-TR" sz="1400" b="1">
                <a:solidFill>
                  <a:srgbClr val="595959"/>
                </a:solidFill>
              </a:rPr>
              <a:t>ANKARA ÜNİVERİSTESİ VETERİNER FAKÜLTESİ</a:t>
            </a:r>
          </a:p>
          <a:p>
            <a:r>
              <a:rPr lang="tr-TR" sz="1400" b="1">
                <a:solidFill>
                  <a:srgbClr val="595959"/>
                </a:solidFill>
              </a:rPr>
              <a:t> BİYOİSTATİSTİK ANABİLİM DALI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AB7EDD2-BA75-8F10-853F-66B850F75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935" y="1419785"/>
            <a:ext cx="4018430" cy="4018430"/>
          </a:xfrm>
          <a:prstGeom prst="rect">
            <a:avLst/>
          </a:prstGeom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739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0D85FD-3974-41FF-B708-CCEC07A3B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195011"/>
          </a:xfrm>
        </p:spPr>
        <p:txBody>
          <a:bodyPr/>
          <a:lstStyle/>
          <a:p>
            <a:r>
              <a:rPr lang="tr-TR" b="1" dirty="0">
                <a:cs typeface="Courier New" pitchFamily="49" charset="0"/>
              </a:rPr>
              <a:t>YAYGINLIK ÖLÇÜLERİ</a:t>
            </a:r>
            <a:endParaRPr lang="tr-TR" dirty="0"/>
          </a:p>
        </p:txBody>
      </p:sp>
      <p:pic>
        <p:nvPicPr>
          <p:cNvPr id="13" name="İçerik Yer Tutucusu 12">
            <a:extLst>
              <a:ext uri="{FF2B5EF4-FFF2-40B4-BE49-F238E27FC236}">
                <a16:creationId xmlns:a16="http://schemas.microsoft.com/office/drawing/2014/main" id="{D053B4C5-BE73-4D5B-9E3B-6BF10A704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8050" t="26267" r="23935" b="16210"/>
          <a:stretch/>
        </p:blipFill>
        <p:spPr>
          <a:xfrm>
            <a:off x="829982" y="2832296"/>
            <a:ext cx="4890977" cy="2726491"/>
          </a:xfrm>
          <a:prstGeom prst="rect">
            <a:avLst/>
          </a:prstGeom>
        </p:spPr>
      </p:pic>
      <p:sp>
        <p:nvSpPr>
          <p:cNvPr id="14" name="Dikdörtgen 13">
            <a:extLst>
              <a:ext uri="{FF2B5EF4-FFF2-40B4-BE49-F238E27FC236}">
                <a16:creationId xmlns:a16="http://schemas.microsoft.com/office/drawing/2014/main" id="{03653F8B-678A-45E3-8F4F-2E147880823D}"/>
              </a:ext>
            </a:extLst>
          </p:cNvPr>
          <p:cNvSpPr/>
          <p:nvPr/>
        </p:nvSpPr>
        <p:spPr>
          <a:xfrm>
            <a:off x="5565913" y="2410488"/>
            <a:ext cx="597673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dirty="0"/>
              <a:t>İki farklı dersten alınan notların ortalamaları 50’dir. </a:t>
            </a:r>
            <a:r>
              <a:rPr lang="tr-TR" sz="2800" b="1" dirty="0">
                <a:solidFill>
                  <a:srgbClr val="FF0000"/>
                </a:solidFill>
              </a:rPr>
              <a:t>Kırmızı </a:t>
            </a:r>
            <a:r>
              <a:rPr lang="tr-TR" sz="2800" dirty="0"/>
              <a:t>ile gösterilen dersin yaygınlığı (değişkenliği)</a:t>
            </a:r>
            <a:r>
              <a:rPr lang="tr-TR" sz="2800" b="1" dirty="0">
                <a:solidFill>
                  <a:srgbClr val="0070C0"/>
                </a:solidFill>
              </a:rPr>
              <a:t> mavi </a:t>
            </a:r>
            <a:r>
              <a:rPr lang="tr-TR" sz="2800" dirty="0"/>
              <a:t>ile gösterilen sınıfa göre daha yüksektir. </a:t>
            </a:r>
          </a:p>
          <a:p>
            <a:pPr algn="ctr"/>
            <a:r>
              <a:rPr lang="tr-TR" sz="2800" dirty="0">
                <a:cs typeface="Courier New" pitchFamily="49" charset="0"/>
              </a:rPr>
              <a:t>Bu yüzden yalnızca ortalamanın veya diğer merkezi yer ölçülerinin hesaplanması veri setini özetlemek için yeterli değildir. Yaygınlık ölçülerinden de yararlanmak gerekir.</a:t>
            </a:r>
            <a:endParaRPr lang="tr-TR" sz="2800" dirty="0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69599047-E61E-4951-8FBF-37DEEE99D1B4}"/>
              </a:ext>
            </a:extLst>
          </p:cNvPr>
          <p:cNvSpPr/>
          <p:nvPr/>
        </p:nvSpPr>
        <p:spPr>
          <a:xfrm>
            <a:off x="3522754" y="3872375"/>
            <a:ext cx="1769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± 10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± 20 </a:t>
            </a:r>
          </a:p>
        </p:txBody>
      </p:sp>
    </p:spTree>
    <p:extLst>
      <p:ext uri="{BB962C8B-B14F-4D97-AF65-F5344CB8AC3E}">
        <p14:creationId xmlns:p14="http://schemas.microsoft.com/office/powerpoint/2010/main" val="402606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B5E047-5867-475E-8D6D-A8EF1C272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Standart Sapma (</a:t>
            </a:r>
            <a:r>
              <a:rPr lang="tr-TR" b="1" dirty="0" err="1"/>
              <a:t>Std</a:t>
            </a:r>
            <a:r>
              <a:rPr lang="tr-TR" b="1" dirty="0"/>
              <a:t>. </a:t>
            </a:r>
            <a:r>
              <a:rPr lang="tr-TR" b="1" dirty="0" err="1"/>
              <a:t>Deviation</a:t>
            </a:r>
            <a:r>
              <a:rPr lang="tr-TR" b="1" dirty="0"/>
              <a:t>)</a:t>
            </a:r>
            <a:br>
              <a:rPr lang="tr-TR" b="1" dirty="0"/>
            </a:b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CF61938-4734-4D14-9E95-FD36F1BD2294}"/>
              </a:ext>
            </a:extLst>
          </p:cNvPr>
          <p:cNvSpPr/>
          <p:nvPr/>
        </p:nvSpPr>
        <p:spPr>
          <a:xfrm>
            <a:off x="5897218" y="2551837"/>
            <a:ext cx="535387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Standart sapması örneklem ortalamalarının gerçekte bilmediğimiz popülasyon  ortalaması etrafında nasıl bir dağılım gösterdiğini tanımlar. </a:t>
            </a:r>
          </a:p>
          <a:p>
            <a:pPr algn="just"/>
            <a:r>
              <a:rPr lang="tr-TR" sz="2400" dirty="0"/>
              <a:t>Örneklem ortalamaları, popülasyon ortalamasına çok yakın bir dağılım gösteriyorsa, bu ortalamaların dağılımının standart sapması küçük olacaktır.</a:t>
            </a:r>
          </a:p>
          <a:p>
            <a:r>
              <a:rPr lang="tr-TR" sz="2400" b="1" dirty="0"/>
              <a:t>Ortalama ± Standart Sapma </a:t>
            </a:r>
          </a:p>
          <a:p>
            <a:r>
              <a:rPr lang="tr-TR" sz="2400" dirty="0"/>
              <a:t>olarak gösterilir. ‘S’ ile sembolize edilir.</a:t>
            </a:r>
          </a:p>
          <a:p>
            <a:pPr algn="just"/>
            <a:endParaRPr lang="tr-TR" sz="2400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8E699766-C44A-4985-965D-0BE36D310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4" y="2650435"/>
            <a:ext cx="4823792" cy="339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56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3F0788-3FD6-4CDB-A093-6654B617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Standart Hata (</a:t>
            </a:r>
            <a:r>
              <a:rPr lang="tr-TR" b="1" dirty="0" err="1"/>
              <a:t>Std</a:t>
            </a:r>
            <a:r>
              <a:rPr lang="tr-TR" b="1" dirty="0"/>
              <a:t>. </a:t>
            </a:r>
            <a:r>
              <a:rPr lang="tr-TR" b="1" dirty="0" err="1"/>
              <a:t>Error</a:t>
            </a:r>
            <a:r>
              <a:rPr lang="tr-TR" b="1" dirty="0"/>
              <a:t>)</a:t>
            </a:r>
            <a:br>
              <a:rPr lang="tr-TR" b="1" dirty="0"/>
            </a:br>
            <a:endParaRPr lang="tr-TR" dirty="0"/>
          </a:p>
        </p:txBody>
      </p:sp>
      <p:sp>
        <p:nvSpPr>
          <p:cNvPr id="11" name="İçerik Yer Tutucusu 2">
            <a:extLst>
              <a:ext uri="{FF2B5EF4-FFF2-40B4-BE49-F238E27FC236}">
                <a16:creationId xmlns:a16="http://schemas.microsoft.com/office/drawing/2014/main" id="{269FE925-7ED2-4842-A8EB-1768CCBDA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2557463"/>
            <a:ext cx="6162261" cy="33178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/>
              <a:t>Standart hata, tüm örneklem ortalamalarının popülasyon ortalaması etrafındaki dağılımını (yaygınlığını) gösterir. Yani örneklem ortalamasının popülasyon ortalamasından ne kadar farklı olduğunu gösteren ölçüttür.</a:t>
            </a:r>
          </a:p>
          <a:p>
            <a:pPr marL="0" indent="0">
              <a:buNone/>
            </a:pPr>
            <a:r>
              <a:rPr lang="tr-TR" dirty="0"/>
              <a:t>N genişliğindeki bir örneklemden hesaplanan, standart sapma (S) </a:t>
            </a:r>
            <a:r>
              <a:rPr lang="tr-TR" dirty="0" err="1"/>
              <a:t>populasyonun</a:t>
            </a:r>
            <a:r>
              <a:rPr lang="tr-TR" dirty="0"/>
              <a:t> standart sapması (</a:t>
            </a:r>
            <a:r>
              <a:rPr lang="el-GR" dirty="0"/>
              <a:t>σ</a:t>
            </a:r>
            <a:r>
              <a:rPr lang="tr-TR" dirty="0"/>
              <a:t>) </a:t>
            </a:r>
            <a:r>
              <a:rPr lang="tr-TR" dirty="0" err="1"/>
              <a:t>nın</a:t>
            </a:r>
            <a:r>
              <a:rPr lang="tr-TR" dirty="0"/>
              <a:t> bir kestirimidir. </a:t>
            </a:r>
          </a:p>
          <a:p>
            <a:pPr marL="0" indent="0">
              <a:buNone/>
            </a:pPr>
            <a:r>
              <a:rPr lang="tr-TR" b="1" dirty="0"/>
              <a:t>Ortalama ± Standart Hata  </a:t>
            </a:r>
            <a:r>
              <a:rPr lang="tr-TR" dirty="0"/>
              <a:t>olarak gösterilir.  </a:t>
            </a:r>
          </a:p>
          <a:p>
            <a:pPr marL="0" indent="0">
              <a:buNone/>
            </a:pPr>
            <a:r>
              <a:rPr lang="tr-TR" dirty="0"/>
              <a:t>S      ile sembolize edilir.</a:t>
            </a:r>
          </a:p>
          <a:p>
            <a:pPr marL="0" indent="0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270092CA-8B27-44D8-8BF8-E2657D0CC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635" y="2557463"/>
            <a:ext cx="4382327" cy="3585747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641AA2F7-E1D4-4A95-83B8-04B189D4C2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454" y="5510135"/>
            <a:ext cx="256948" cy="27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90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8E7E5E7-6BB5-4688-AF53-A1D8B92BD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pPr algn="ctr"/>
            <a:r>
              <a:rPr lang="tr-TR" sz="3200" b="1">
                <a:solidFill>
                  <a:srgbClr val="595959"/>
                </a:solidFill>
              </a:rPr>
              <a:t>Varyans (Variance)</a:t>
            </a:r>
            <a:br>
              <a:rPr lang="tr-TR" sz="3200" b="1">
                <a:solidFill>
                  <a:srgbClr val="595959"/>
                </a:solidFill>
              </a:rPr>
            </a:br>
            <a:endParaRPr lang="tr-TR" sz="3200">
              <a:solidFill>
                <a:srgbClr val="595959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A4166F-A934-4BF7-9649-DF1829A5B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r>
              <a:rPr lang="tr-TR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Varyans, verilerin aritmetik ortalamadan sapmalarının karelerinin toplamıdır. Yani standart sapmanın karesidir.</a:t>
            </a:r>
          </a:p>
          <a:p>
            <a:r>
              <a:rPr lang="tr-TR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Varyans ortalamadan sapmaların ortalama değerini ölçmektedir. </a:t>
            </a:r>
          </a:p>
          <a:p>
            <a:endParaRPr lang="tr-TR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tr-TR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Soru: Peki bir çok ortalama varken varyans, standart sapma gibi değerlere neden ihtiyaç duyarız?</a:t>
            </a:r>
          </a:p>
          <a:p>
            <a:pPr marL="0" indent="0">
              <a:buNone/>
            </a:pPr>
            <a:r>
              <a:rPr lang="tr-TR" sz="1700" b="1">
                <a:solidFill>
                  <a:schemeClr val="tx1">
                    <a:lumMod val="65000"/>
                    <a:lumOff val="35000"/>
                  </a:schemeClr>
                </a:solidFill>
              </a:rPr>
              <a:t>Cevap: Ortalamalar verinin dağılımı hakkında bilgi vermez. Varyans veriler hakkında ortalamanın üzerine yorum yapmamızı sağlar.</a:t>
            </a:r>
          </a:p>
          <a:p>
            <a:pPr marL="0" indent="0">
              <a:buNone/>
            </a:pPr>
            <a:r>
              <a:rPr lang="tr-TR" sz="170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580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8200D90-2EB3-4B44-8762-23BCA373A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pPr algn="ctr"/>
            <a:r>
              <a:rPr lang="tr-TR" sz="3200" b="1">
                <a:solidFill>
                  <a:srgbClr val="595959"/>
                </a:solidFill>
              </a:rPr>
              <a:t>Varyasyon Katsayısı (Coefficient of variation</a:t>
            </a:r>
            <a:endParaRPr lang="tr-TR" sz="3200">
              <a:solidFill>
                <a:srgbClr val="595959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865D54-717A-41F9-B2F7-865B94DCE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Varyasyon katsayısı (coefficient of variation), standart sapmanın ortalamaya oranının yüzde olarak ifadesidir </a:t>
            </a:r>
          </a:p>
          <a:p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Ortalamaya göre standart sapmanın durumunu gösterir</a:t>
            </a:r>
          </a:p>
          <a:p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Birimleri farklı olan değişkenleri birbirleri ile karşılaştırmak için varyasyon katsayıları kullanılır.</a:t>
            </a:r>
          </a:p>
          <a:p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(Standart sapma / ortalama) x 100</a:t>
            </a:r>
          </a:p>
          <a:p>
            <a:r>
              <a:rPr lang="tr-TR" sz="2000">
                <a:solidFill>
                  <a:schemeClr val="tx1">
                    <a:lumMod val="65000"/>
                    <a:lumOff val="35000"/>
                  </a:schemeClr>
                </a:solidFill>
              </a:rPr>
              <a:t> % olarak ifade edilir. %V ile sembolize edilir.</a:t>
            </a:r>
          </a:p>
          <a:p>
            <a:endParaRPr lang="tr-TR" sz="20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706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317</Words>
  <Application>Microsoft Macintosh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Courier New</vt:lpstr>
      <vt:lpstr>Wingdings</vt:lpstr>
      <vt:lpstr>Office Teması</vt:lpstr>
      <vt:lpstr> Anket Hazırlama Teknikleri</vt:lpstr>
      <vt:lpstr>YAYGINLIK ÖLÇÜLERİ</vt:lpstr>
      <vt:lpstr>Standart Sapma (Std. Deviation) </vt:lpstr>
      <vt:lpstr>Standart Hata (Std. Error) </vt:lpstr>
      <vt:lpstr>Varyans (Variance) </vt:lpstr>
      <vt:lpstr>Varyasyon Katsayısı (Coefficient of variation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Alparslan Sayım</dc:creator>
  <cp:lastModifiedBy>Ali Alparslan Sayım</cp:lastModifiedBy>
  <cp:revision>1</cp:revision>
  <dcterms:created xsi:type="dcterms:W3CDTF">2025-09-02T20:14:33Z</dcterms:created>
  <dcterms:modified xsi:type="dcterms:W3CDTF">2025-09-02T20:17:03Z</dcterms:modified>
</cp:coreProperties>
</file>