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CF06C-9CC3-44CE-8D8E-7A1CDD8CBD2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645CE-E996-4625-B787-972A3D505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93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0E3F15-EB17-4111-9F86-FF2BA4E55E22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0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9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39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59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381C5-78AC-4A43-8A81-A12EB88DFD0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31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44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0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75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68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82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6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88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94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7D729-19AF-4368-9B11-7036424AB894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A9412-353C-43FA-8629-DF0DC0538C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4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1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/>
              <a:t>ANT 311 Beslenme İlkeleri ve Beslenme Antropolojisi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7467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Prof.Dr. Timur Gültekin</a:t>
            </a:r>
          </a:p>
          <a:p>
            <a:pPr eaLnBrk="1" hangingPunct="1">
              <a:defRPr/>
            </a:pPr>
            <a:endParaRPr lang="tr-TR" altLang="tr-TR" smtClean="0"/>
          </a:p>
          <a:p>
            <a:pPr eaLnBrk="1" hangingPunct="1">
              <a:defRPr/>
            </a:pPr>
            <a:r>
              <a:rPr lang="tr-TR" altLang="tr-TR" smtClean="0"/>
              <a:t>Email: tgultekin@ankara.edu.trin</a:t>
            </a:r>
          </a:p>
        </p:txBody>
      </p:sp>
    </p:spTree>
    <p:extLst>
      <p:ext uri="{BB962C8B-B14F-4D97-AF65-F5344CB8AC3E}">
        <p14:creationId xmlns:p14="http://schemas.microsoft.com/office/powerpoint/2010/main" val="427814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6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Figure 4. Distribution of haplogrou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23152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Neandertaller</a:t>
            </a:r>
            <a:endParaRPr lang="en-US" smtClean="0"/>
          </a:p>
        </p:txBody>
      </p:sp>
      <p:pic>
        <p:nvPicPr>
          <p:cNvPr id="113667" name="Picture 4" descr="A televisual representation of a Neanderthal, BB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2133601"/>
            <a:ext cx="1933575" cy="3476625"/>
          </a:xfrm>
          <a:noFill/>
        </p:spPr>
      </p:pic>
      <p:pic>
        <p:nvPicPr>
          <p:cNvPr id="113668" name="Picture 5" descr="Figure 6 from Cell 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133600"/>
            <a:ext cx="52355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38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Human_mtDNA_migra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8451" y="2159000"/>
            <a:ext cx="6513513" cy="3378200"/>
          </a:xfrm>
          <a:noFill/>
        </p:spPr>
      </p:pic>
    </p:spTree>
    <p:extLst>
      <p:ext uri="{BB962C8B-B14F-4D97-AF65-F5344CB8AC3E}">
        <p14:creationId xmlns:p14="http://schemas.microsoft.com/office/powerpoint/2010/main" val="224990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5791200"/>
          </a:xfrm>
        </p:spPr>
        <p:txBody>
          <a:bodyPr/>
          <a:lstStyle/>
          <a:p>
            <a:pPr eaLnBrk="1" hangingPunct="1"/>
            <a:r>
              <a:rPr lang="tr-TR" altLang="tr-TR" smtClean="0"/>
              <a:t>Taş devri çiftçilerinin iskeletlerinde avcı-toplayıcı atalarına oranla çok daha fazla </a:t>
            </a:r>
            <a:r>
              <a:rPr lang="tr-TR" altLang="tr-TR" smtClean="0">
                <a:solidFill>
                  <a:srgbClr val="FFCC00"/>
                </a:solidFill>
              </a:rPr>
              <a:t>çürük dişe</a:t>
            </a:r>
            <a:r>
              <a:rPr lang="tr-TR" altLang="tr-TR" smtClean="0"/>
              <a:t>, </a:t>
            </a:r>
            <a:r>
              <a:rPr lang="tr-TR" altLang="tr-TR" smtClean="0">
                <a:solidFill>
                  <a:srgbClr val="FFCC00"/>
                </a:solidFill>
              </a:rPr>
              <a:t>kötü beslenme</a:t>
            </a:r>
            <a:r>
              <a:rPr lang="tr-TR" altLang="tr-TR" smtClean="0"/>
              <a:t> izlerine ve </a:t>
            </a:r>
            <a:r>
              <a:rPr lang="tr-TR" altLang="tr-TR" smtClean="0">
                <a:solidFill>
                  <a:srgbClr val="FFCC00"/>
                </a:solidFill>
              </a:rPr>
              <a:t>bulaşıcı hastalığa</a:t>
            </a:r>
            <a:r>
              <a:rPr lang="tr-TR" altLang="tr-TR" smtClean="0"/>
              <a:t> rastlanıyor. Öyle görünüyor ki, çiftçilik o kadar da birdenbire olmuş bir gelişme değildir.</a:t>
            </a:r>
          </a:p>
        </p:txBody>
      </p:sp>
    </p:spTree>
    <p:extLst>
      <p:ext uri="{BB962C8B-B14F-4D97-AF65-F5344CB8AC3E}">
        <p14:creationId xmlns:p14="http://schemas.microsoft.com/office/powerpoint/2010/main" val="91046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6324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6" y="2438400"/>
            <a:ext cx="62515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4745038"/>
            <a:ext cx="5040312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5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mtClean="0"/>
              <a:t>					SORU</a:t>
            </a:r>
          </a:p>
          <a:p>
            <a:pPr eaLnBrk="1" hangingPunct="1">
              <a:buFontTx/>
              <a:buNone/>
            </a:pPr>
            <a:endParaRPr lang="tr-TR" altLang="tr-TR" smtClean="0"/>
          </a:p>
          <a:p>
            <a:pPr eaLnBrk="1" hangingPunct="1"/>
            <a:r>
              <a:rPr lang="tr-TR" altLang="tr-TR" smtClean="0"/>
              <a:t>Atalarımız neden kendilerini kötü bir duruma sokan yaşam biçimine bu kadar hevesliydi?</a:t>
            </a:r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>
              <a:buFontTx/>
              <a:buNone/>
            </a:pPr>
            <a:endParaRPr lang="tr-TR" altLang="tr-TR" smtClean="0"/>
          </a:p>
          <a:p>
            <a:pPr eaLnBrk="1" hangingPunct="1">
              <a:buFontTx/>
              <a:buNone/>
            </a:pPr>
            <a:r>
              <a:rPr lang="tr-TR" altLang="tr-TR" smtClean="0"/>
              <a:t>							CEVAP </a:t>
            </a:r>
            <a:endParaRPr lang="en-US" altLang="tr-TR" smtClean="0"/>
          </a:p>
        </p:txBody>
      </p:sp>
      <p:sp>
        <p:nvSpPr>
          <p:cNvPr id="117763" name="Line 4"/>
          <p:cNvSpPr>
            <a:spLocks noChangeShapeType="1"/>
          </p:cNvSpPr>
          <p:nvPr/>
        </p:nvSpPr>
        <p:spPr bwMode="auto">
          <a:xfrm>
            <a:off x="91440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7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5638800"/>
          </a:xfrm>
        </p:spPr>
        <p:txBody>
          <a:bodyPr/>
          <a:lstStyle/>
          <a:p>
            <a:pPr eaLnBrk="1" hangingPunct="1"/>
            <a:r>
              <a:rPr lang="tr-TR" altLang="tr-TR" smtClean="0"/>
              <a:t>Yiyecek bulamama</a:t>
            </a:r>
          </a:p>
          <a:p>
            <a:pPr eaLnBrk="1" hangingPunct="1"/>
            <a:r>
              <a:rPr lang="tr-TR" altLang="tr-TR" smtClean="0"/>
              <a:t>Aşırı nüfus artışı</a:t>
            </a:r>
          </a:p>
          <a:p>
            <a:pPr eaLnBrk="1" hangingPunct="1"/>
            <a:r>
              <a:rPr lang="tr-TR" altLang="tr-TR" smtClean="0"/>
              <a:t>Ekolojik koşulların değişimi</a:t>
            </a:r>
          </a:p>
          <a:p>
            <a:pPr eaLnBrk="1" hangingPunct="1"/>
            <a:r>
              <a:rPr lang="tr-TR" altLang="tr-TR" smtClean="0"/>
              <a:t>Buzulların çekilmesinin ardından iklim, tahıl yetiştirmek için çok daha elverişli hale gelmiş olmalıydı.</a:t>
            </a:r>
          </a:p>
        </p:txBody>
      </p:sp>
    </p:spTree>
    <p:extLst>
      <p:ext uri="{BB962C8B-B14F-4D97-AF65-F5344CB8AC3E}">
        <p14:creationId xmlns:p14="http://schemas.microsoft.com/office/powerpoint/2010/main" val="93693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effectLst/>
              </a:rPr>
              <a:t>Rekabetçi Şölen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Karın doyurmak için neden zahmetli olan yola başvurdular?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	Örnek prinç-mercimek...vb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Acaba tarım hayatının ilk yıllarında elde edilen ürünler sadece kutlamalarda mı sofralara geliyordu?</a:t>
            </a:r>
          </a:p>
          <a:p>
            <a:pPr eaLnBrk="1" hangingPunct="1"/>
            <a:r>
              <a:rPr lang="tr-TR" altLang="tr-TR" smtClean="0"/>
              <a:t>Neden evcilleştirilmiş tahıllar bir süre sonra ana yemek haline geldi?</a:t>
            </a:r>
          </a:p>
        </p:txBody>
      </p:sp>
    </p:spTree>
    <p:extLst>
      <p:ext uri="{BB962C8B-B14F-4D97-AF65-F5344CB8AC3E}">
        <p14:creationId xmlns:p14="http://schemas.microsoft.com/office/powerpoint/2010/main" val="317932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8229600" cy="571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mtClean="0"/>
              <a:t>SORU</a:t>
            </a:r>
          </a:p>
          <a:p>
            <a:pPr eaLnBrk="1" hangingPunct="1"/>
            <a:r>
              <a:rPr lang="tr-TR" altLang="tr-TR" smtClean="0"/>
              <a:t>Avcı toplayıcılığın yerini çiftçilik neden almıştır? Veya çiftçilik neden yaygınlaşmıştır?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	CEVAP</a:t>
            </a:r>
            <a:endParaRPr lang="en-US" altLang="tr-TR" smtClean="0"/>
          </a:p>
        </p:txBody>
      </p:sp>
      <p:sp>
        <p:nvSpPr>
          <p:cNvPr id="120835" name="Line 4"/>
          <p:cNvSpPr>
            <a:spLocks noChangeShapeType="1"/>
          </p:cNvSpPr>
          <p:nvPr/>
        </p:nvSpPr>
        <p:spPr bwMode="auto">
          <a:xfrm>
            <a:off x="5334000" y="2819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208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5867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effectLst/>
              </a:rPr>
              <a:t>Paleobeslenme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Paleobeslenme, tarih öncesi dönemlerde atalarımızın yedikleriyle beslenme düşüncesine dayanıyor. Buna göre, 10 bin yıldan daha fazla zaman öncesinden beri, yediklerimizi inceleyerek bugün çok daha sağlıklı beslenmemizi sağlayacak bir beslenme programına erişebileceğiz. </a:t>
            </a:r>
          </a:p>
        </p:txBody>
      </p:sp>
    </p:spTree>
    <p:extLst>
      <p:ext uri="{BB962C8B-B14F-4D97-AF65-F5344CB8AC3E}">
        <p14:creationId xmlns:p14="http://schemas.microsoft.com/office/powerpoint/2010/main" val="2428804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Çiftçilerin avcı-toplayıcılardan daha çok çocuğu vardı</a:t>
            </a:r>
          </a:p>
          <a:p>
            <a:pPr eaLnBrk="1" hangingPunct="1"/>
            <a:r>
              <a:rPr lang="tr-TR" altLang="tr-TR" smtClean="0"/>
              <a:t>Evrimci bir yaklaşımla söyleyecek olursak, bu durum çok daha başarılı bir stratejiydi ve tarımcı olamayanlar zamanla diğerleriyle rekabet edemeyerek yerlerini onlara bıraktı.</a:t>
            </a:r>
          </a:p>
        </p:txBody>
      </p:sp>
    </p:spTree>
    <p:extLst>
      <p:ext uri="{BB962C8B-B14F-4D97-AF65-F5344CB8AC3E}">
        <p14:creationId xmlns:p14="http://schemas.microsoft.com/office/powerpoint/2010/main" val="71778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800600" y="4114801"/>
            <a:ext cx="58674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'Bushmen</a:t>
            </a:r>
            <a:r>
              <a:rPr lang="tr-T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ler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‘</a:t>
            </a:r>
            <a:r>
              <a:rPr lang="tr-T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Güney afrika’nın en eski yerlileridir ve en az 20 bin yıldır soylarını devam ettiriyorlar.</a:t>
            </a: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22883" name="Picture 5" descr="San-childr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76401"/>
            <a:ext cx="3057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AutoShape 6" descr="Bushmen at Gope before being evicted"/>
          <p:cNvSpPr>
            <a:spLocks noChangeAspect="1" noChangeArrowheads="1"/>
          </p:cNvSpPr>
          <p:nvPr/>
        </p:nvSpPr>
        <p:spPr bwMode="auto">
          <a:xfrm>
            <a:off x="1679575" y="46038"/>
            <a:ext cx="2381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885" name="AutoShape 7" descr="Bushmen at Gope before being evicted"/>
          <p:cNvSpPr>
            <a:spLocks noChangeAspect="1" noChangeArrowheads="1"/>
          </p:cNvSpPr>
          <p:nvPr/>
        </p:nvSpPr>
        <p:spPr bwMode="auto">
          <a:xfrm>
            <a:off x="4905375" y="2657475"/>
            <a:ext cx="2381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886" name="AutoShape 8" descr="Bushmen at Gope before being evicted"/>
          <p:cNvSpPr>
            <a:spLocks noChangeAspect="1" noChangeArrowheads="1"/>
          </p:cNvSpPr>
          <p:nvPr/>
        </p:nvSpPr>
        <p:spPr bwMode="auto">
          <a:xfrm>
            <a:off x="4905375" y="2657475"/>
            <a:ext cx="2381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887" name="AutoShape 9" descr="Bushmen at Gope before being evicted"/>
          <p:cNvSpPr>
            <a:spLocks noChangeAspect="1" noChangeArrowheads="1"/>
          </p:cNvSpPr>
          <p:nvPr/>
        </p:nvSpPr>
        <p:spPr bwMode="auto">
          <a:xfrm>
            <a:off x="4905375" y="2657475"/>
            <a:ext cx="2381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pic>
        <p:nvPicPr>
          <p:cNvPr id="122888" name="Picture 10" descr="feature6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28600"/>
            <a:ext cx="51911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6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Bushmenh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066800"/>
            <a:ext cx="3228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 descr="bushmen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905000" y="3886201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tr-TR" altLang="tr-TR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676400" y="3581400"/>
            <a:ext cx="487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 sz="3600"/>
              <a:t>Bushmen:  </a:t>
            </a:r>
            <a:r>
              <a:rPr lang="tr-TR" altLang="tr-TR" sz="3600"/>
              <a:t>İnsan evrimi için bir model midir</a:t>
            </a:r>
            <a:r>
              <a:rPr lang="en-US" altLang="tr-TR" sz="3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7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3276601" y="605393"/>
            <a:ext cx="51619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400">
                <a:cs typeface="Times New Roman" panose="02020603050405020304" pitchFamily="18" charset="0"/>
              </a:rPr>
              <a:t>Tarım Öncesinde Beslenme, Günümüz Amerikalılarında </a:t>
            </a:r>
            <a:endParaRPr lang="tr-TR" altLang="tr-TR" sz="1400"/>
          </a:p>
          <a:p>
            <a:pPr eaLnBrk="1" hangingPunct="1"/>
            <a:r>
              <a:rPr lang="tr-TR" altLang="tr-TR" sz="1400">
                <a:cs typeface="Times New Roman" panose="02020603050405020304" pitchFamily="18" charset="0"/>
              </a:rPr>
              <a:t>Beslenme ve Önerilen Beslenme Rejimlerinin Karşılaştırılması </a:t>
            </a:r>
            <a:endParaRPr lang="tr-TR" altLang="tr-TR" sz="1400"/>
          </a:p>
          <a:p>
            <a:endParaRPr lang="tr-TR" altLang="tr-TR" sz="1400"/>
          </a:p>
        </p:txBody>
      </p:sp>
      <p:graphicFrame>
        <p:nvGraphicFramePr>
          <p:cNvPr id="84284" name="Group 316"/>
          <p:cNvGraphicFramePr>
            <a:graphicFrameLocks noGrp="1"/>
          </p:cNvGraphicFramePr>
          <p:nvPr/>
        </p:nvGraphicFramePr>
        <p:xfrm>
          <a:off x="2895600" y="1873250"/>
          <a:ext cx="6477000" cy="3481388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Tarım Öncesi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Beslenme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Günümüz Amerikalılarında 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Beslenme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Önerilen Beslenme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Toplam Besin Enerjisi (%)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Protein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Karbonhidrat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46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Yağ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Alkol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7-10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Doymamış:Doymuş Yağ Oranı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1,41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0,44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Kolesterol (mg)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300-500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Lif (gr)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100-150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19,7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30-60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Sodyum (mg)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2300-6900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1000-3300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Kalsiyum (mg)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1500-2000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800-1500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Asorbik Asit (mg)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240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Paleolit</a:t>
            </a:r>
            <a:r>
              <a:rPr lang="tr-TR" smtClean="0"/>
              <a:t>ik</a:t>
            </a:r>
            <a:r>
              <a:rPr lang="en-US" smtClean="0"/>
              <a:t> </a:t>
            </a:r>
            <a:r>
              <a:rPr lang="tr-TR" smtClean="0"/>
              <a:t>Beslenme</a:t>
            </a:r>
            <a:endParaRPr lang="en-US" smtClean="0"/>
          </a:p>
        </p:txBody>
      </p:sp>
      <p:pic>
        <p:nvPicPr>
          <p:cNvPr id="125955" name="Picture 3" descr="paleolithic_diet_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3714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SONUÇ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1.  Beyin Hacmi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35052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062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2. Dik Durma ve iki ayak üzerinde yürümek.</a:t>
            </a:r>
          </a:p>
          <a:p>
            <a:pPr eaLnBrk="1" hangingPunct="1"/>
            <a:r>
              <a:rPr lang="tr-TR" altLang="tr-TR" smtClean="0"/>
              <a:t>Ellerin serbest kalması </a:t>
            </a:r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362200"/>
            <a:ext cx="1828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48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3. Konuşmak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	İletişim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	Sosyal organizasyon</a:t>
            </a:r>
          </a:p>
        </p:txBody>
      </p:sp>
      <p:pic>
        <p:nvPicPr>
          <p:cNvPr id="1290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20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4. Alet yapmak</a:t>
            </a:r>
          </a:p>
        </p:txBody>
      </p:sp>
      <p:pic>
        <p:nvPicPr>
          <p:cNvPr id="130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516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11792144" imgH="8077410" progId="MSGraph.Chart.8">
                  <p:embed followColorScheme="full"/>
                </p:oleObj>
              </mc:Choice>
              <mc:Fallback>
                <p:oleObj name="Chart" r:id="rId4" imgW="11792144" imgH="8077410" progId="MSGraph.Chart.8">
                  <p:embed followColorScheme="full"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3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Avcı-Toplayıcılar</a:t>
            </a: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8229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/>
              <a:t>Et ve yabani meyve ve sebze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Tahıl yemiyorlardı.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Çiftlik hayvanları yoktu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Et yemek için avlanmak zorundaydılar.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Paleobeslenmenin en önemli adımlarından biri de, omega 6 oranını omega 3’e göre azaltmak.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Doğada serbest yaşayan hayvanlar,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yapılarında besi çiftliklerinde yetiştirilen hayvanlara göre omega 3 türü yağ asidi daha yüksek oranda bulundururken, omega 6 türü yağ asidi daha azdır. Oysa, özellikle Amerikan tarzı beslenmede,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	omega 6 türü yağ asidi, omega 3 türüne göre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	kat fazla tüketiliyor.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1828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67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14600" y="1981200"/>
          <a:ext cx="7239000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afik" r:id="rId3" imgW="3686175" imgH="2381250" progId="Excel.Chart.8">
                  <p:embed/>
                </p:oleObj>
              </mc:Choice>
              <mc:Fallback>
                <p:oleObj name="Grafik" r:id="rId3" imgW="3686175" imgH="2381250" progId="Excel.Chart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81200"/>
                        <a:ext cx="7239000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Yaşam Beklentisi</a:t>
            </a:r>
            <a:r>
              <a:rPr lang="en-US" sz="4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17,000 – 1,000 BCE</a:t>
            </a:r>
          </a:p>
        </p:txBody>
      </p:sp>
    </p:spTree>
    <p:extLst>
      <p:ext uri="{BB962C8B-B14F-4D97-AF65-F5344CB8AC3E}">
        <p14:creationId xmlns:p14="http://schemas.microsoft.com/office/powerpoint/2010/main" val="4763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evolution of life expectancy</a:t>
            </a:r>
            <a:b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process of urbanization (England)</a:t>
            </a:r>
            <a:endParaRPr lang="tr-TR" sz="31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479800" y="1600200"/>
          <a:ext cx="5232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3" imgW="5476903" imgH="4705325" progId="Excel.Chart.8">
                  <p:embed/>
                </p:oleObj>
              </mc:Choice>
              <mc:Fallback>
                <p:oleObj name="Chart" r:id="rId3" imgW="5476903" imgH="4705325" progId="Excel.Chart.8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1600200"/>
                        <a:ext cx="52324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971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evolution of life expectancy</a:t>
            </a:r>
            <a:b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England, 1580-2000</a:t>
            </a:r>
            <a:endParaRPr lang="tr-TR" sz="31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105151" y="1600200"/>
          <a:ext cx="598011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hart" r:id="rId3" imgW="6448413" imgH="4848326" progId="Excel.Chart.8">
                  <p:embed/>
                </p:oleObj>
              </mc:Choice>
              <mc:Fallback>
                <p:oleObj name="Chart" r:id="rId3" imgW="6448413" imgH="4848326" progId="Excel.Chart.8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1" y="1600200"/>
                        <a:ext cx="598011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6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5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8229600" cy="5715000"/>
          </a:xfrm>
        </p:spPr>
        <p:txBody>
          <a:bodyPr/>
          <a:lstStyle/>
          <a:p>
            <a:pPr eaLnBrk="1" hangingPunct="1"/>
            <a:r>
              <a:rPr lang="tr-TR" altLang="tr-TR" smtClean="0"/>
              <a:t>Paleobeslenmede, doymamış yağ alımını artırmaya önem veriliyor.</a:t>
            </a:r>
          </a:p>
          <a:p>
            <a:pPr eaLnBrk="1" hangingPunct="1"/>
            <a:r>
              <a:rPr lang="tr-TR" altLang="tr-TR" smtClean="0"/>
              <a:t>Paleobeslenmede, sodyum alımı da önemli ölçüde azaltılıyor.</a:t>
            </a:r>
          </a:p>
          <a:p>
            <a:pPr eaLnBrk="1" hangingPunct="1"/>
            <a:r>
              <a:rPr lang="tr-TR" altLang="tr-TR" smtClean="0">
                <a:solidFill>
                  <a:srgbClr val="FF0000"/>
                </a:solidFill>
              </a:rPr>
              <a:t>Paleobeslenmede ANNE sütü dışında süt yoktu. Bu nednel laktoz enzimleri insanlarda yeterince gelişmemiştir.</a:t>
            </a:r>
          </a:p>
        </p:txBody>
      </p:sp>
    </p:spTree>
    <p:extLst>
      <p:ext uri="{BB962C8B-B14F-4D97-AF65-F5344CB8AC3E}">
        <p14:creationId xmlns:p14="http://schemas.microsoft.com/office/powerpoint/2010/main" val="20454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Tarımın Ortaya</a:t>
            </a:r>
            <a:br>
              <a:rPr lang="tr-TR" altLang="tr-TR" sz="4000"/>
            </a:br>
            <a:r>
              <a:rPr lang="tr-TR" altLang="tr-TR" sz="4000"/>
              <a:t>Çıkması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05800" cy="2438400"/>
          </a:xfrm>
        </p:spPr>
        <p:txBody>
          <a:bodyPr/>
          <a:lstStyle/>
          <a:p>
            <a:pPr eaLnBrk="1" hangingPunct="1"/>
            <a:r>
              <a:rPr lang="tr-TR" altLang="tr-TR" smtClean="0"/>
              <a:t>insanların yemek bulmaktan arta kalan zamanlarında farklı hedeflere yönelmelerini sağladı.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655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9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8229600" cy="5715000"/>
          </a:xfrm>
        </p:spPr>
        <p:txBody>
          <a:bodyPr/>
          <a:lstStyle/>
          <a:p>
            <a:pPr eaLnBrk="1" hangingPunct="1"/>
            <a:r>
              <a:rPr lang="tr-TR" altLang="tr-TR" smtClean="0"/>
              <a:t>Yediğimiz şeker ve nişastayı mısır, pirinç, arpa, yulaf, buğday gibi tahıllardan elde ediyoruz.</a:t>
            </a:r>
          </a:p>
          <a:p>
            <a:pPr eaLnBrk="1" hangingPunct="1"/>
            <a:r>
              <a:rPr lang="tr-TR" altLang="tr-TR" smtClean="0"/>
              <a:t>Atalarımız, bizim bu karbonhidratça zengin</a:t>
            </a:r>
          </a:p>
          <a:p>
            <a:pPr eaLnBrk="1" hangingPunct="1">
              <a:buFontTx/>
              <a:buNone/>
            </a:pPr>
            <a:r>
              <a:rPr lang="tr-TR" altLang="tr-TR" smtClean="0"/>
              <a:t>	menümüze yabancıydı. Çünkü, tahıllar 10.000 – 3.000 yıl önce dünyanın çeşitli yerlerinde yabani otlardan evcilleştirilerek elde edildi.</a:t>
            </a:r>
          </a:p>
        </p:txBody>
      </p:sp>
    </p:spTree>
    <p:extLst>
      <p:ext uri="{BB962C8B-B14F-4D97-AF65-F5344CB8AC3E}">
        <p14:creationId xmlns:p14="http://schemas.microsoft.com/office/powerpoint/2010/main" val="158232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44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haplogroup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38590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Geniş ekran</PresentationFormat>
  <Paragraphs>110</Paragraphs>
  <Slides>32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Teması</vt:lpstr>
      <vt:lpstr>Chart</vt:lpstr>
      <vt:lpstr>Grafik</vt:lpstr>
      <vt:lpstr>ANT 311 Beslenme İlkeleri ve Beslenme Antropolojisi</vt:lpstr>
      <vt:lpstr>Paleobeslenme</vt:lpstr>
      <vt:lpstr>Avcı-Toplayıcılar</vt:lpstr>
      <vt:lpstr>PowerPoint Sunusu</vt:lpstr>
      <vt:lpstr>PowerPoint Sunusu</vt:lpstr>
      <vt:lpstr>Tarımın Ortaya Çıkması</vt:lpstr>
      <vt:lpstr>PowerPoint Sunusu</vt:lpstr>
      <vt:lpstr>PowerPoint Sunusu</vt:lpstr>
      <vt:lpstr>PowerPoint Sunusu</vt:lpstr>
      <vt:lpstr>PowerPoint Sunusu</vt:lpstr>
      <vt:lpstr>PowerPoint Sunusu</vt:lpstr>
      <vt:lpstr>Neandertaller</vt:lpstr>
      <vt:lpstr>PowerPoint Sunusu</vt:lpstr>
      <vt:lpstr>PowerPoint Sunusu</vt:lpstr>
      <vt:lpstr>PowerPoint Sunusu</vt:lpstr>
      <vt:lpstr>PowerPoint Sunusu</vt:lpstr>
      <vt:lpstr>PowerPoint Sunusu</vt:lpstr>
      <vt:lpstr>Rekabetçi Şölen</vt:lpstr>
      <vt:lpstr>PowerPoint Sunusu</vt:lpstr>
      <vt:lpstr>PowerPoint Sunusu</vt:lpstr>
      <vt:lpstr>PowerPoint Sunusu</vt:lpstr>
      <vt:lpstr>PowerPoint Sunusu</vt:lpstr>
      <vt:lpstr>PowerPoint Sunusu</vt:lpstr>
      <vt:lpstr> Paleolitik Beslenme</vt:lpstr>
      <vt:lpstr>SONUÇ</vt:lpstr>
      <vt:lpstr>PowerPoint Sunusu</vt:lpstr>
      <vt:lpstr>PowerPoint Sunusu</vt:lpstr>
      <vt:lpstr>PowerPoint Sunusu</vt:lpstr>
      <vt:lpstr>PowerPoint Sunusu</vt:lpstr>
      <vt:lpstr>Yaşam Beklentisi 17,000 – 1,000 BCE</vt:lpstr>
      <vt:lpstr>The evolution of life expectancy in the process of urbanization (England)</vt:lpstr>
      <vt:lpstr>The evolution of life expectancy England, 1580-2000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 311 Beslenme İlkeleri ve Beslenme Antropolojisi</dc:title>
  <dc:creator>Windows Kullanıcısı</dc:creator>
  <cp:lastModifiedBy>Windows Kullanıcısı</cp:lastModifiedBy>
  <cp:revision>2</cp:revision>
  <dcterms:created xsi:type="dcterms:W3CDTF">2017-10-23T22:23:58Z</dcterms:created>
  <dcterms:modified xsi:type="dcterms:W3CDTF">2017-10-23T22:28:24Z</dcterms:modified>
</cp:coreProperties>
</file>