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75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61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47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47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64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41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08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77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7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70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24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385E2-8897-451D-A572-7A258D077C4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5B3B6-4F4C-4AD5-A223-BB12EA894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07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494845" y="747422"/>
            <a:ext cx="1006635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>
                <a:solidFill>
                  <a:srgbClr val="FF0000"/>
                </a:solidFill>
              </a:rPr>
              <a:t>p</a:t>
            </a:r>
            <a:r>
              <a:rPr lang="tr-TR" b="1" u="sng" dirty="0" err="1" smtClean="0">
                <a:solidFill>
                  <a:srgbClr val="FF0000"/>
                </a:solidFill>
              </a:rPr>
              <a:t>H</a:t>
            </a:r>
            <a:r>
              <a:rPr lang="tr-TR" b="1" u="sng" dirty="0" smtClean="0">
                <a:solidFill>
                  <a:srgbClr val="FF0000"/>
                </a:solidFill>
              </a:rPr>
              <a:t> hesaplamaları</a:t>
            </a:r>
          </a:p>
          <a:p>
            <a:endParaRPr lang="tr-TR" dirty="0"/>
          </a:p>
          <a:p>
            <a:r>
              <a:rPr lang="tr-TR" sz="2000" i="1" dirty="0" smtClean="0">
                <a:solidFill>
                  <a:srgbClr val="FF0000"/>
                </a:solidFill>
              </a:rPr>
              <a:t>1.Kuvvetli Asitlerde </a:t>
            </a:r>
            <a:r>
              <a:rPr lang="tr-TR" sz="2000" i="1" dirty="0" err="1" smtClean="0">
                <a:solidFill>
                  <a:srgbClr val="FF0000"/>
                </a:solidFill>
              </a:rPr>
              <a:t>pH</a:t>
            </a:r>
            <a:r>
              <a:rPr lang="tr-TR" sz="2000" i="1" dirty="0" smtClean="0">
                <a:solidFill>
                  <a:srgbClr val="FF0000"/>
                </a:solidFill>
              </a:rPr>
              <a:t> Hesaplanması</a:t>
            </a:r>
            <a:r>
              <a:rPr lang="tr-TR" sz="2000" dirty="0" smtClean="0"/>
              <a:t>:</a:t>
            </a:r>
          </a:p>
          <a:p>
            <a:endParaRPr lang="tr-TR" sz="2000" dirty="0"/>
          </a:p>
          <a:p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SO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ve </a:t>
            </a:r>
            <a:r>
              <a:rPr lang="tr-TR" sz="2000" dirty="0" err="1" smtClean="0"/>
              <a:t>HCl</a:t>
            </a:r>
            <a:r>
              <a:rPr lang="tr-TR" sz="2000" dirty="0" smtClean="0"/>
              <a:t> gibi %100 iyonlaşan asitlere kuvvetli asitler denir .</a:t>
            </a:r>
          </a:p>
          <a:p>
            <a:endParaRPr lang="tr-TR" sz="2000" dirty="0"/>
          </a:p>
          <a:p>
            <a:r>
              <a:rPr lang="tr-TR" sz="2000" dirty="0" err="1" smtClean="0"/>
              <a:t>pH</a:t>
            </a:r>
            <a:r>
              <a:rPr lang="tr-TR" sz="2000" dirty="0" smtClean="0"/>
              <a:t> değerleri doğrudan –</a:t>
            </a:r>
            <a:r>
              <a:rPr lang="tr-TR" sz="2000" dirty="0" err="1" smtClean="0"/>
              <a:t>log</a:t>
            </a:r>
            <a:r>
              <a:rPr lang="tr-TR" sz="2000" dirty="0" smtClean="0"/>
              <a:t> 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değerine eşittir. </a:t>
            </a:r>
          </a:p>
          <a:p>
            <a:endParaRPr lang="tr-TR" sz="2000" dirty="0"/>
          </a:p>
          <a:p>
            <a:r>
              <a:rPr lang="tr-TR" sz="2000" u="sng" dirty="0" smtClean="0">
                <a:solidFill>
                  <a:srgbClr val="FF0000"/>
                </a:solidFill>
              </a:rPr>
              <a:t>Örnek</a:t>
            </a:r>
            <a:r>
              <a:rPr lang="tr-TR" sz="2000" dirty="0" smtClean="0">
                <a:solidFill>
                  <a:srgbClr val="FF0000"/>
                </a:solidFill>
              </a:rPr>
              <a:t> :</a:t>
            </a:r>
          </a:p>
          <a:p>
            <a:endParaRPr lang="tr-TR" sz="2000" dirty="0"/>
          </a:p>
          <a:p>
            <a:r>
              <a:rPr lang="tr-TR" sz="2000" dirty="0" smtClean="0"/>
              <a:t>0.02 M </a:t>
            </a:r>
            <a:r>
              <a:rPr lang="tr-TR" sz="2000" dirty="0" err="1" smtClean="0"/>
              <a:t>HCl</a:t>
            </a:r>
            <a:r>
              <a:rPr lang="tr-TR" sz="2000" dirty="0" smtClean="0"/>
              <a:t> çözeltisinin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hesaplayınız?</a:t>
            </a:r>
          </a:p>
          <a:p>
            <a:endParaRPr lang="tr-TR" sz="2000" dirty="0"/>
          </a:p>
          <a:p>
            <a:r>
              <a:rPr lang="tr-TR" sz="2000" u="sng" dirty="0" smtClean="0">
                <a:solidFill>
                  <a:srgbClr val="FF0000"/>
                </a:solidFill>
              </a:rPr>
              <a:t>Çözüm</a:t>
            </a:r>
            <a:r>
              <a:rPr lang="tr-TR" sz="2000" dirty="0" smtClean="0">
                <a:solidFill>
                  <a:srgbClr val="FF0000"/>
                </a:solidFill>
              </a:rPr>
              <a:t>:</a:t>
            </a:r>
          </a:p>
          <a:p>
            <a:endParaRPr lang="tr-TR" sz="2000" dirty="0"/>
          </a:p>
          <a:p>
            <a:r>
              <a:rPr lang="tr-TR" sz="2000" dirty="0" err="1" smtClean="0"/>
              <a:t>pH</a:t>
            </a:r>
            <a:r>
              <a:rPr lang="tr-TR" sz="2000" dirty="0" smtClean="0"/>
              <a:t> =-</a:t>
            </a:r>
            <a:r>
              <a:rPr lang="tr-TR" sz="2000" dirty="0" err="1" smtClean="0"/>
              <a:t>log</a:t>
            </a:r>
            <a:r>
              <a:rPr lang="tr-TR" sz="2000" dirty="0" smtClean="0"/>
              <a:t> 0.02  = 1.70  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648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13183" y="914400"/>
            <a:ext cx="94541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2.Kuvvetli Bazlarda  </a:t>
            </a:r>
            <a:r>
              <a:rPr lang="tr-TR" i="1" dirty="0" err="1" smtClean="0">
                <a:solidFill>
                  <a:srgbClr val="FF0000"/>
                </a:solidFill>
              </a:rPr>
              <a:t>pOH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i="1" dirty="0">
                <a:solidFill>
                  <a:srgbClr val="FF0000"/>
                </a:solidFill>
              </a:rPr>
              <a:t>Hesaplanması</a:t>
            </a:r>
            <a:r>
              <a:rPr lang="tr-TR" dirty="0"/>
              <a:t>:</a:t>
            </a:r>
          </a:p>
          <a:p>
            <a:endParaRPr lang="tr-TR" dirty="0"/>
          </a:p>
          <a:p>
            <a:r>
              <a:rPr lang="tr-TR" dirty="0" smtClean="0"/>
              <a:t>%</a:t>
            </a:r>
            <a:r>
              <a:rPr lang="tr-TR" dirty="0"/>
              <a:t>100 iyonlaşan </a:t>
            </a:r>
            <a:r>
              <a:rPr lang="tr-TR" dirty="0" smtClean="0"/>
              <a:t>bazlara kuvvetli bazlar </a:t>
            </a:r>
            <a:r>
              <a:rPr lang="tr-TR" dirty="0"/>
              <a:t>denir .</a:t>
            </a:r>
          </a:p>
          <a:p>
            <a:endParaRPr lang="tr-TR" dirty="0"/>
          </a:p>
          <a:p>
            <a:r>
              <a:rPr lang="tr-TR" dirty="0" err="1" smtClean="0"/>
              <a:t>pOH</a:t>
            </a:r>
            <a:r>
              <a:rPr lang="tr-TR" dirty="0" smtClean="0"/>
              <a:t> </a:t>
            </a:r>
            <a:r>
              <a:rPr lang="tr-TR" dirty="0"/>
              <a:t>değerleri doğrudan –</a:t>
            </a:r>
            <a:r>
              <a:rPr lang="tr-TR" dirty="0" err="1"/>
              <a:t>log</a:t>
            </a:r>
            <a:r>
              <a:rPr lang="tr-TR" dirty="0"/>
              <a:t> </a:t>
            </a:r>
            <a:r>
              <a:rPr lang="tr-TR" dirty="0" smtClean="0"/>
              <a:t>[OH</a:t>
            </a:r>
            <a:r>
              <a:rPr lang="tr-TR" baseline="30000" dirty="0"/>
              <a:t>+</a:t>
            </a:r>
            <a:r>
              <a:rPr lang="tr-TR" dirty="0"/>
              <a:t>] değerine eşittir. </a:t>
            </a:r>
          </a:p>
          <a:p>
            <a:endParaRPr lang="tr-TR" dirty="0"/>
          </a:p>
          <a:p>
            <a:r>
              <a:rPr lang="tr-TR" u="sng" dirty="0">
                <a:solidFill>
                  <a:srgbClr val="FF0000"/>
                </a:solidFill>
              </a:rPr>
              <a:t>Örnek</a:t>
            </a:r>
            <a:r>
              <a:rPr lang="tr-TR" dirty="0">
                <a:solidFill>
                  <a:srgbClr val="FF0000"/>
                </a:solidFill>
              </a:rPr>
              <a:t> :</a:t>
            </a:r>
          </a:p>
          <a:p>
            <a:endParaRPr lang="tr-TR" dirty="0"/>
          </a:p>
          <a:p>
            <a:r>
              <a:rPr lang="tr-TR" dirty="0"/>
              <a:t>0.02 M </a:t>
            </a:r>
            <a:r>
              <a:rPr lang="tr-TR" dirty="0" err="1" smtClean="0"/>
              <a:t>NaOH</a:t>
            </a:r>
            <a:r>
              <a:rPr lang="tr-TR" dirty="0" smtClean="0"/>
              <a:t> çözeltisinin </a:t>
            </a:r>
            <a:r>
              <a:rPr lang="tr-TR" dirty="0" err="1"/>
              <a:t>pH</a:t>
            </a:r>
            <a:r>
              <a:rPr lang="tr-TR" dirty="0"/>
              <a:t> değerini hesaplayınız?</a:t>
            </a:r>
          </a:p>
          <a:p>
            <a:endParaRPr lang="tr-TR" dirty="0"/>
          </a:p>
          <a:p>
            <a:r>
              <a:rPr lang="tr-TR" u="sng" dirty="0">
                <a:solidFill>
                  <a:srgbClr val="FF0000"/>
                </a:solidFill>
              </a:rPr>
              <a:t>Çözüm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  <a:p>
            <a:endParaRPr lang="tr-TR" dirty="0"/>
          </a:p>
          <a:p>
            <a:r>
              <a:rPr lang="tr-TR" dirty="0" err="1" smtClean="0"/>
              <a:t>pOH</a:t>
            </a:r>
            <a:r>
              <a:rPr lang="tr-TR" dirty="0" smtClean="0"/>
              <a:t> </a:t>
            </a:r>
            <a:r>
              <a:rPr lang="tr-TR" dirty="0"/>
              <a:t>=-</a:t>
            </a:r>
            <a:r>
              <a:rPr lang="tr-TR" dirty="0" err="1"/>
              <a:t>log</a:t>
            </a:r>
            <a:r>
              <a:rPr lang="tr-TR" dirty="0"/>
              <a:t> 0.02  = 1.70   </a:t>
            </a:r>
            <a:r>
              <a:rPr lang="tr-TR" dirty="0" smtClean="0"/>
              <a:t>  </a:t>
            </a:r>
            <a:r>
              <a:rPr lang="tr-TR" dirty="0" err="1" smtClean="0"/>
              <a:t>pH</a:t>
            </a:r>
            <a:r>
              <a:rPr lang="tr-TR" dirty="0" smtClean="0"/>
              <a:t> =14-1.70 = 12.30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39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04299" y="755374"/>
            <a:ext cx="1028898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 smtClean="0">
                <a:solidFill>
                  <a:srgbClr val="FF0000"/>
                </a:solidFill>
              </a:rPr>
              <a:t>3. Zayıf Asitlerde p H Hesaplanması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 gibi % 100 iyonlaşmayan ancak belli bir yüzde ile iyonlaşan asitlerdir.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a</a:t>
            </a:r>
            <a:r>
              <a:rPr lang="tr-TR" sz="2000" dirty="0" err="1" smtClean="0">
                <a:sym typeface="Symbol" panose="05050102010706020507" pitchFamily="18" charset="2"/>
              </a:rPr>
              <a:t>x</a:t>
            </a:r>
            <a:r>
              <a:rPr lang="tr-TR" sz="2000" dirty="0" smtClean="0">
                <a:sym typeface="Symbol" panose="05050102010706020507" pitchFamily="18" charset="2"/>
              </a:rPr>
              <a:t>[</a:t>
            </a:r>
            <a:r>
              <a:rPr lang="tr-TR" sz="2000" dirty="0" err="1" smtClean="0">
                <a:sym typeface="Symbol" panose="05050102010706020507" pitchFamily="18" charset="2"/>
              </a:rPr>
              <a:t>C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asit</a:t>
            </a:r>
            <a:r>
              <a:rPr lang="tr-TR" sz="2000" dirty="0" smtClean="0">
                <a:sym typeface="Symbol" panose="05050102010706020507" pitchFamily="18" charset="2"/>
              </a:rPr>
              <a:t>] formülüyle hesaplanmaktadır.</a:t>
            </a:r>
          </a:p>
          <a:p>
            <a:endParaRPr lang="tr-TR" sz="2000" dirty="0">
              <a:sym typeface="Symbol" panose="05050102010706020507" pitchFamily="18" charset="2"/>
            </a:endParaRPr>
          </a:p>
          <a:p>
            <a:r>
              <a:rPr lang="tr-TR" sz="2000" dirty="0" smtClean="0">
                <a:solidFill>
                  <a:srgbClr val="FF0000"/>
                </a:solidFill>
                <a:sym typeface="Symbol" panose="05050102010706020507" pitchFamily="18" charset="2"/>
              </a:rPr>
              <a:t>Örnek :</a:t>
            </a:r>
          </a:p>
          <a:p>
            <a:endParaRPr lang="tr-TR" sz="2000" dirty="0" smtClean="0">
              <a:sym typeface="Symbol" panose="05050102010706020507" pitchFamily="18" charset="2"/>
            </a:endParaRPr>
          </a:p>
          <a:p>
            <a:r>
              <a:rPr lang="tr-TR" sz="2000" dirty="0" smtClean="0">
                <a:sym typeface="Symbol" panose="05050102010706020507" pitchFamily="18" charset="2"/>
              </a:rPr>
              <a:t>1x10</a:t>
            </a:r>
            <a:r>
              <a:rPr lang="tr-TR" sz="2000" baseline="30000" dirty="0" smtClean="0">
                <a:sym typeface="Symbol" panose="05050102010706020507" pitchFamily="18" charset="2"/>
              </a:rPr>
              <a:t>-6</a:t>
            </a:r>
            <a:r>
              <a:rPr lang="tr-TR" sz="2000" dirty="0" smtClean="0">
                <a:sym typeface="Symbol" panose="05050102010706020507" pitchFamily="18" charset="2"/>
              </a:rPr>
              <a:t>M olan </a:t>
            </a:r>
            <a:r>
              <a:rPr lang="tr-TR" sz="2000" dirty="0" smtClean="0"/>
              <a:t>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 in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 hesaplayınız?   (CH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 için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a</a:t>
            </a:r>
            <a:r>
              <a:rPr lang="tr-TR" sz="2000" baseline="-25000" dirty="0" smtClean="0"/>
              <a:t> </a:t>
            </a:r>
            <a:r>
              <a:rPr lang="tr-TR" sz="2000" dirty="0" smtClean="0"/>
              <a:t>=1.8x10</a:t>
            </a:r>
            <a:r>
              <a:rPr lang="tr-TR" sz="2000" baseline="30000" dirty="0" smtClean="0"/>
              <a:t>-5    </a:t>
            </a:r>
            <a:r>
              <a:rPr lang="tr-TR" sz="2000" dirty="0" smtClean="0"/>
              <a:t>)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 </a:t>
            </a:r>
          </a:p>
          <a:p>
            <a:endParaRPr lang="tr-TR" sz="20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tr-TR" sz="2000" dirty="0" smtClean="0"/>
              <a:t>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a</a:t>
            </a:r>
            <a:r>
              <a:rPr lang="tr-TR" sz="2000" dirty="0" err="1" smtClean="0">
                <a:sym typeface="Symbol" panose="05050102010706020507" pitchFamily="18" charset="2"/>
              </a:rPr>
              <a:t>x</a:t>
            </a:r>
            <a:r>
              <a:rPr lang="tr-TR" sz="2000" dirty="0" smtClean="0">
                <a:sym typeface="Symbol" panose="05050102010706020507" pitchFamily="18" charset="2"/>
              </a:rPr>
              <a:t>[</a:t>
            </a:r>
            <a:r>
              <a:rPr lang="tr-TR" sz="2000" dirty="0" err="1" smtClean="0">
                <a:sym typeface="Symbol" panose="05050102010706020507" pitchFamily="18" charset="2"/>
              </a:rPr>
              <a:t>C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asit</a:t>
            </a:r>
            <a:r>
              <a:rPr lang="tr-TR" sz="2000" dirty="0" smtClean="0">
                <a:sym typeface="Symbol" panose="05050102010706020507" pitchFamily="18" charset="2"/>
              </a:rPr>
              <a:t>] = 1.8x10</a:t>
            </a:r>
            <a:r>
              <a:rPr lang="tr-TR" sz="2000" baseline="30000" dirty="0" smtClean="0"/>
              <a:t>-5</a:t>
            </a:r>
            <a:r>
              <a:rPr lang="tr-TR" sz="2000" dirty="0" smtClean="0">
                <a:sym typeface="Symbol" panose="05050102010706020507" pitchFamily="18" charset="2"/>
              </a:rPr>
              <a:t>x1x10</a:t>
            </a:r>
            <a:r>
              <a:rPr lang="tr-TR" sz="2000" baseline="30000" dirty="0" smtClean="0">
                <a:sym typeface="Symbol" panose="05050102010706020507" pitchFamily="18" charset="2"/>
              </a:rPr>
              <a:t>-6  </a:t>
            </a:r>
            <a:r>
              <a:rPr lang="tr-TR" sz="2000" dirty="0" smtClean="0">
                <a:sym typeface="Symbol" panose="05050102010706020507" pitchFamily="18" charset="2"/>
              </a:rPr>
              <a:t>= 4.24x10</a:t>
            </a:r>
            <a:r>
              <a:rPr lang="tr-TR" sz="2000" baseline="30000" dirty="0" smtClean="0">
                <a:sym typeface="Symbol" panose="05050102010706020507" pitchFamily="18" charset="2"/>
              </a:rPr>
              <a:t>-6</a:t>
            </a:r>
            <a:r>
              <a:rPr lang="tr-TR" sz="2000" dirty="0" smtClean="0">
                <a:sym typeface="Symbol" panose="05050102010706020507" pitchFamily="18" charset="2"/>
              </a:rPr>
              <a:t>      </a:t>
            </a:r>
            <a:r>
              <a:rPr lang="tr-TR" sz="2000" dirty="0" err="1" smtClean="0">
                <a:sym typeface="Symbol" panose="05050102010706020507" pitchFamily="18" charset="2"/>
              </a:rPr>
              <a:t>pH</a:t>
            </a:r>
            <a:r>
              <a:rPr lang="tr-TR" sz="2000" dirty="0" smtClean="0">
                <a:sym typeface="Symbol" panose="05050102010706020507" pitchFamily="18" charset="2"/>
              </a:rPr>
              <a:t>=-</a:t>
            </a:r>
            <a:r>
              <a:rPr lang="tr-TR" sz="2000" dirty="0" err="1" smtClean="0">
                <a:sym typeface="Symbol" panose="05050102010706020507" pitchFamily="18" charset="2"/>
              </a:rPr>
              <a:t>log</a:t>
            </a:r>
            <a:r>
              <a:rPr lang="tr-TR" sz="2000" dirty="0" smtClean="0">
                <a:sym typeface="Symbol" panose="05050102010706020507" pitchFamily="18" charset="2"/>
              </a:rPr>
              <a:t> 4.24x10</a:t>
            </a:r>
            <a:r>
              <a:rPr lang="tr-TR" sz="2000" baseline="30000" dirty="0" smtClean="0">
                <a:sym typeface="Symbol" panose="05050102010706020507" pitchFamily="18" charset="2"/>
              </a:rPr>
              <a:t>-6</a:t>
            </a:r>
            <a:r>
              <a:rPr lang="tr-TR" sz="2000" dirty="0" smtClean="0">
                <a:sym typeface="Symbol" panose="05050102010706020507" pitchFamily="18" charset="2"/>
              </a:rPr>
              <a:t>=5.37</a:t>
            </a:r>
            <a:endParaRPr lang="tr-TR" sz="20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endParaRPr lang="tr-TR" sz="20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endParaRPr lang="tr-TR" sz="2000" dirty="0">
              <a:sym typeface="Symbol" panose="05050102010706020507" pitchFamily="18" charset="2"/>
            </a:endParaRPr>
          </a:p>
          <a:p>
            <a:endParaRPr lang="tr-TR" sz="2000" dirty="0" smtClean="0">
              <a:sym typeface="Symbol" panose="05050102010706020507" pitchFamily="18" charset="2"/>
            </a:endParaRPr>
          </a:p>
          <a:p>
            <a:endParaRPr lang="tr-TR" sz="2000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8884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938254" y="524786"/>
            <a:ext cx="97403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4. </a:t>
            </a:r>
            <a:r>
              <a:rPr lang="tr-TR" u="sng" dirty="0">
                <a:solidFill>
                  <a:srgbClr val="FF0000"/>
                </a:solidFill>
              </a:rPr>
              <a:t>Zayıf </a:t>
            </a:r>
            <a:r>
              <a:rPr lang="tr-TR" u="sng" dirty="0" smtClean="0">
                <a:solidFill>
                  <a:srgbClr val="FF0000"/>
                </a:solidFill>
              </a:rPr>
              <a:t>Bazlarda  </a:t>
            </a:r>
            <a:r>
              <a:rPr lang="tr-TR" u="sng" dirty="0" err="1" smtClean="0">
                <a:solidFill>
                  <a:srgbClr val="FF0000"/>
                </a:solidFill>
              </a:rPr>
              <a:t>pOH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  <a:r>
              <a:rPr lang="tr-TR" u="sng" dirty="0">
                <a:solidFill>
                  <a:srgbClr val="FF0000"/>
                </a:solidFill>
              </a:rPr>
              <a:t>Hesaplanması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OH </a:t>
            </a:r>
            <a:r>
              <a:rPr lang="tr-TR" dirty="0"/>
              <a:t>gibi % 100 iyonlaşmayan ancak belli bir yüzde ile iyonlaşan </a:t>
            </a:r>
            <a:r>
              <a:rPr lang="tr-TR" dirty="0" smtClean="0"/>
              <a:t>bazlardır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[OH</a:t>
            </a:r>
            <a:r>
              <a:rPr lang="tr-TR" baseline="30000" dirty="0" smtClean="0"/>
              <a:t>-</a:t>
            </a:r>
            <a:r>
              <a:rPr lang="tr-TR" dirty="0" smtClean="0"/>
              <a:t>] </a:t>
            </a:r>
            <a:r>
              <a:rPr lang="tr-TR" dirty="0"/>
              <a:t>= </a:t>
            </a:r>
            <a:r>
              <a:rPr lang="tr-TR" dirty="0">
                <a:sym typeface="Symbol" panose="05050102010706020507" pitchFamily="18" charset="2"/>
              </a:rPr>
              <a:t>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err="1" smtClean="0">
                <a:sym typeface="Symbol" panose="05050102010706020507" pitchFamily="18" charset="2"/>
              </a:rPr>
              <a:t>x</a:t>
            </a:r>
            <a:r>
              <a:rPr lang="tr-TR" dirty="0" smtClean="0">
                <a:sym typeface="Symbol" panose="05050102010706020507" pitchFamily="18" charset="2"/>
              </a:rPr>
              <a:t>[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baz</a:t>
            </a:r>
            <a:r>
              <a:rPr lang="tr-TR" dirty="0" smtClean="0">
                <a:sym typeface="Symbol" panose="05050102010706020507" pitchFamily="18" charset="2"/>
              </a:rPr>
              <a:t>] </a:t>
            </a:r>
            <a:r>
              <a:rPr lang="tr-TR" dirty="0">
                <a:sym typeface="Symbol" panose="05050102010706020507" pitchFamily="18" charset="2"/>
              </a:rPr>
              <a:t>formülüyle hesaplanmaktadır.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>
                <a:solidFill>
                  <a:srgbClr val="FF0000"/>
                </a:solidFill>
                <a:sym typeface="Symbol" panose="05050102010706020507" pitchFamily="18" charset="2"/>
              </a:rPr>
              <a:t>Örnek :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>
                <a:sym typeface="Symbol" panose="05050102010706020507" pitchFamily="18" charset="2"/>
              </a:rPr>
              <a:t>1x10</a:t>
            </a:r>
            <a:r>
              <a:rPr lang="tr-TR" baseline="30000" dirty="0">
                <a:sym typeface="Symbol" panose="05050102010706020507" pitchFamily="18" charset="2"/>
              </a:rPr>
              <a:t>-6</a:t>
            </a:r>
            <a:r>
              <a:rPr lang="tr-TR" dirty="0">
                <a:sym typeface="Symbol" panose="05050102010706020507" pitchFamily="18" charset="2"/>
              </a:rPr>
              <a:t>M olan </a:t>
            </a:r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OH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pOH</a:t>
            </a:r>
            <a:r>
              <a:rPr lang="tr-TR" dirty="0" smtClean="0"/>
              <a:t> </a:t>
            </a:r>
            <a:r>
              <a:rPr lang="tr-TR" dirty="0"/>
              <a:t>değerin hesaplayınız?   </a:t>
            </a:r>
            <a:r>
              <a:rPr lang="tr-TR" dirty="0" smtClean="0"/>
              <a:t>(</a:t>
            </a:r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OH</a:t>
            </a:r>
            <a:r>
              <a:rPr lang="tr-TR" dirty="0" smtClean="0"/>
              <a:t> </a:t>
            </a:r>
            <a:r>
              <a:rPr lang="tr-TR" dirty="0"/>
              <a:t>için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b</a:t>
            </a:r>
            <a:r>
              <a:rPr lang="tr-TR" dirty="0" smtClean="0"/>
              <a:t>=1.8x10</a:t>
            </a:r>
            <a:r>
              <a:rPr lang="tr-TR" baseline="30000" dirty="0" smtClean="0"/>
              <a:t>-5    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Çözüm: </a:t>
            </a:r>
          </a:p>
          <a:p>
            <a:endParaRPr lang="tr-TR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tr-TR" dirty="0" smtClean="0"/>
              <a:t>[OH</a:t>
            </a:r>
            <a:r>
              <a:rPr lang="tr-TR" baseline="30000" dirty="0" smtClean="0"/>
              <a:t>-</a:t>
            </a:r>
            <a:r>
              <a:rPr lang="tr-TR" dirty="0" smtClean="0"/>
              <a:t>] = </a:t>
            </a:r>
            <a:r>
              <a:rPr lang="tr-TR" dirty="0" smtClean="0">
                <a:sym typeface="Symbol" panose="05050102010706020507" pitchFamily="18" charset="2"/>
              </a:rPr>
              <a:t>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err="1" smtClean="0">
                <a:sym typeface="Symbol" panose="05050102010706020507" pitchFamily="18" charset="2"/>
              </a:rPr>
              <a:t>x</a:t>
            </a:r>
            <a:r>
              <a:rPr lang="tr-TR" dirty="0" smtClean="0">
                <a:sym typeface="Symbol" panose="05050102010706020507" pitchFamily="18" charset="2"/>
              </a:rPr>
              <a:t>[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baz</a:t>
            </a:r>
            <a:r>
              <a:rPr lang="tr-TR" dirty="0" smtClean="0">
                <a:sym typeface="Symbol" panose="05050102010706020507" pitchFamily="18" charset="2"/>
              </a:rPr>
              <a:t>] </a:t>
            </a:r>
            <a:r>
              <a:rPr lang="tr-TR" dirty="0" smtClean="0">
                <a:sym typeface="Symbol" panose="05050102010706020507" pitchFamily="18" charset="2"/>
              </a:rPr>
              <a:t>= </a:t>
            </a:r>
            <a:r>
              <a:rPr lang="tr-TR" dirty="0">
                <a:sym typeface="Symbol" panose="05050102010706020507" pitchFamily="18" charset="2"/>
              </a:rPr>
              <a:t>1.8x10</a:t>
            </a:r>
            <a:r>
              <a:rPr lang="tr-TR" baseline="30000" dirty="0"/>
              <a:t>-5</a:t>
            </a:r>
            <a:r>
              <a:rPr lang="tr-TR" dirty="0">
                <a:sym typeface="Symbol" panose="05050102010706020507" pitchFamily="18" charset="2"/>
              </a:rPr>
              <a:t>x1x10</a:t>
            </a:r>
            <a:r>
              <a:rPr lang="tr-TR" baseline="30000" dirty="0">
                <a:sym typeface="Symbol" panose="05050102010706020507" pitchFamily="18" charset="2"/>
              </a:rPr>
              <a:t>-6  </a:t>
            </a:r>
            <a:r>
              <a:rPr lang="tr-TR" dirty="0">
                <a:sym typeface="Symbol" panose="05050102010706020507" pitchFamily="18" charset="2"/>
              </a:rPr>
              <a:t>= 4.24x10</a:t>
            </a:r>
            <a:r>
              <a:rPr lang="tr-TR" baseline="30000" dirty="0">
                <a:sym typeface="Symbol" panose="05050102010706020507" pitchFamily="18" charset="2"/>
              </a:rPr>
              <a:t>-6</a:t>
            </a:r>
            <a:r>
              <a:rPr lang="tr-TR" dirty="0">
                <a:sym typeface="Symbol" panose="05050102010706020507" pitchFamily="18" charset="2"/>
              </a:rPr>
              <a:t>      </a:t>
            </a:r>
            <a:r>
              <a:rPr lang="tr-TR" dirty="0" err="1" smtClean="0">
                <a:sym typeface="Symbol" panose="05050102010706020507" pitchFamily="18" charset="2"/>
              </a:rPr>
              <a:t>pOH</a:t>
            </a:r>
            <a:r>
              <a:rPr lang="tr-TR" dirty="0">
                <a:sym typeface="Symbol" panose="05050102010706020507" pitchFamily="18" charset="2"/>
              </a:rPr>
              <a:t>=-</a:t>
            </a:r>
            <a:r>
              <a:rPr lang="tr-TR" dirty="0" err="1">
                <a:sym typeface="Symbol" panose="05050102010706020507" pitchFamily="18" charset="2"/>
              </a:rPr>
              <a:t>log</a:t>
            </a:r>
            <a:r>
              <a:rPr lang="tr-TR" dirty="0">
                <a:sym typeface="Symbol" panose="05050102010706020507" pitchFamily="18" charset="2"/>
              </a:rPr>
              <a:t> 4.24x10</a:t>
            </a:r>
            <a:r>
              <a:rPr lang="tr-TR" baseline="30000" dirty="0">
                <a:sym typeface="Symbol" panose="05050102010706020507" pitchFamily="18" charset="2"/>
              </a:rPr>
              <a:t>-6</a:t>
            </a:r>
            <a:r>
              <a:rPr lang="tr-TR" dirty="0">
                <a:sym typeface="Symbol" panose="05050102010706020507" pitchFamily="18" charset="2"/>
              </a:rPr>
              <a:t>=5.37</a:t>
            </a:r>
            <a:endParaRPr lang="tr-TR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endParaRPr lang="tr-TR" dirty="0">
              <a:sym typeface="Symbol" panose="05050102010706020507" pitchFamily="18" charset="2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286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4744" y="954156"/>
            <a:ext cx="860331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5 .Çok Zayıf Asitlerde </a:t>
            </a:r>
            <a:r>
              <a:rPr lang="tr-TR" sz="2000" dirty="0" err="1" smtClean="0">
                <a:solidFill>
                  <a:srgbClr val="FF0000"/>
                </a:solidFill>
              </a:rPr>
              <a:t>pH</a:t>
            </a:r>
            <a:r>
              <a:rPr lang="tr-TR" sz="2000" dirty="0" smtClean="0">
                <a:solidFill>
                  <a:srgbClr val="FF0000"/>
                </a:solidFill>
              </a:rPr>
              <a:t> Hesabı</a:t>
            </a:r>
          </a:p>
          <a:p>
            <a:endParaRPr lang="tr-TR" dirty="0"/>
          </a:p>
          <a:p>
            <a:r>
              <a:rPr lang="tr-TR" dirty="0" smtClean="0"/>
              <a:t>[H</a:t>
            </a:r>
            <a:r>
              <a:rPr lang="tr-TR" baseline="-25000" dirty="0" smtClean="0"/>
              <a:t>3</a:t>
            </a:r>
            <a:r>
              <a:rPr lang="tr-TR" dirty="0" smtClean="0"/>
              <a:t>O</a:t>
            </a:r>
            <a:r>
              <a:rPr lang="tr-TR" baseline="30000" dirty="0" smtClean="0"/>
              <a:t>+</a:t>
            </a:r>
            <a:r>
              <a:rPr lang="tr-TR" dirty="0" smtClean="0"/>
              <a:t>] 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su</a:t>
            </a:r>
            <a:r>
              <a:rPr lang="tr-TR" dirty="0" smtClean="0">
                <a:sym typeface="Symbol" panose="05050102010706020507" pitchFamily="18" charset="2"/>
              </a:rPr>
              <a:t>  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 smtClean="0">
                <a:sym typeface="Symbol" panose="05050102010706020507" pitchFamily="18" charset="2"/>
              </a:rPr>
              <a:t>Bağıntısı ile hesaplanmaktadır.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 smtClean="0">
                <a:solidFill>
                  <a:srgbClr val="FF0000"/>
                </a:solidFill>
                <a:sym typeface="Symbol" panose="05050102010706020507" pitchFamily="18" charset="2"/>
              </a:rPr>
              <a:t>Örnek :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 err="1" smtClean="0">
                <a:sym typeface="Symbol" panose="05050102010706020507" pitchFamily="18" charset="2"/>
              </a:rPr>
              <a:t>Ka</a:t>
            </a:r>
            <a:r>
              <a:rPr lang="tr-TR" dirty="0" smtClean="0">
                <a:sym typeface="Symbol" panose="05050102010706020507" pitchFamily="18" charset="2"/>
              </a:rPr>
              <a:t> = 1x10</a:t>
            </a:r>
            <a:r>
              <a:rPr lang="tr-TR" baseline="30000" dirty="0" smtClean="0">
                <a:sym typeface="Symbol" panose="05050102010706020507" pitchFamily="18" charset="2"/>
              </a:rPr>
              <a:t>-9 </a:t>
            </a:r>
            <a:r>
              <a:rPr lang="tr-TR" dirty="0" smtClean="0">
                <a:sym typeface="Symbol" panose="05050102010706020507" pitchFamily="18" charset="2"/>
              </a:rPr>
              <a:t>olan bir zayıf asidin 10</a:t>
            </a:r>
            <a:r>
              <a:rPr lang="tr-TR" baseline="30000" dirty="0" smtClean="0">
                <a:sym typeface="Symbol" panose="05050102010706020507" pitchFamily="18" charset="2"/>
              </a:rPr>
              <a:t>-6 </a:t>
            </a:r>
            <a:r>
              <a:rPr lang="tr-TR" dirty="0" smtClean="0">
                <a:sym typeface="Symbol" panose="05050102010706020507" pitchFamily="18" charset="2"/>
              </a:rPr>
              <a:t>M </a:t>
            </a:r>
            <a:r>
              <a:rPr lang="tr-TR" dirty="0" err="1" smtClean="0">
                <a:sym typeface="Symbol" panose="05050102010706020507" pitchFamily="18" charset="2"/>
              </a:rPr>
              <a:t>lık</a:t>
            </a:r>
            <a:r>
              <a:rPr lang="tr-TR" dirty="0" smtClean="0">
                <a:sym typeface="Symbol" panose="05050102010706020507" pitchFamily="18" charset="2"/>
              </a:rPr>
              <a:t> çözeltisinin </a:t>
            </a:r>
            <a:r>
              <a:rPr lang="tr-TR" dirty="0" err="1" smtClean="0">
                <a:sym typeface="Symbol" panose="05050102010706020507" pitchFamily="18" charset="2"/>
              </a:rPr>
              <a:t>pH</a:t>
            </a:r>
            <a:r>
              <a:rPr lang="tr-TR" dirty="0" smtClean="0">
                <a:sym typeface="Symbol" panose="05050102010706020507" pitchFamily="18" charset="2"/>
              </a:rPr>
              <a:t> </a:t>
            </a:r>
            <a:r>
              <a:rPr lang="tr-TR" dirty="0" err="1" smtClean="0">
                <a:sym typeface="Symbol" panose="05050102010706020507" pitchFamily="18" charset="2"/>
              </a:rPr>
              <a:t>ını</a:t>
            </a:r>
            <a:r>
              <a:rPr lang="tr-TR" dirty="0" smtClean="0">
                <a:sym typeface="Symbol" panose="05050102010706020507" pitchFamily="18" charset="2"/>
              </a:rPr>
              <a:t> bulunuz?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 smtClean="0">
                <a:solidFill>
                  <a:srgbClr val="FF0000"/>
                </a:solidFill>
                <a:sym typeface="Symbol" panose="05050102010706020507" pitchFamily="18" charset="2"/>
              </a:rPr>
              <a:t>Çözüm :</a:t>
            </a:r>
          </a:p>
          <a:p>
            <a:endParaRPr lang="tr-TR" dirty="0">
              <a:sym typeface="Symbol" panose="05050102010706020507" pitchFamily="18" charset="2"/>
            </a:endParaRPr>
          </a:p>
          <a:p>
            <a:r>
              <a:rPr lang="tr-TR" dirty="0" smtClean="0"/>
              <a:t>[H</a:t>
            </a:r>
            <a:r>
              <a:rPr lang="tr-TR" baseline="-25000" dirty="0" smtClean="0"/>
              <a:t>3</a:t>
            </a:r>
            <a:r>
              <a:rPr lang="tr-TR" dirty="0" smtClean="0"/>
              <a:t>O</a:t>
            </a:r>
            <a:r>
              <a:rPr lang="tr-TR" baseline="30000" dirty="0" smtClean="0"/>
              <a:t>+</a:t>
            </a:r>
            <a:r>
              <a:rPr lang="tr-TR" dirty="0" smtClean="0"/>
              <a:t>] 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su</a:t>
            </a:r>
            <a:r>
              <a:rPr lang="tr-TR" dirty="0" smtClean="0">
                <a:sym typeface="Symbol" panose="05050102010706020507" pitchFamily="18" charset="2"/>
              </a:rPr>
              <a:t> =  1x10</a:t>
            </a:r>
            <a:r>
              <a:rPr lang="tr-TR" baseline="30000" dirty="0" smtClean="0">
                <a:sym typeface="Symbol" panose="05050102010706020507" pitchFamily="18" charset="2"/>
              </a:rPr>
              <a:t>-9 </a:t>
            </a:r>
            <a:r>
              <a:rPr lang="tr-TR" dirty="0" smtClean="0">
                <a:sym typeface="Symbol" panose="05050102010706020507" pitchFamily="18" charset="2"/>
              </a:rPr>
              <a:t> x</a:t>
            </a:r>
            <a:r>
              <a:rPr lang="tr-TR" baseline="30000" dirty="0" smtClean="0">
                <a:sym typeface="Symbol" panose="05050102010706020507" pitchFamily="18" charset="2"/>
              </a:rPr>
              <a:t> </a:t>
            </a:r>
            <a:r>
              <a:rPr lang="tr-TR" dirty="0" smtClean="0">
                <a:sym typeface="Symbol" panose="05050102010706020507" pitchFamily="18" charset="2"/>
              </a:rPr>
              <a:t>10</a:t>
            </a:r>
            <a:r>
              <a:rPr lang="tr-TR" baseline="30000" dirty="0" smtClean="0">
                <a:sym typeface="Symbol" panose="05050102010706020507" pitchFamily="18" charset="2"/>
              </a:rPr>
              <a:t>-6  </a:t>
            </a:r>
            <a:r>
              <a:rPr lang="tr-TR" dirty="0" smtClean="0">
                <a:sym typeface="Symbol" panose="05050102010706020507" pitchFamily="18" charset="2"/>
              </a:rPr>
              <a:t>+10</a:t>
            </a:r>
            <a:r>
              <a:rPr lang="tr-TR" baseline="30000" dirty="0" smtClean="0">
                <a:sym typeface="Symbol" panose="05050102010706020507" pitchFamily="18" charset="2"/>
              </a:rPr>
              <a:t>-14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endParaRPr lang="tr-TR" dirty="0" smtClean="0">
              <a:sym typeface="Symbol" panose="05050102010706020507" pitchFamily="18" charset="2"/>
            </a:endParaRP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060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18984" y="755374"/>
            <a:ext cx="976420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6 .</a:t>
            </a:r>
            <a:r>
              <a:rPr lang="tr-TR" sz="2000" b="1" u="sng" dirty="0" smtClean="0">
                <a:solidFill>
                  <a:srgbClr val="FF0000"/>
                </a:solidFill>
              </a:rPr>
              <a:t>Çok Zayıf Bazlarda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pOH</a:t>
            </a:r>
            <a:r>
              <a:rPr lang="tr-TR" sz="2000" b="1" u="sng" dirty="0" smtClean="0">
                <a:solidFill>
                  <a:srgbClr val="FF0000"/>
                </a:solidFill>
              </a:rPr>
              <a:t> Hesabı</a:t>
            </a:r>
          </a:p>
          <a:p>
            <a:endParaRPr lang="tr-TR" dirty="0" smtClean="0"/>
          </a:p>
          <a:p>
            <a:r>
              <a:rPr lang="tr-TR" dirty="0" smtClean="0"/>
              <a:t>[OH</a:t>
            </a:r>
            <a:r>
              <a:rPr lang="tr-TR" baseline="30000" dirty="0" smtClean="0"/>
              <a:t>-</a:t>
            </a:r>
            <a:r>
              <a:rPr lang="tr-TR" dirty="0" smtClean="0"/>
              <a:t>] 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su</a:t>
            </a:r>
            <a:r>
              <a:rPr lang="tr-TR" dirty="0" smtClean="0">
                <a:sym typeface="Symbol" panose="05050102010706020507" pitchFamily="18" charset="2"/>
              </a:rPr>
              <a:t>  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r>
              <a:rPr lang="tr-TR" dirty="0" smtClean="0">
                <a:sym typeface="Symbol" panose="05050102010706020507" pitchFamily="18" charset="2"/>
              </a:rPr>
              <a:t>Bağıntısı ile hesaplanmaktadır.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r>
              <a:rPr lang="tr-TR" dirty="0" smtClean="0">
                <a:solidFill>
                  <a:srgbClr val="FF0000"/>
                </a:solidFill>
                <a:sym typeface="Symbol" panose="05050102010706020507" pitchFamily="18" charset="2"/>
              </a:rPr>
              <a:t>Örnek :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smtClean="0">
                <a:sym typeface="Symbol" panose="05050102010706020507" pitchFamily="18" charset="2"/>
              </a:rPr>
              <a:t> = 1x10</a:t>
            </a:r>
            <a:r>
              <a:rPr lang="tr-TR" baseline="30000" dirty="0" smtClean="0">
                <a:sym typeface="Symbol" panose="05050102010706020507" pitchFamily="18" charset="2"/>
              </a:rPr>
              <a:t>-9 </a:t>
            </a:r>
            <a:r>
              <a:rPr lang="tr-TR" dirty="0" smtClean="0">
                <a:sym typeface="Symbol" panose="05050102010706020507" pitchFamily="18" charset="2"/>
              </a:rPr>
              <a:t>olan bir zayıf asidin 10</a:t>
            </a:r>
            <a:r>
              <a:rPr lang="tr-TR" baseline="30000" dirty="0" smtClean="0">
                <a:sym typeface="Symbol" panose="05050102010706020507" pitchFamily="18" charset="2"/>
              </a:rPr>
              <a:t>-6 </a:t>
            </a:r>
            <a:r>
              <a:rPr lang="tr-TR" dirty="0" smtClean="0">
                <a:sym typeface="Symbol" panose="05050102010706020507" pitchFamily="18" charset="2"/>
              </a:rPr>
              <a:t>M </a:t>
            </a:r>
            <a:r>
              <a:rPr lang="tr-TR" dirty="0" err="1" smtClean="0">
                <a:sym typeface="Symbol" panose="05050102010706020507" pitchFamily="18" charset="2"/>
              </a:rPr>
              <a:t>lık</a:t>
            </a:r>
            <a:r>
              <a:rPr lang="tr-TR" dirty="0" smtClean="0">
                <a:sym typeface="Symbol" panose="05050102010706020507" pitchFamily="18" charset="2"/>
              </a:rPr>
              <a:t> çözeltisinin </a:t>
            </a:r>
            <a:r>
              <a:rPr lang="tr-TR" dirty="0" err="1" smtClean="0">
                <a:sym typeface="Symbol" panose="05050102010706020507" pitchFamily="18" charset="2"/>
              </a:rPr>
              <a:t>pOH</a:t>
            </a:r>
            <a:r>
              <a:rPr lang="tr-TR" dirty="0" smtClean="0">
                <a:sym typeface="Symbol" panose="05050102010706020507" pitchFamily="18" charset="2"/>
              </a:rPr>
              <a:t> </a:t>
            </a:r>
            <a:r>
              <a:rPr lang="tr-TR" dirty="0" err="1" smtClean="0">
                <a:sym typeface="Symbol" panose="05050102010706020507" pitchFamily="18" charset="2"/>
              </a:rPr>
              <a:t>ını</a:t>
            </a:r>
            <a:r>
              <a:rPr lang="tr-TR" dirty="0" smtClean="0">
                <a:sym typeface="Symbol" panose="05050102010706020507" pitchFamily="18" charset="2"/>
              </a:rPr>
              <a:t> bulunuz?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r>
              <a:rPr lang="tr-TR" dirty="0" smtClean="0">
                <a:solidFill>
                  <a:srgbClr val="FF0000"/>
                </a:solidFill>
                <a:sym typeface="Symbol" panose="05050102010706020507" pitchFamily="18" charset="2"/>
              </a:rPr>
              <a:t>Çözüm :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r>
              <a:rPr lang="tr-TR" dirty="0" smtClean="0"/>
              <a:t>[H</a:t>
            </a:r>
            <a:r>
              <a:rPr lang="tr-TR" baseline="-25000" dirty="0" smtClean="0"/>
              <a:t>3</a:t>
            </a:r>
            <a:r>
              <a:rPr lang="tr-TR" dirty="0" smtClean="0"/>
              <a:t>O</a:t>
            </a:r>
            <a:r>
              <a:rPr lang="tr-TR" baseline="30000" dirty="0" smtClean="0"/>
              <a:t>+</a:t>
            </a:r>
            <a:r>
              <a:rPr lang="tr-TR" dirty="0" smtClean="0"/>
              <a:t>] 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err="1" smtClean="0">
                <a:sym typeface="Symbol" panose="05050102010706020507" pitchFamily="18" charset="2"/>
              </a:rPr>
              <a:t>C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su</a:t>
            </a:r>
            <a:r>
              <a:rPr lang="tr-TR" dirty="0" smtClean="0">
                <a:sym typeface="Symbol" panose="05050102010706020507" pitchFamily="18" charset="2"/>
              </a:rPr>
              <a:t> =  1x10</a:t>
            </a:r>
            <a:r>
              <a:rPr lang="tr-TR" baseline="30000" dirty="0" smtClean="0">
                <a:sym typeface="Symbol" panose="05050102010706020507" pitchFamily="18" charset="2"/>
              </a:rPr>
              <a:t>-9 </a:t>
            </a:r>
            <a:r>
              <a:rPr lang="tr-TR" dirty="0" smtClean="0">
                <a:sym typeface="Symbol" panose="05050102010706020507" pitchFamily="18" charset="2"/>
              </a:rPr>
              <a:t> x</a:t>
            </a:r>
            <a:r>
              <a:rPr lang="tr-TR" baseline="30000" dirty="0" smtClean="0">
                <a:sym typeface="Symbol" panose="05050102010706020507" pitchFamily="18" charset="2"/>
              </a:rPr>
              <a:t> </a:t>
            </a:r>
            <a:r>
              <a:rPr lang="tr-TR" dirty="0" smtClean="0">
                <a:sym typeface="Symbol" panose="05050102010706020507" pitchFamily="18" charset="2"/>
              </a:rPr>
              <a:t>10</a:t>
            </a:r>
            <a:r>
              <a:rPr lang="tr-TR" baseline="30000" dirty="0" smtClean="0">
                <a:sym typeface="Symbol" panose="05050102010706020507" pitchFamily="18" charset="2"/>
              </a:rPr>
              <a:t>-6  </a:t>
            </a:r>
            <a:r>
              <a:rPr lang="tr-TR" dirty="0" smtClean="0">
                <a:sym typeface="Symbol" panose="05050102010706020507" pitchFamily="18" charset="2"/>
              </a:rPr>
              <a:t>+10</a:t>
            </a:r>
            <a:r>
              <a:rPr lang="tr-TR" baseline="30000" dirty="0" smtClean="0">
                <a:sym typeface="Symbol" panose="05050102010706020507" pitchFamily="18" charset="2"/>
              </a:rPr>
              <a:t>-14</a:t>
            </a:r>
          </a:p>
          <a:p>
            <a:endParaRPr lang="tr-TR" dirty="0" smtClean="0">
              <a:sym typeface="Symbol" panose="05050102010706020507" pitchFamily="18" charset="2"/>
            </a:endParaRPr>
          </a:p>
          <a:p>
            <a:endParaRPr lang="tr-TR" dirty="0" smtClean="0">
              <a:sym typeface="Symbol" panose="05050102010706020507" pitchFamily="18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19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95130" y="683812"/>
            <a:ext cx="1040825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6. Tuzlarda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pH</a:t>
            </a:r>
            <a:r>
              <a:rPr lang="tr-TR" sz="2000" b="1" u="sng" dirty="0" smtClean="0">
                <a:solidFill>
                  <a:srgbClr val="FF0000"/>
                </a:solidFill>
              </a:rPr>
              <a:t> Hesaplanması</a:t>
            </a:r>
          </a:p>
          <a:p>
            <a:endParaRPr lang="tr-TR" sz="2000" b="1" u="sng" dirty="0">
              <a:solidFill>
                <a:srgbClr val="FF0000"/>
              </a:solidFill>
            </a:endParaRPr>
          </a:p>
          <a:p>
            <a:r>
              <a:rPr lang="tr-TR" sz="2000" dirty="0" smtClean="0">
                <a:solidFill>
                  <a:srgbClr val="FF0000"/>
                </a:solidFill>
              </a:rPr>
              <a:t>6.1. Zayıf bir Asidin tuzu</a:t>
            </a:r>
          </a:p>
          <a:p>
            <a:endParaRPr lang="tr-TR" sz="2000" dirty="0"/>
          </a:p>
          <a:p>
            <a:r>
              <a:rPr lang="tr-TR" sz="2000" dirty="0" smtClean="0"/>
              <a:t>  Kuvvetli baz zayıf asit karışımından oluşan tuzlar kuvvetli bazik özellik göstermektedir.</a:t>
            </a:r>
          </a:p>
          <a:p>
            <a:endParaRPr lang="tr-TR" sz="2000" dirty="0"/>
          </a:p>
          <a:p>
            <a:r>
              <a:rPr lang="tr-TR" sz="2000" dirty="0" smtClean="0"/>
              <a:t>[OH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] =</a:t>
            </a:r>
            <a:r>
              <a:rPr lang="tr-TR" sz="2000" dirty="0" smtClean="0">
                <a:sym typeface="Symbol" panose="05050102010706020507" pitchFamily="18" charset="2"/>
              </a:rPr>
              <a:t>  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su</a:t>
            </a:r>
            <a:r>
              <a:rPr lang="tr-TR" sz="2000" dirty="0" smtClean="0">
                <a:sym typeface="Symbol" panose="05050102010706020507" pitchFamily="18" charset="2"/>
              </a:rPr>
              <a:t>/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a</a:t>
            </a:r>
            <a:r>
              <a:rPr lang="tr-TR" sz="2000" dirty="0" err="1" smtClean="0">
                <a:sym typeface="Symbol" panose="05050102010706020507" pitchFamily="18" charset="2"/>
              </a:rPr>
              <a:t>.C</a:t>
            </a:r>
            <a:r>
              <a:rPr lang="tr-TR" sz="2000" dirty="0" smtClean="0">
                <a:sym typeface="Symbol" panose="05050102010706020507" pitchFamily="18" charset="2"/>
              </a:rPr>
              <a:t> </a:t>
            </a:r>
            <a:r>
              <a:rPr lang="tr-TR" sz="2000" dirty="0" smtClean="0"/>
              <a:t>  formülüyle hesaplanır.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6.2. Zayıf bir Bazın tuzu</a:t>
            </a:r>
          </a:p>
          <a:p>
            <a:endParaRPr lang="tr-TR" sz="2000" dirty="0" smtClean="0"/>
          </a:p>
          <a:p>
            <a:r>
              <a:rPr lang="tr-TR" sz="2000" dirty="0" smtClean="0"/>
              <a:t>  Kuvvetli asit zayıf baz karışımından oluşan tuzlar kuvvetli asidik özellik göstermektedir.</a:t>
            </a:r>
          </a:p>
          <a:p>
            <a:endParaRPr lang="tr-TR" sz="2000" dirty="0" smtClean="0"/>
          </a:p>
          <a:p>
            <a:r>
              <a:rPr lang="tr-TR" sz="2000" dirty="0" smtClean="0"/>
              <a:t>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</a:t>
            </a:r>
            <a:r>
              <a:rPr lang="tr-TR" sz="2000" dirty="0" smtClean="0">
                <a:sym typeface="Symbol" panose="05050102010706020507" pitchFamily="18" charset="2"/>
              </a:rPr>
              <a:t>  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su</a:t>
            </a:r>
            <a:r>
              <a:rPr lang="tr-TR" sz="2000" dirty="0" smtClean="0">
                <a:sym typeface="Symbol" panose="05050102010706020507" pitchFamily="18" charset="2"/>
              </a:rPr>
              <a:t>/</a:t>
            </a:r>
            <a:r>
              <a:rPr lang="tr-TR" sz="2000" dirty="0" err="1" smtClean="0">
                <a:sym typeface="Symbol" panose="05050102010706020507" pitchFamily="18" charset="2"/>
              </a:rPr>
              <a:t>K</a:t>
            </a:r>
            <a:r>
              <a:rPr lang="tr-TR" sz="2000" baseline="-25000" dirty="0" err="1" smtClean="0">
                <a:sym typeface="Symbol" panose="05050102010706020507" pitchFamily="18" charset="2"/>
              </a:rPr>
              <a:t>b</a:t>
            </a:r>
            <a:r>
              <a:rPr lang="tr-TR" sz="2000" dirty="0" err="1" smtClean="0">
                <a:sym typeface="Symbol" panose="05050102010706020507" pitchFamily="18" charset="2"/>
              </a:rPr>
              <a:t>.C</a:t>
            </a:r>
            <a:r>
              <a:rPr lang="tr-TR" sz="2000" dirty="0" smtClean="0">
                <a:sym typeface="Symbol" panose="05050102010706020507" pitchFamily="18" charset="2"/>
              </a:rPr>
              <a:t> </a:t>
            </a:r>
            <a:r>
              <a:rPr lang="tr-TR" sz="2000" dirty="0" smtClean="0"/>
              <a:t>  formülüyle hesaplanır.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80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80445" y="803082"/>
            <a:ext cx="97721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6.3. </a:t>
            </a:r>
            <a:r>
              <a:rPr lang="tr-TR" dirty="0">
                <a:solidFill>
                  <a:srgbClr val="FF0000"/>
                </a:solidFill>
              </a:rPr>
              <a:t>Zayıf bir </a:t>
            </a:r>
            <a:r>
              <a:rPr lang="tr-TR" dirty="0" err="1" smtClean="0">
                <a:solidFill>
                  <a:srgbClr val="FF0000"/>
                </a:solidFill>
              </a:rPr>
              <a:t>Asid</a:t>
            </a:r>
            <a:r>
              <a:rPr lang="tr-TR" dirty="0" smtClean="0">
                <a:solidFill>
                  <a:srgbClr val="FF0000"/>
                </a:solidFill>
              </a:rPr>
              <a:t> ve zayıf bazın  </a:t>
            </a:r>
            <a:r>
              <a:rPr lang="tr-TR" dirty="0">
                <a:solidFill>
                  <a:srgbClr val="FF0000"/>
                </a:solidFill>
              </a:rPr>
              <a:t>tuzu</a:t>
            </a:r>
          </a:p>
          <a:p>
            <a:endParaRPr lang="tr-TR" dirty="0"/>
          </a:p>
          <a:p>
            <a:r>
              <a:rPr lang="tr-TR" dirty="0"/>
              <a:t>  </a:t>
            </a:r>
            <a:r>
              <a:rPr lang="tr-TR" dirty="0" smtClean="0"/>
              <a:t>Zayıf  </a:t>
            </a:r>
            <a:r>
              <a:rPr lang="tr-TR" dirty="0"/>
              <a:t>baz </a:t>
            </a:r>
            <a:r>
              <a:rPr lang="tr-TR" dirty="0" smtClean="0"/>
              <a:t> ve zayıf </a:t>
            </a:r>
            <a:r>
              <a:rPr lang="tr-TR" dirty="0"/>
              <a:t>asit karışımından oluşan </a:t>
            </a:r>
            <a:r>
              <a:rPr lang="tr-TR" dirty="0" smtClean="0"/>
              <a:t>tuzlardır.</a:t>
            </a:r>
            <a:endParaRPr lang="tr-TR" dirty="0"/>
          </a:p>
          <a:p>
            <a:endParaRPr lang="tr-TR" dirty="0"/>
          </a:p>
          <a:p>
            <a:r>
              <a:rPr lang="tr-TR" dirty="0"/>
              <a:t>[OH</a:t>
            </a:r>
            <a:r>
              <a:rPr lang="tr-TR" baseline="30000" dirty="0"/>
              <a:t>-</a:t>
            </a:r>
            <a:r>
              <a:rPr lang="tr-TR" dirty="0"/>
              <a:t>] =</a:t>
            </a:r>
            <a:r>
              <a:rPr lang="tr-TR" dirty="0">
                <a:sym typeface="Symbol" panose="05050102010706020507" pitchFamily="18" charset="2"/>
              </a:rPr>
              <a:t> 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su</a:t>
            </a:r>
            <a:r>
              <a:rPr lang="tr-TR" baseline="-25000" dirty="0" smtClean="0">
                <a:sym typeface="Symbol" panose="05050102010706020507" pitchFamily="18" charset="2"/>
              </a:rPr>
              <a:t>  </a:t>
            </a:r>
            <a:r>
              <a:rPr lang="tr-TR" dirty="0" smtClean="0">
                <a:sym typeface="Symbol" panose="05050102010706020507" pitchFamily="18" charset="2"/>
              </a:rPr>
              <a:t> . 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b</a:t>
            </a:r>
            <a:r>
              <a:rPr lang="tr-TR" dirty="0" smtClean="0">
                <a:sym typeface="Symbol" panose="05050102010706020507" pitchFamily="18" charset="2"/>
              </a:rPr>
              <a:t>/</a:t>
            </a:r>
            <a:r>
              <a:rPr lang="tr-TR" dirty="0" err="1" smtClean="0">
                <a:sym typeface="Symbol" panose="05050102010706020507" pitchFamily="18" charset="2"/>
              </a:rPr>
              <a:t>K</a:t>
            </a:r>
            <a:r>
              <a:rPr lang="tr-TR" baseline="-25000" dirty="0" err="1" smtClean="0">
                <a:sym typeface="Symbol" panose="05050102010706020507" pitchFamily="18" charset="2"/>
              </a:rPr>
              <a:t>a</a:t>
            </a:r>
            <a:r>
              <a:rPr lang="tr-TR" dirty="0" smtClean="0"/>
              <a:t> </a:t>
            </a:r>
            <a:r>
              <a:rPr lang="tr-TR" dirty="0"/>
              <a:t>formülüyle hesaplanır.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092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73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419</Words>
  <Application>Microsoft Office PowerPoint</Application>
  <PresentationFormat>Geniş ekran</PresentationFormat>
  <Paragraphs>121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10</cp:revision>
  <dcterms:created xsi:type="dcterms:W3CDTF">2018-04-04T17:48:57Z</dcterms:created>
  <dcterms:modified xsi:type="dcterms:W3CDTF">2018-04-04T19:19:10Z</dcterms:modified>
</cp:coreProperties>
</file>