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5" r:id="rId16"/>
    <p:sldId id="276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8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07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6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299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930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227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044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47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23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589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937DF-FDBF-47C2-B213-762493891D6A}" type="datetimeFigureOut">
              <a:rPr lang="tr-TR" smtClean="0"/>
              <a:t>15.12.2017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71E7-EF9A-4F22-B804-419A17D33EF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81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57362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tr-TR" dirty="0"/>
              <a:t>Bedensel Büyüme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ve </a:t>
            </a:r>
            <a:br>
              <a:rPr lang="tr-TR" dirty="0" smtClean="0"/>
            </a:br>
            <a:r>
              <a:rPr lang="tr-TR" dirty="0" err="1" smtClean="0"/>
              <a:t>Psiko</a:t>
            </a:r>
            <a:r>
              <a:rPr lang="tr-TR" dirty="0" smtClean="0"/>
              <a:t>-Motor (devimsel) </a:t>
            </a:r>
            <a:r>
              <a:rPr lang="tr-TR" dirty="0"/>
              <a:t>Gelişme</a:t>
            </a:r>
          </a:p>
        </p:txBody>
      </p:sp>
    </p:spTree>
    <p:extLst>
      <p:ext uri="{BB962C8B-B14F-4D97-AF65-F5344CB8AC3E}">
        <p14:creationId xmlns:p14="http://schemas.microsoft.com/office/powerpoint/2010/main" val="269547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Koku, tat alma ve dokunma duyuları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648200" cy="4351338"/>
          </a:xfrm>
        </p:spPr>
        <p:txBody>
          <a:bodyPr/>
          <a:lstStyle/>
          <a:p>
            <a:r>
              <a:rPr lang="tr-TR" dirty="0" smtClean="0"/>
              <a:t>Farklı tatları ayırt eder</a:t>
            </a:r>
          </a:p>
          <a:p>
            <a:r>
              <a:rPr lang="tr-TR" dirty="0" smtClean="0"/>
              <a:t>Koku farkındalığı çok hızlı gelişir</a:t>
            </a:r>
          </a:p>
          <a:p>
            <a:r>
              <a:rPr lang="tr-TR" dirty="0" smtClean="0"/>
              <a:t>Dokunma duyusu açısından hassastırlar-emme becerisi</a:t>
            </a:r>
          </a:p>
          <a:p>
            <a:endParaRPr lang="tr-TR" dirty="0"/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704" y="2020682"/>
            <a:ext cx="6415031" cy="42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28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Okul öncesi dönem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Bedensel gelişmede hızın yavaşlaması</a:t>
            </a:r>
          </a:p>
          <a:p>
            <a:r>
              <a:rPr lang="tr-TR" dirty="0" smtClean="0"/>
              <a:t>Beden orantılarının yetişkine benzer hale gelmesi</a:t>
            </a:r>
          </a:p>
          <a:p>
            <a:r>
              <a:rPr lang="tr-TR" dirty="0" smtClean="0"/>
              <a:t>Kaba motor ve ince motor beceri artışının belirgin hale gelmesi</a:t>
            </a:r>
          </a:p>
          <a:p>
            <a:r>
              <a:rPr lang="tr-TR" dirty="0" smtClean="0"/>
              <a:t>El-göz koordinasyonunda ilerleme –destekle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0090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ig gross motor dev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43" y="3947616"/>
            <a:ext cx="4634483" cy="260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İ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r="11347"/>
          <a:stretch/>
        </p:blipFill>
        <p:spPr bwMode="auto">
          <a:xfrm>
            <a:off x="9196791" y="255320"/>
            <a:ext cx="2559782" cy="31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ig gross motor dev ile ilgili görsel sonuc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/>
          <a:stretch/>
        </p:blipFill>
        <p:spPr bwMode="auto">
          <a:xfrm>
            <a:off x="2447197" y="140260"/>
            <a:ext cx="3768076" cy="330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allet and child ile ilgili görsel sonuc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9"/>
          <a:stretch/>
        </p:blipFill>
        <p:spPr bwMode="auto">
          <a:xfrm>
            <a:off x="5986591" y="3715521"/>
            <a:ext cx="5325217" cy="30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36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7-11 yaş dönemi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Cinsiyet özelliklerinin belirgin hale gelmesi</a:t>
            </a:r>
          </a:p>
          <a:p>
            <a:r>
              <a:rPr lang="tr-TR" dirty="0" smtClean="0"/>
              <a:t>İnce kas gelişiminde cinsiyet farklılıklarının olması</a:t>
            </a:r>
          </a:p>
          <a:p>
            <a:r>
              <a:rPr lang="tr-TR" dirty="0" smtClean="0"/>
              <a:t>Kas sistemi ve kemik gelişimi nedeniyle büyüme ağrıları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7721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sketball and child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12" y="2182801"/>
            <a:ext cx="3156596" cy="335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utbol ve çocuk beşiktaş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644" y="64566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5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Ergenlik dönemi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0060" y="1690688"/>
            <a:ext cx="5455722" cy="3059442"/>
          </a:xfrm>
        </p:spPr>
        <p:txBody>
          <a:bodyPr/>
          <a:lstStyle/>
          <a:p>
            <a:r>
              <a:rPr lang="tr-TR" dirty="0" smtClean="0"/>
              <a:t>Bedensel gelişmede tekrar hızlanma</a:t>
            </a:r>
          </a:p>
          <a:p>
            <a:r>
              <a:rPr lang="tr-TR" dirty="0" smtClean="0"/>
              <a:t>Hormon değişimleri</a:t>
            </a:r>
          </a:p>
          <a:p>
            <a:r>
              <a:rPr lang="tr-TR" dirty="0" smtClean="0"/>
              <a:t>Hipofiz bezi, böbreküstü bezler, </a:t>
            </a:r>
            <a:r>
              <a:rPr lang="tr-TR" dirty="0" err="1" smtClean="0"/>
              <a:t>tiroid</a:t>
            </a:r>
            <a:r>
              <a:rPr lang="tr-TR" dirty="0" smtClean="0"/>
              <a:t> bezi</a:t>
            </a:r>
          </a:p>
          <a:p>
            <a:endParaRPr lang="tr-TR" dirty="0"/>
          </a:p>
        </p:txBody>
      </p:sp>
      <p:pic>
        <p:nvPicPr>
          <p:cNvPr id="5122" name="Picture 2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7" r="13802"/>
          <a:stretch/>
        </p:blipFill>
        <p:spPr bwMode="auto">
          <a:xfrm>
            <a:off x="5826824" y="785317"/>
            <a:ext cx="6365176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429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4440" y="323963"/>
            <a:ext cx="10515600" cy="4351338"/>
          </a:xfrm>
        </p:spPr>
        <p:txBody>
          <a:bodyPr/>
          <a:lstStyle/>
          <a:p>
            <a:r>
              <a:rPr lang="tr-TR" dirty="0" smtClean="0"/>
              <a:t>Bedensel değişime bağlı olan benlik algısı</a:t>
            </a:r>
          </a:p>
          <a:p>
            <a:r>
              <a:rPr lang="tr-TR" dirty="0" smtClean="0"/>
              <a:t>Kendi benliğini arama ve dış görünüşüne yoğunlaşma</a:t>
            </a:r>
          </a:p>
          <a:p>
            <a:r>
              <a:rPr lang="tr-TR" dirty="0" smtClean="0"/>
              <a:t>Olumlu ya da olumsuz beden imgesi geliştirme</a:t>
            </a:r>
            <a:endParaRPr lang="tr-TR" dirty="0"/>
          </a:p>
        </p:txBody>
      </p:sp>
      <p:pic>
        <p:nvPicPr>
          <p:cNvPr id="6146" name="Picture 2" descr="Gil Zamor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494" y="2499632"/>
            <a:ext cx="6734299" cy="4232055"/>
          </a:xfrm>
          <a:prstGeom prst="rect">
            <a:avLst/>
          </a:prstGeom>
          <a:noFill/>
          <a:effectLst>
            <a:glow rad="127000">
              <a:schemeClr val="accent1">
                <a:alpha val="1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8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314" y="792471"/>
            <a:ext cx="9897094" cy="3589523"/>
          </a:xfrm>
        </p:spPr>
        <p:txBody>
          <a:bodyPr>
            <a:noAutofit/>
          </a:bodyPr>
          <a:lstStyle/>
          <a:p>
            <a:r>
              <a:rPr lang="tr-TR" b="1" dirty="0" smtClean="0"/>
              <a:t>Bedensel gelişim</a:t>
            </a:r>
            <a:r>
              <a:rPr lang="tr-TR" dirty="0" smtClean="0"/>
              <a:t>: boy, ağırlık ve hacim artışı ile birlikte vücut sistemlerinin kendinden beklenen işlevleri yerine getirmesi </a:t>
            </a:r>
          </a:p>
          <a:p>
            <a:r>
              <a:rPr lang="tr-TR" b="1" dirty="0" smtClean="0"/>
              <a:t>Devimsel gelişim</a:t>
            </a:r>
            <a:r>
              <a:rPr lang="tr-TR" dirty="0" smtClean="0"/>
              <a:t>: bireyin vücudunu kontrol altına almada gösterdiği beceri artışı. 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Zihin-kas koordinasyonuna dayalı davranışların gelişimi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357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 rot="20269724">
            <a:off x="93202" y="412627"/>
            <a:ext cx="4244439" cy="1325563"/>
          </a:xfrm>
        </p:spPr>
        <p:txBody>
          <a:bodyPr/>
          <a:lstStyle/>
          <a:p>
            <a:r>
              <a:rPr lang="tr-TR" dirty="0" smtClean="0">
                <a:solidFill>
                  <a:srgbClr val="00B050"/>
                </a:solidFill>
              </a:rPr>
              <a:t>Bebeklik dönemi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53627" y="2498589"/>
            <a:ext cx="67095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Bedensel gelişimin en hızlı olduğu dönemdir.</a:t>
            </a:r>
          </a:p>
          <a:p>
            <a:endParaRPr lang="tr-TR" sz="2800" dirty="0"/>
          </a:p>
          <a:p>
            <a:endParaRPr lang="tr-TR" sz="2800" dirty="0" smtClean="0"/>
          </a:p>
          <a:p>
            <a:r>
              <a:rPr lang="tr-TR" sz="2800" dirty="0" smtClean="0"/>
              <a:t>REFLEKSLER                           İSTEMLİ DAVRANIŞLAR</a:t>
            </a:r>
            <a:endParaRPr lang="tr-TR" sz="2800" dirty="0"/>
          </a:p>
        </p:txBody>
      </p:sp>
      <p:sp>
        <p:nvSpPr>
          <p:cNvPr id="3" name="Şeritli Sağ Ok 2"/>
          <p:cNvSpPr/>
          <p:nvPr/>
        </p:nvSpPr>
        <p:spPr>
          <a:xfrm>
            <a:off x="2967491" y="3864160"/>
            <a:ext cx="771896" cy="19000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Şeritli Sağ Ok 5"/>
          <p:cNvSpPr/>
          <p:nvPr/>
        </p:nvSpPr>
        <p:spPr>
          <a:xfrm rot="3198767">
            <a:off x="1629807" y="4939993"/>
            <a:ext cx="771896" cy="190006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2322522" y="5235071"/>
            <a:ext cx="2985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YAŞAMSAL REFLEKSLER ??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21703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pgar testi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4"/>
          <a:stretch/>
        </p:blipFill>
        <p:spPr bwMode="auto">
          <a:xfrm>
            <a:off x="963095" y="83128"/>
            <a:ext cx="10235336" cy="64924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2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2559" y="911225"/>
            <a:ext cx="8008916" cy="2425741"/>
          </a:xfrm>
        </p:spPr>
        <p:txBody>
          <a:bodyPr/>
          <a:lstStyle/>
          <a:p>
            <a:r>
              <a:rPr lang="tr-TR" dirty="0" smtClean="0"/>
              <a:t>Kemik gelişimi ve </a:t>
            </a:r>
          </a:p>
          <a:p>
            <a:r>
              <a:rPr lang="tr-TR" dirty="0" smtClean="0"/>
              <a:t>Sinir hücreleri boyut olarak büyümeye devam eder.</a:t>
            </a:r>
          </a:p>
          <a:p>
            <a:endParaRPr lang="tr-TR" dirty="0"/>
          </a:p>
        </p:txBody>
      </p:sp>
      <p:pic>
        <p:nvPicPr>
          <p:cNvPr id="5" name="Picture 2" descr="child physical motor development in first ye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33" y="1843604"/>
            <a:ext cx="6985369" cy="458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9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Duyusal gelişim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4137561" cy="4351338"/>
          </a:xfrm>
        </p:spPr>
        <p:txBody>
          <a:bodyPr/>
          <a:lstStyle/>
          <a:p>
            <a:r>
              <a:rPr lang="tr-TR" dirty="0" smtClean="0"/>
              <a:t>Nasıl inceleniyor?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Beyin dalgaları</a:t>
            </a:r>
          </a:p>
          <a:p>
            <a:pPr marL="0" indent="0">
              <a:buNone/>
            </a:pPr>
            <a:r>
              <a:rPr lang="tr-TR" dirty="0" smtClean="0"/>
              <a:t>Kalp atım hızı</a:t>
            </a:r>
          </a:p>
          <a:p>
            <a:pPr marL="0" indent="0">
              <a:buNone/>
            </a:pPr>
            <a:r>
              <a:rPr lang="tr-TR" dirty="0" smtClean="0"/>
              <a:t>Beden hareketleri</a:t>
            </a:r>
          </a:p>
          <a:p>
            <a:pPr marL="0" indent="0">
              <a:buNone/>
            </a:pPr>
            <a:r>
              <a:rPr lang="tr-TR" dirty="0" smtClean="0"/>
              <a:t>Göz hareketleri</a:t>
            </a:r>
          </a:p>
          <a:p>
            <a:pPr marL="0" indent="0">
              <a:buNone/>
            </a:pPr>
            <a:r>
              <a:rPr lang="tr-TR" dirty="0" smtClean="0"/>
              <a:t>Davranış gözlemleri </a:t>
            </a:r>
            <a:endParaRPr lang="tr-TR" dirty="0"/>
          </a:p>
        </p:txBody>
      </p:sp>
      <p:pic>
        <p:nvPicPr>
          <p:cNvPr id="2050" name="Picture 2" descr="eye tracking with bab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20" y="365125"/>
            <a:ext cx="3619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ye tracking with baby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8" y="2849042"/>
            <a:ext cx="4609006" cy="230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by research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4433336"/>
            <a:ext cx="3514922" cy="234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4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3826" y="635024"/>
            <a:ext cx="4090060" cy="5969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 smtClean="0"/>
              <a:t>Duyum ve algı </a:t>
            </a:r>
            <a:endParaRPr lang="tr-TR" sz="3200" dirty="0"/>
          </a:p>
        </p:txBody>
      </p:sp>
      <p:pic>
        <p:nvPicPr>
          <p:cNvPr id="3074" name="Picture 2" descr="mobiles for baby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68" y="2571999"/>
            <a:ext cx="2065487" cy="20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995793" y="4655127"/>
            <a:ext cx="1406236" cy="5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/>
              <a:t>Uyaran </a:t>
            </a:r>
            <a:endParaRPr lang="tr-TR" sz="3200" dirty="0"/>
          </a:p>
        </p:txBody>
      </p:sp>
      <p:pic>
        <p:nvPicPr>
          <p:cNvPr id="3076" name="Picture 4" descr="İlgili resi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r="30265"/>
          <a:stretch/>
        </p:blipFill>
        <p:spPr bwMode="auto">
          <a:xfrm>
            <a:off x="4963886" y="2571999"/>
            <a:ext cx="1626859" cy="19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3392629" y="3613563"/>
            <a:ext cx="1406236" cy="5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/>
              <a:t>5 duyu </a:t>
            </a:r>
            <a:endParaRPr lang="tr-TR" sz="3200" dirty="0"/>
          </a:p>
        </p:txBody>
      </p:sp>
      <p:sp>
        <p:nvSpPr>
          <p:cNvPr id="4" name="Sağ Ok 3"/>
          <p:cNvSpPr/>
          <p:nvPr/>
        </p:nvSpPr>
        <p:spPr>
          <a:xfrm>
            <a:off x="3444425" y="4247727"/>
            <a:ext cx="1238748" cy="274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>
            <a:off x="7031096" y="3877932"/>
            <a:ext cx="1238748" cy="2747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Çift Ayraç 7"/>
          <p:cNvSpPr/>
          <p:nvPr/>
        </p:nvSpPr>
        <p:spPr>
          <a:xfrm>
            <a:off x="1175658" y="5540311"/>
            <a:ext cx="5320085" cy="45485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Metin kutusu 9"/>
          <p:cNvSpPr txBox="1"/>
          <p:nvPr/>
        </p:nvSpPr>
        <p:spPr>
          <a:xfrm>
            <a:off x="2897579" y="5581402"/>
            <a:ext cx="230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DUYUM</a:t>
            </a:r>
            <a:endParaRPr lang="tr-TR" b="1" dirty="0"/>
          </a:p>
        </p:txBody>
      </p:sp>
      <p:pic>
        <p:nvPicPr>
          <p:cNvPr id="3078" name="Picture 6" descr="baby gnawing mobiles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14" y="2443132"/>
            <a:ext cx="2106775" cy="234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İçerik Yer Tutucusu 2"/>
          <p:cNvSpPr txBox="1">
            <a:spLocks/>
          </p:cNvSpPr>
          <p:nvPr/>
        </p:nvSpPr>
        <p:spPr>
          <a:xfrm>
            <a:off x="6958880" y="3230171"/>
            <a:ext cx="1406236" cy="5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/>
              <a:t>yorum</a:t>
            </a:r>
            <a:endParaRPr lang="tr-TR" sz="3200" dirty="0"/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9482691" y="5007778"/>
            <a:ext cx="1406236" cy="59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3200" dirty="0" smtClean="0"/>
              <a:t>Algı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22992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Görme duyusu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6932" y="1825625"/>
            <a:ext cx="5016335" cy="4351338"/>
          </a:xfrm>
        </p:spPr>
        <p:txBody>
          <a:bodyPr/>
          <a:lstStyle/>
          <a:p>
            <a:r>
              <a:rPr lang="tr-TR" dirty="0" smtClean="0"/>
              <a:t>İlk altı ay hızlı gelişim</a:t>
            </a:r>
          </a:p>
          <a:p>
            <a:r>
              <a:rPr lang="tr-TR" dirty="0" smtClean="0"/>
              <a:t>Odaklanma süresinde artış</a:t>
            </a:r>
          </a:p>
          <a:p>
            <a:r>
              <a:rPr lang="tr-TR" dirty="0" smtClean="0"/>
              <a:t>Daha uzak nesne ya da kişileri fark etme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098" name="Picture 2" descr="development sense of sight in baby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307" y="1148731"/>
            <a:ext cx="6756694" cy="482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21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39436" y="305748"/>
            <a:ext cx="10515600" cy="1325563"/>
          </a:xfrm>
        </p:spPr>
        <p:txBody>
          <a:bodyPr/>
          <a:lstStyle/>
          <a:p>
            <a:r>
              <a:rPr lang="tr-TR" dirty="0" smtClean="0"/>
              <a:t>İşitme duyusu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87688" y="1631311"/>
            <a:ext cx="4181104" cy="4351338"/>
          </a:xfrm>
        </p:spPr>
        <p:txBody>
          <a:bodyPr/>
          <a:lstStyle/>
          <a:p>
            <a:r>
              <a:rPr lang="tr-TR" dirty="0" smtClean="0"/>
              <a:t>İşitme ne zaman başlar?</a:t>
            </a:r>
          </a:p>
          <a:p>
            <a:r>
              <a:rPr lang="tr-TR" dirty="0" smtClean="0"/>
              <a:t>Tanıdık ve yabancı sesleri ayırt edebilme,</a:t>
            </a:r>
          </a:p>
          <a:p>
            <a:r>
              <a:rPr lang="tr-TR" dirty="0" smtClean="0"/>
              <a:t>Sesin kaynağına doğru yönelme</a:t>
            </a:r>
          </a:p>
          <a:p>
            <a:r>
              <a:rPr lang="tr-TR" dirty="0" smtClean="0"/>
              <a:t>Seslerin özellikleri etkilidir</a:t>
            </a:r>
          </a:p>
          <a:p>
            <a:r>
              <a:rPr lang="tr-TR" dirty="0" smtClean="0"/>
              <a:t>Konuşulan dilin özellikleri edinilmeye başlanır</a:t>
            </a:r>
            <a:endParaRPr lang="tr-TR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58" y="1825624"/>
            <a:ext cx="4929770" cy="331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272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240</Words>
  <Application>Microsoft Office PowerPoint</Application>
  <PresentationFormat>Geniş ekran</PresentationFormat>
  <Paragraphs>56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Bedensel Büyüme  ve  Psiko-Motor (devimsel) Gelişme</vt:lpstr>
      <vt:lpstr>PowerPoint Sunusu</vt:lpstr>
      <vt:lpstr>Bebeklik dönemi</vt:lpstr>
      <vt:lpstr>PowerPoint Sunusu</vt:lpstr>
      <vt:lpstr>PowerPoint Sunusu</vt:lpstr>
      <vt:lpstr>Duyusal gelişim</vt:lpstr>
      <vt:lpstr>PowerPoint Sunusu</vt:lpstr>
      <vt:lpstr>Görme duyusu</vt:lpstr>
      <vt:lpstr>İşitme duyusu</vt:lpstr>
      <vt:lpstr>Koku, tat alma ve dokunma duyuları</vt:lpstr>
      <vt:lpstr>Okul öncesi dönem </vt:lpstr>
      <vt:lpstr>PowerPoint Sunusu</vt:lpstr>
      <vt:lpstr>7-11 yaş dönemi</vt:lpstr>
      <vt:lpstr>PowerPoint Sunusu</vt:lpstr>
      <vt:lpstr>Ergenlik dönemi 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Bedensel Büyüme  ve  Motor Gelişme</dc:title>
  <dc:creator>Bd2_bb3</dc:creator>
  <cp:lastModifiedBy>Bd2_bb3</cp:lastModifiedBy>
  <cp:revision>54</cp:revision>
  <dcterms:created xsi:type="dcterms:W3CDTF">2017-10-30T08:53:59Z</dcterms:created>
  <dcterms:modified xsi:type="dcterms:W3CDTF">2017-12-15T07:48:00Z</dcterms:modified>
</cp:coreProperties>
</file>