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4" r:id="rId7"/>
    <p:sldId id="265" r:id="rId8"/>
    <p:sldId id="266" r:id="rId9"/>
    <p:sldId id="267" r:id="rId10"/>
    <p:sldId id="268" r:id="rId11"/>
    <p:sldId id="269" r:id="rId12"/>
    <p:sldId id="271" r:id="rId13"/>
    <p:sldId id="272" r:id="rId14"/>
    <p:sldId id="273" r:id="rId15"/>
    <p:sldId id="275" r:id="rId16"/>
    <p:sldId id="276" r:id="rId1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937DF-FDBF-47C2-B213-762493891D6A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571E7-EF9A-4F22-B804-419A17D33E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0858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937DF-FDBF-47C2-B213-762493891D6A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571E7-EF9A-4F22-B804-419A17D33E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07489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937DF-FDBF-47C2-B213-762493891D6A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571E7-EF9A-4F22-B804-419A17D33E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36856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937DF-FDBF-47C2-B213-762493891D6A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571E7-EF9A-4F22-B804-419A17D33E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29948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937DF-FDBF-47C2-B213-762493891D6A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571E7-EF9A-4F22-B804-419A17D33E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93095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937DF-FDBF-47C2-B213-762493891D6A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571E7-EF9A-4F22-B804-419A17D33E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22721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937DF-FDBF-47C2-B213-762493891D6A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571E7-EF9A-4F22-B804-419A17D33E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817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937DF-FDBF-47C2-B213-762493891D6A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571E7-EF9A-4F22-B804-419A17D33E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1044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937DF-FDBF-47C2-B213-762493891D6A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571E7-EF9A-4F22-B804-419A17D33E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9473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937DF-FDBF-47C2-B213-762493891D6A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571E7-EF9A-4F22-B804-419A17D33E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3238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937DF-FDBF-47C2-B213-762493891D6A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7571E7-EF9A-4F22-B804-419A17D33E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58945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A937DF-FDBF-47C2-B213-762493891D6A}" type="datetimeFigureOut">
              <a:rPr lang="tr-TR" smtClean="0"/>
              <a:t>15.12.2017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7571E7-EF9A-4F22-B804-419A17D33EF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2813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573625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tr-TR" dirty="0"/>
              <a:t>Bedensel Büyüme </a:t>
            </a:r>
            <a:r>
              <a:rPr lang="tr-TR" dirty="0" smtClean="0"/>
              <a:t/>
            </a:r>
            <a:br>
              <a:rPr lang="tr-TR" dirty="0" smtClean="0"/>
            </a:br>
            <a:r>
              <a:rPr lang="tr-TR" dirty="0" smtClean="0"/>
              <a:t>ve </a:t>
            </a:r>
            <a:br>
              <a:rPr lang="tr-TR" dirty="0" smtClean="0"/>
            </a:br>
            <a:r>
              <a:rPr lang="tr-TR" dirty="0" err="1" smtClean="0"/>
              <a:t>Psiko</a:t>
            </a:r>
            <a:r>
              <a:rPr lang="tr-TR" dirty="0" smtClean="0"/>
              <a:t>-Motor (devimsel) </a:t>
            </a:r>
            <a:r>
              <a:rPr lang="tr-TR" dirty="0"/>
              <a:t>Gelişme</a:t>
            </a:r>
          </a:p>
        </p:txBody>
      </p:sp>
    </p:spTree>
    <p:extLst>
      <p:ext uri="{BB962C8B-B14F-4D97-AF65-F5344CB8AC3E}">
        <p14:creationId xmlns:p14="http://schemas.microsoft.com/office/powerpoint/2010/main" val="2695477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Koku, tat alma ve dokunma duyuları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4648200" cy="4351338"/>
          </a:xfrm>
        </p:spPr>
        <p:txBody>
          <a:bodyPr/>
          <a:lstStyle/>
          <a:p>
            <a:r>
              <a:rPr lang="tr-TR" dirty="0" smtClean="0"/>
              <a:t>Farklı tatları ayırt eder</a:t>
            </a:r>
          </a:p>
          <a:p>
            <a:r>
              <a:rPr lang="tr-TR" dirty="0" smtClean="0"/>
              <a:t>Koku farkındalığı çok hızlı gelişir</a:t>
            </a:r>
          </a:p>
          <a:p>
            <a:r>
              <a:rPr lang="tr-TR" dirty="0" smtClean="0"/>
              <a:t>Dokunma duyusu açısından hassastırlar-emme becerisi</a:t>
            </a:r>
          </a:p>
          <a:p>
            <a:endParaRPr lang="tr-TR" dirty="0"/>
          </a:p>
        </p:txBody>
      </p:sp>
      <p:pic>
        <p:nvPicPr>
          <p:cNvPr id="2050" name="Picture 2" descr="İlgili res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8704" y="2020682"/>
            <a:ext cx="6415031" cy="4273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42807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Okul öncesi dönem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Bedensel gelişmede hızın yavaşlaması</a:t>
            </a:r>
          </a:p>
          <a:p>
            <a:r>
              <a:rPr lang="tr-TR" dirty="0" smtClean="0"/>
              <a:t>Beden orantılarının yetişkine benzer hale gelmesi</a:t>
            </a:r>
          </a:p>
          <a:p>
            <a:r>
              <a:rPr lang="tr-TR" dirty="0" smtClean="0"/>
              <a:t>Kaba motor ve ince motor beceri artışının belirgin hale gelmesi</a:t>
            </a:r>
          </a:p>
          <a:p>
            <a:r>
              <a:rPr lang="tr-TR" dirty="0" smtClean="0"/>
              <a:t>El-göz koordinasyonunda ilerleme –destekle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009078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big gross motor dev ile ilgili görsel sonuc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643" y="3947616"/>
            <a:ext cx="4634483" cy="2607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İlgili resim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30" r="11347"/>
          <a:stretch/>
        </p:blipFill>
        <p:spPr bwMode="auto">
          <a:xfrm>
            <a:off x="9196791" y="255320"/>
            <a:ext cx="2559782" cy="3190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big gross motor dev ile ilgili görsel sonucu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13"/>
          <a:stretch/>
        </p:blipFill>
        <p:spPr bwMode="auto">
          <a:xfrm>
            <a:off x="2447197" y="140260"/>
            <a:ext cx="3768076" cy="3305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ballet and child ile ilgili görsel sonucu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519"/>
          <a:stretch/>
        </p:blipFill>
        <p:spPr bwMode="auto">
          <a:xfrm>
            <a:off x="5986591" y="3715521"/>
            <a:ext cx="5325217" cy="3071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43648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7-11 yaş dönemi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Cinsiyet özelliklerinin belirgin hale gelmesi</a:t>
            </a:r>
          </a:p>
          <a:p>
            <a:r>
              <a:rPr lang="tr-TR" dirty="0" smtClean="0"/>
              <a:t>İnce kas gelişiminde cinsiyet farklılıklarının olması</a:t>
            </a:r>
          </a:p>
          <a:p>
            <a:r>
              <a:rPr lang="tr-TR" dirty="0" smtClean="0"/>
              <a:t>Kas sistemi ve kemik gelişimi nedeniyle büyüme ağrıları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77219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basketball and child ile ilgili görsel sonuc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412" y="2182801"/>
            <a:ext cx="3156596" cy="3351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futbol ve çocuk beşiktaş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2644" y="645660"/>
            <a:ext cx="4572000" cy="3429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3561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Ergenlik dönemi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80060" y="1690688"/>
            <a:ext cx="5455722" cy="3059442"/>
          </a:xfrm>
        </p:spPr>
        <p:txBody>
          <a:bodyPr/>
          <a:lstStyle/>
          <a:p>
            <a:r>
              <a:rPr lang="tr-TR" dirty="0" smtClean="0"/>
              <a:t>Bedensel gelişmede tekrar hızlanma</a:t>
            </a:r>
          </a:p>
          <a:p>
            <a:r>
              <a:rPr lang="tr-TR" dirty="0" smtClean="0"/>
              <a:t>Hormon değişimleri</a:t>
            </a:r>
          </a:p>
          <a:p>
            <a:r>
              <a:rPr lang="tr-TR" dirty="0" smtClean="0"/>
              <a:t>Hipofiz bezi, böbreküstü bezler, </a:t>
            </a:r>
            <a:r>
              <a:rPr lang="tr-TR" dirty="0" err="1" smtClean="0"/>
              <a:t>tiroid</a:t>
            </a:r>
            <a:r>
              <a:rPr lang="tr-TR" dirty="0" smtClean="0"/>
              <a:t> bezi</a:t>
            </a:r>
          </a:p>
          <a:p>
            <a:endParaRPr lang="tr-TR" dirty="0"/>
          </a:p>
        </p:txBody>
      </p:sp>
      <p:pic>
        <p:nvPicPr>
          <p:cNvPr id="5122" name="Picture 2" descr="İlgili resim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07" r="13802"/>
          <a:stretch/>
        </p:blipFill>
        <p:spPr bwMode="auto">
          <a:xfrm>
            <a:off x="5826824" y="785317"/>
            <a:ext cx="6365176" cy="4476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04299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34440" y="323963"/>
            <a:ext cx="10515600" cy="4351338"/>
          </a:xfrm>
        </p:spPr>
        <p:txBody>
          <a:bodyPr/>
          <a:lstStyle/>
          <a:p>
            <a:r>
              <a:rPr lang="tr-TR" dirty="0" smtClean="0"/>
              <a:t>Bedensel değişime bağlı olan benlik algısı</a:t>
            </a:r>
          </a:p>
          <a:p>
            <a:r>
              <a:rPr lang="tr-TR" dirty="0" smtClean="0"/>
              <a:t>Kendi benliğini arama ve dış görünüşüne yoğunlaşma</a:t>
            </a:r>
          </a:p>
          <a:p>
            <a:r>
              <a:rPr lang="tr-TR" dirty="0" smtClean="0"/>
              <a:t>Olumlu ya da olumsuz beden imgesi geliştirme</a:t>
            </a:r>
            <a:endParaRPr lang="tr-TR" dirty="0"/>
          </a:p>
        </p:txBody>
      </p:sp>
      <p:pic>
        <p:nvPicPr>
          <p:cNvPr id="6146" name="Picture 2" descr="Gil Zamora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4494" y="2499632"/>
            <a:ext cx="6734299" cy="4232055"/>
          </a:xfrm>
          <a:prstGeom prst="rect">
            <a:avLst/>
          </a:prstGeom>
          <a:noFill/>
          <a:effectLst>
            <a:glow rad="127000">
              <a:schemeClr val="accent1">
                <a:alpha val="1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58838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46314" y="792471"/>
            <a:ext cx="9897094" cy="3589523"/>
          </a:xfrm>
        </p:spPr>
        <p:txBody>
          <a:bodyPr>
            <a:noAutofit/>
          </a:bodyPr>
          <a:lstStyle/>
          <a:p>
            <a:r>
              <a:rPr lang="tr-TR" b="1" dirty="0" smtClean="0"/>
              <a:t>Bedensel gelişim</a:t>
            </a:r>
            <a:r>
              <a:rPr lang="tr-TR" dirty="0" smtClean="0"/>
              <a:t>: boy, ağırlık ve hacim artışı ile birlikte vücut sistemlerinin kendinden beklenen işlevleri yerine getirmesi </a:t>
            </a:r>
          </a:p>
          <a:p>
            <a:r>
              <a:rPr lang="tr-TR" b="1" dirty="0" smtClean="0"/>
              <a:t>Devimsel gelişim</a:t>
            </a:r>
            <a:r>
              <a:rPr lang="tr-TR" dirty="0" smtClean="0"/>
              <a:t>: bireyin vücudunu kontrol altına almada gösterdiği beceri artışı. </a:t>
            </a:r>
          </a:p>
          <a:p>
            <a:pPr marL="0" indent="0">
              <a:buNone/>
            </a:pPr>
            <a:r>
              <a:rPr lang="tr-TR" dirty="0"/>
              <a:t> </a:t>
            </a:r>
            <a:r>
              <a:rPr lang="tr-TR" dirty="0" smtClean="0"/>
              <a:t>  Zihin-kas koordinasyonuna dayalı davranışların gelişimi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73576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 rot="20269724">
            <a:off x="93202" y="412627"/>
            <a:ext cx="4244439" cy="1325563"/>
          </a:xfrm>
        </p:spPr>
        <p:txBody>
          <a:bodyPr/>
          <a:lstStyle/>
          <a:p>
            <a:r>
              <a:rPr lang="tr-TR" dirty="0" smtClean="0">
                <a:solidFill>
                  <a:srgbClr val="00B050"/>
                </a:solidFill>
              </a:rPr>
              <a:t>Bebeklik dönemi</a:t>
            </a:r>
            <a:endParaRPr lang="tr-TR" dirty="0">
              <a:solidFill>
                <a:srgbClr val="00B050"/>
              </a:solidFill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353627" y="2498589"/>
            <a:ext cx="670955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Bedensel gelişimin en hızlı olduğu dönemdir.</a:t>
            </a:r>
          </a:p>
          <a:p>
            <a:endParaRPr lang="tr-TR" sz="2800" dirty="0"/>
          </a:p>
          <a:p>
            <a:endParaRPr lang="tr-TR" sz="2800" dirty="0" smtClean="0"/>
          </a:p>
          <a:p>
            <a:r>
              <a:rPr lang="tr-TR" sz="2800" dirty="0" smtClean="0"/>
              <a:t>REFLEKSLER                           İSTEMLİ DAVRANIŞLAR</a:t>
            </a:r>
            <a:endParaRPr lang="tr-TR" sz="2800" dirty="0"/>
          </a:p>
        </p:txBody>
      </p:sp>
      <p:sp>
        <p:nvSpPr>
          <p:cNvPr id="3" name="Şeritli Sağ Ok 2"/>
          <p:cNvSpPr/>
          <p:nvPr/>
        </p:nvSpPr>
        <p:spPr>
          <a:xfrm>
            <a:off x="2967491" y="3864160"/>
            <a:ext cx="771896" cy="190006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Şeritli Sağ Ok 5"/>
          <p:cNvSpPr/>
          <p:nvPr/>
        </p:nvSpPr>
        <p:spPr>
          <a:xfrm rot="3198767">
            <a:off x="1629807" y="4939993"/>
            <a:ext cx="771896" cy="190006"/>
          </a:xfrm>
          <a:prstGeom prst="stripedRightArrow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Metin kutusu 6"/>
          <p:cNvSpPr txBox="1"/>
          <p:nvPr/>
        </p:nvSpPr>
        <p:spPr>
          <a:xfrm>
            <a:off x="2322522" y="5235071"/>
            <a:ext cx="298597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/>
              <a:t>YAŞAMSAL REFLEKSLER ??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4217035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apgar testi ile ilgili görsel sonucu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364"/>
          <a:stretch/>
        </p:blipFill>
        <p:spPr bwMode="auto">
          <a:xfrm>
            <a:off x="963095" y="83128"/>
            <a:ext cx="10235336" cy="6492471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8269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32559" y="911225"/>
            <a:ext cx="8008916" cy="2425741"/>
          </a:xfrm>
        </p:spPr>
        <p:txBody>
          <a:bodyPr/>
          <a:lstStyle/>
          <a:p>
            <a:r>
              <a:rPr lang="tr-TR" dirty="0" smtClean="0"/>
              <a:t>Kemik gelişimi ve </a:t>
            </a:r>
          </a:p>
          <a:p>
            <a:r>
              <a:rPr lang="tr-TR" dirty="0" smtClean="0"/>
              <a:t>Sinir hücreleri boyut olarak büyümeye devam eder.</a:t>
            </a:r>
          </a:p>
          <a:p>
            <a:endParaRPr lang="tr-TR" dirty="0"/>
          </a:p>
        </p:txBody>
      </p:sp>
      <p:pic>
        <p:nvPicPr>
          <p:cNvPr id="5" name="Picture 2" descr="child physical motor development in first year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2633" y="1843604"/>
            <a:ext cx="6985369" cy="4584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0931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Duyusal gelişim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4137561" cy="4351338"/>
          </a:xfrm>
        </p:spPr>
        <p:txBody>
          <a:bodyPr/>
          <a:lstStyle/>
          <a:p>
            <a:r>
              <a:rPr lang="tr-TR" dirty="0" smtClean="0"/>
              <a:t>Nasıl inceleniyor?</a:t>
            </a:r>
          </a:p>
          <a:p>
            <a:endParaRPr lang="tr-TR" dirty="0"/>
          </a:p>
          <a:p>
            <a:pPr marL="0" indent="0">
              <a:buNone/>
            </a:pPr>
            <a:r>
              <a:rPr lang="tr-TR" dirty="0" smtClean="0"/>
              <a:t>Beyin dalgaları</a:t>
            </a:r>
          </a:p>
          <a:p>
            <a:pPr marL="0" indent="0">
              <a:buNone/>
            </a:pPr>
            <a:r>
              <a:rPr lang="tr-TR" dirty="0" smtClean="0"/>
              <a:t>Kalp atım hızı</a:t>
            </a:r>
          </a:p>
          <a:p>
            <a:pPr marL="0" indent="0">
              <a:buNone/>
            </a:pPr>
            <a:r>
              <a:rPr lang="tr-TR" dirty="0" smtClean="0"/>
              <a:t>Beden hareketleri</a:t>
            </a:r>
          </a:p>
          <a:p>
            <a:pPr marL="0" indent="0">
              <a:buNone/>
            </a:pPr>
            <a:r>
              <a:rPr lang="tr-TR" dirty="0" smtClean="0"/>
              <a:t>Göz hareketleri</a:t>
            </a:r>
          </a:p>
          <a:p>
            <a:pPr marL="0" indent="0">
              <a:buNone/>
            </a:pPr>
            <a:r>
              <a:rPr lang="tr-TR" dirty="0" smtClean="0"/>
              <a:t>Davranış gözlemleri </a:t>
            </a:r>
            <a:endParaRPr lang="tr-TR" dirty="0"/>
          </a:p>
        </p:txBody>
      </p:sp>
      <p:pic>
        <p:nvPicPr>
          <p:cNvPr id="2050" name="Picture 2" descr="eye tracking with baby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4420" y="365125"/>
            <a:ext cx="3619500" cy="2476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eye tracking with baby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4728" y="2849042"/>
            <a:ext cx="4609006" cy="2304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baby research ile ilgili görsel sonuc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0857" y="4433336"/>
            <a:ext cx="3514922" cy="2345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28468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73826" y="635024"/>
            <a:ext cx="4090060" cy="59694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3200" dirty="0" smtClean="0"/>
              <a:t>Duyum ve algı </a:t>
            </a:r>
            <a:endParaRPr lang="tr-TR" sz="3200" dirty="0"/>
          </a:p>
        </p:txBody>
      </p:sp>
      <p:pic>
        <p:nvPicPr>
          <p:cNvPr id="3074" name="Picture 2" descr="mobiles for baby ile ilgili görsel sonucu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168" y="2571999"/>
            <a:ext cx="2065487" cy="2083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İçerik Yer Tutucusu 2"/>
          <p:cNvSpPr txBox="1">
            <a:spLocks/>
          </p:cNvSpPr>
          <p:nvPr/>
        </p:nvSpPr>
        <p:spPr>
          <a:xfrm>
            <a:off x="995793" y="4655127"/>
            <a:ext cx="1406236" cy="5969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tr-TR" sz="3200" dirty="0" smtClean="0"/>
              <a:t>Uyaran </a:t>
            </a:r>
            <a:endParaRPr lang="tr-TR" sz="3200" dirty="0"/>
          </a:p>
        </p:txBody>
      </p:sp>
      <p:pic>
        <p:nvPicPr>
          <p:cNvPr id="3076" name="Picture 4" descr="İlgili resim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8" r="30265"/>
          <a:stretch/>
        </p:blipFill>
        <p:spPr bwMode="auto">
          <a:xfrm>
            <a:off x="4963886" y="2571999"/>
            <a:ext cx="1626859" cy="1913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İçerik Yer Tutucusu 2"/>
          <p:cNvSpPr txBox="1">
            <a:spLocks/>
          </p:cNvSpPr>
          <p:nvPr/>
        </p:nvSpPr>
        <p:spPr>
          <a:xfrm>
            <a:off x="3392629" y="3613563"/>
            <a:ext cx="1406236" cy="5969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tr-TR" sz="3200" dirty="0" smtClean="0"/>
              <a:t>5 duyu </a:t>
            </a:r>
            <a:endParaRPr lang="tr-TR" sz="3200" dirty="0"/>
          </a:p>
        </p:txBody>
      </p:sp>
      <p:sp>
        <p:nvSpPr>
          <p:cNvPr id="4" name="Sağ Ok 3"/>
          <p:cNvSpPr/>
          <p:nvPr/>
        </p:nvSpPr>
        <p:spPr>
          <a:xfrm>
            <a:off x="3444425" y="4247727"/>
            <a:ext cx="1238748" cy="27478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Sağ Ok 8"/>
          <p:cNvSpPr/>
          <p:nvPr/>
        </p:nvSpPr>
        <p:spPr>
          <a:xfrm>
            <a:off x="7031096" y="3877932"/>
            <a:ext cx="1238748" cy="27478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Çift Ayraç 7"/>
          <p:cNvSpPr/>
          <p:nvPr/>
        </p:nvSpPr>
        <p:spPr>
          <a:xfrm>
            <a:off x="1175658" y="5540311"/>
            <a:ext cx="5320085" cy="454850"/>
          </a:xfrm>
          <a:prstGeom prst="brace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Metin kutusu 9"/>
          <p:cNvSpPr txBox="1"/>
          <p:nvPr/>
        </p:nvSpPr>
        <p:spPr>
          <a:xfrm>
            <a:off x="2897579" y="5581402"/>
            <a:ext cx="23038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b="1" dirty="0" smtClean="0"/>
              <a:t>DUYUM</a:t>
            </a:r>
            <a:endParaRPr lang="tr-TR" b="1" dirty="0"/>
          </a:p>
        </p:txBody>
      </p:sp>
      <p:pic>
        <p:nvPicPr>
          <p:cNvPr id="3078" name="Picture 6" descr="baby gnawing mobiles ile ilgili görsel sonuc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2614" y="2443132"/>
            <a:ext cx="2106775" cy="2340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İçerik Yer Tutucusu 2"/>
          <p:cNvSpPr txBox="1">
            <a:spLocks/>
          </p:cNvSpPr>
          <p:nvPr/>
        </p:nvSpPr>
        <p:spPr>
          <a:xfrm>
            <a:off x="6958880" y="3230171"/>
            <a:ext cx="1406236" cy="5969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tr-TR" sz="3200" dirty="0" smtClean="0"/>
              <a:t>yorum</a:t>
            </a:r>
            <a:endParaRPr lang="tr-TR" sz="3200" dirty="0"/>
          </a:p>
        </p:txBody>
      </p:sp>
      <p:sp>
        <p:nvSpPr>
          <p:cNvPr id="15" name="İçerik Yer Tutucusu 2"/>
          <p:cNvSpPr txBox="1">
            <a:spLocks/>
          </p:cNvSpPr>
          <p:nvPr/>
        </p:nvSpPr>
        <p:spPr>
          <a:xfrm>
            <a:off x="9482691" y="5007778"/>
            <a:ext cx="1406236" cy="59694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tr-TR" sz="3200" dirty="0" smtClean="0"/>
              <a:t>Algı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2299265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Görme duyusu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96932" y="1825625"/>
            <a:ext cx="5016335" cy="4351338"/>
          </a:xfrm>
        </p:spPr>
        <p:txBody>
          <a:bodyPr/>
          <a:lstStyle/>
          <a:p>
            <a:r>
              <a:rPr lang="tr-TR" dirty="0" smtClean="0"/>
              <a:t>İlk altı ay hızlı gelişim</a:t>
            </a:r>
          </a:p>
          <a:p>
            <a:r>
              <a:rPr lang="tr-TR" dirty="0" smtClean="0"/>
              <a:t>Odaklanma süresinde artış</a:t>
            </a:r>
          </a:p>
          <a:p>
            <a:r>
              <a:rPr lang="tr-TR" dirty="0" smtClean="0"/>
              <a:t>Daha uzak nesne ya da kişileri fark etme</a:t>
            </a:r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4098" name="Picture 2" descr="development sense of sight in baby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307" y="1148731"/>
            <a:ext cx="6756694" cy="4824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22162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39436" y="305748"/>
            <a:ext cx="10515600" cy="1325563"/>
          </a:xfrm>
        </p:spPr>
        <p:txBody>
          <a:bodyPr/>
          <a:lstStyle/>
          <a:p>
            <a:r>
              <a:rPr lang="tr-TR" dirty="0" smtClean="0"/>
              <a:t>İşitme duyusu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87688" y="1631311"/>
            <a:ext cx="4181104" cy="4351338"/>
          </a:xfrm>
        </p:spPr>
        <p:txBody>
          <a:bodyPr/>
          <a:lstStyle/>
          <a:p>
            <a:r>
              <a:rPr lang="tr-TR" dirty="0" smtClean="0"/>
              <a:t>İşitme ne zaman başlar?</a:t>
            </a:r>
          </a:p>
          <a:p>
            <a:r>
              <a:rPr lang="tr-TR" dirty="0" smtClean="0"/>
              <a:t>Tanıdık ve yabancı sesleri ayırt edebilme,</a:t>
            </a:r>
          </a:p>
          <a:p>
            <a:r>
              <a:rPr lang="tr-TR" dirty="0" smtClean="0"/>
              <a:t>Sesin kaynağına doğru yönelme</a:t>
            </a:r>
          </a:p>
          <a:p>
            <a:r>
              <a:rPr lang="tr-TR" dirty="0" smtClean="0"/>
              <a:t>Seslerin özellikleri etkilidir</a:t>
            </a:r>
          </a:p>
          <a:p>
            <a:r>
              <a:rPr lang="tr-TR" dirty="0" smtClean="0"/>
              <a:t>Konuşulan dilin özellikleri edinilmeye başlanır</a:t>
            </a:r>
            <a:endParaRPr lang="tr-TR" dirty="0"/>
          </a:p>
        </p:txBody>
      </p:sp>
      <p:pic>
        <p:nvPicPr>
          <p:cNvPr id="1026" name="Picture 2" descr="İlgili res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458" y="1825624"/>
            <a:ext cx="4929770" cy="3316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42721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385</TotalTime>
  <Words>240</Words>
  <Application>Microsoft Office PowerPoint</Application>
  <PresentationFormat>Geniş ekran</PresentationFormat>
  <Paragraphs>56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Teması</vt:lpstr>
      <vt:lpstr>Bedensel Büyüme  ve  Psiko-Motor (devimsel) Gelişme</vt:lpstr>
      <vt:lpstr>PowerPoint Sunusu</vt:lpstr>
      <vt:lpstr>Bebeklik dönemi</vt:lpstr>
      <vt:lpstr>PowerPoint Sunusu</vt:lpstr>
      <vt:lpstr>PowerPoint Sunusu</vt:lpstr>
      <vt:lpstr>Duyusal gelişim</vt:lpstr>
      <vt:lpstr>PowerPoint Sunusu</vt:lpstr>
      <vt:lpstr>Görme duyusu</vt:lpstr>
      <vt:lpstr>İşitme duyusu</vt:lpstr>
      <vt:lpstr>Koku, tat alma ve dokunma duyuları</vt:lpstr>
      <vt:lpstr>Okul öncesi dönem </vt:lpstr>
      <vt:lpstr>PowerPoint Sunusu</vt:lpstr>
      <vt:lpstr>7-11 yaş dönemi</vt:lpstr>
      <vt:lpstr>PowerPoint Sunusu</vt:lpstr>
      <vt:lpstr>Ergenlik dönemi 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Bedensel Büyüme  ve  Motor Gelişme</dc:title>
  <dc:creator>Bd2_bb3</dc:creator>
  <cp:lastModifiedBy>Bd2_bb3</cp:lastModifiedBy>
  <cp:revision>54</cp:revision>
  <dcterms:created xsi:type="dcterms:W3CDTF">2017-10-30T08:53:59Z</dcterms:created>
  <dcterms:modified xsi:type="dcterms:W3CDTF">2017-12-15T07:48:00Z</dcterms:modified>
</cp:coreProperties>
</file>