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1"/>
  </p:sldMasterIdLst>
  <p:sldIdLst>
    <p:sldId id="256" r:id="rId2"/>
    <p:sldId id="257" r:id="rId3"/>
    <p:sldId id="271" r:id="rId4"/>
    <p:sldId id="272" r:id="rId5"/>
    <p:sldId id="273" r:id="rId6"/>
    <p:sldId id="274" r:id="rId7"/>
    <p:sldId id="258" r:id="rId8"/>
    <p:sldId id="259" r:id="rId9"/>
    <p:sldId id="260" r:id="rId10"/>
    <p:sldId id="261" r:id="rId11"/>
    <p:sldId id="262" r:id="rId12"/>
    <p:sldId id="263" r:id="rId13"/>
    <p:sldId id="270"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5" autoAdjust="0"/>
    <p:restoredTop sz="94660"/>
  </p:normalViewPr>
  <p:slideViewPr>
    <p:cSldViewPr snapToGrid="0">
      <p:cViewPr varScale="1">
        <p:scale>
          <a:sx n="72" d="100"/>
          <a:sy n="72"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C7930AA1-6902-40C3-934D-8171BC93D8C5}" type="datetimeFigureOut">
              <a:rPr lang="tr-TR" smtClean="0"/>
              <a:t>19.05.2018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3862474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7930AA1-6902-40C3-934D-8171BC93D8C5}" type="datetimeFigureOut">
              <a:rPr lang="tr-TR" smtClean="0"/>
              <a:t>19.05.2018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364319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7930AA1-6902-40C3-934D-8171BC93D8C5}" type="datetimeFigureOut">
              <a:rPr lang="tr-TR" smtClean="0"/>
              <a:t>19.05.2018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37491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7930AA1-6902-40C3-934D-8171BC93D8C5}" type="datetimeFigureOut">
              <a:rPr lang="tr-TR" smtClean="0"/>
              <a:t>19.05.2018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A057F-48D2-4BDF-BBB2-AD9149E3461C}"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796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7930AA1-6902-40C3-934D-8171BC93D8C5}" type="datetimeFigureOut">
              <a:rPr lang="tr-TR" smtClean="0"/>
              <a:t>19.05.2018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308277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C7930AA1-6902-40C3-934D-8171BC93D8C5}" type="datetimeFigureOut">
              <a:rPr lang="tr-TR" smtClean="0"/>
              <a:t>19.05.2018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1470038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C7930AA1-6902-40C3-934D-8171BC93D8C5}" type="datetimeFigureOut">
              <a:rPr lang="tr-TR" smtClean="0"/>
              <a:t>19.05.2018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400391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930AA1-6902-40C3-934D-8171BC93D8C5}" type="datetimeFigureOut">
              <a:rPr lang="tr-TR" smtClean="0"/>
              <a:t>19.05.2018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52465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930AA1-6902-40C3-934D-8171BC93D8C5}" type="datetimeFigureOut">
              <a:rPr lang="tr-TR" smtClean="0"/>
              <a:t>19.05.2018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96285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7930AA1-6902-40C3-934D-8171BC93D8C5}" type="datetimeFigureOut">
              <a:rPr lang="tr-TR" smtClean="0"/>
              <a:t>19.05.2018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339896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C7930AA1-6902-40C3-934D-8171BC93D8C5}" type="datetimeFigureOut">
              <a:rPr lang="tr-TR" smtClean="0"/>
              <a:t>19.05.2018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204510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7930AA1-6902-40C3-934D-8171BC93D8C5}" type="datetimeFigureOut">
              <a:rPr lang="tr-TR" smtClean="0"/>
              <a:t>19.05.2018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3135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7930AA1-6902-40C3-934D-8171BC93D8C5}" type="datetimeFigureOut">
              <a:rPr lang="tr-TR" smtClean="0"/>
              <a:t>19.05.2018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410500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7930AA1-6902-40C3-934D-8171BC93D8C5}" type="datetimeFigureOut">
              <a:rPr lang="tr-TR" smtClean="0"/>
              <a:t>19.05.2018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96754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7930AA1-6902-40C3-934D-8171BC93D8C5}" type="datetimeFigureOut">
              <a:rPr lang="tr-TR" smtClean="0"/>
              <a:t>19.05.2018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361179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7930AA1-6902-40C3-934D-8171BC93D8C5}" type="datetimeFigureOut">
              <a:rPr lang="tr-TR" smtClean="0"/>
              <a:t>19.05.2018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78140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C7930AA1-6902-40C3-934D-8171BC93D8C5}" type="datetimeFigureOut">
              <a:rPr lang="tr-TR" smtClean="0"/>
              <a:t>19.05.2018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5A057F-48D2-4BDF-BBB2-AD9149E3461C}" type="slidenum">
              <a:rPr lang="tr-TR" smtClean="0"/>
              <a:t>‹#›</a:t>
            </a:fld>
            <a:endParaRPr lang="tr-TR"/>
          </a:p>
        </p:txBody>
      </p:sp>
    </p:spTree>
    <p:extLst>
      <p:ext uri="{BB962C8B-B14F-4D97-AF65-F5344CB8AC3E}">
        <p14:creationId xmlns:p14="http://schemas.microsoft.com/office/powerpoint/2010/main" val="175347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7930AA1-6902-40C3-934D-8171BC93D8C5}" type="datetimeFigureOut">
              <a:rPr lang="tr-TR" smtClean="0"/>
              <a:t>19.05.2018</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5C5A057F-48D2-4BDF-BBB2-AD9149E3461C}" type="slidenum">
              <a:rPr lang="tr-TR" smtClean="0"/>
              <a:t>‹#›</a:t>
            </a:fld>
            <a:endParaRPr lang="tr-TR"/>
          </a:p>
        </p:txBody>
      </p:sp>
    </p:spTree>
    <p:extLst>
      <p:ext uri="{BB962C8B-B14F-4D97-AF65-F5344CB8AC3E}">
        <p14:creationId xmlns:p14="http://schemas.microsoft.com/office/powerpoint/2010/main" val="25772600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51935" y="537171"/>
            <a:ext cx="10717427" cy="1569660"/>
          </a:xfrm>
          <a:prstGeom prst="rect">
            <a:avLst/>
          </a:prstGeom>
          <a:noFill/>
        </p:spPr>
        <p:txBody>
          <a:bodyPr wrap="square" lIns="91440" tIns="45720" rIns="91440" bIns="45720">
            <a:spAutoFit/>
          </a:bodyPr>
          <a:lstStyle/>
          <a:p>
            <a:pPr algn="ctr"/>
            <a:r>
              <a:rPr lang="tr-TR" sz="9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OSTEOARTRİT ?</a:t>
            </a:r>
          </a:p>
        </p:txBody>
      </p:sp>
      <p:pic>
        <p:nvPicPr>
          <p:cNvPr id="2" name="Resim 1"/>
          <p:cNvPicPr>
            <a:picLocks noChangeAspect="1"/>
          </p:cNvPicPr>
          <p:nvPr/>
        </p:nvPicPr>
        <p:blipFill>
          <a:blip r:embed="rId2"/>
          <a:stretch>
            <a:fillRect/>
          </a:stretch>
        </p:blipFill>
        <p:spPr>
          <a:xfrm>
            <a:off x="304800" y="2529015"/>
            <a:ext cx="5589883" cy="2685536"/>
          </a:xfrm>
          <a:prstGeom prst="rect">
            <a:avLst/>
          </a:prstGeom>
        </p:spPr>
      </p:pic>
      <p:pic>
        <p:nvPicPr>
          <p:cNvPr id="3" name="Resim 2"/>
          <p:cNvPicPr>
            <a:picLocks noChangeAspect="1"/>
          </p:cNvPicPr>
          <p:nvPr/>
        </p:nvPicPr>
        <p:blipFill>
          <a:blip r:embed="rId3"/>
          <a:stretch>
            <a:fillRect/>
          </a:stretch>
        </p:blipFill>
        <p:spPr>
          <a:xfrm>
            <a:off x="6409037" y="2373452"/>
            <a:ext cx="5021477" cy="2841099"/>
          </a:xfrm>
          <a:prstGeom prst="rect">
            <a:avLst/>
          </a:prstGeom>
        </p:spPr>
      </p:pic>
    </p:spTree>
    <p:extLst>
      <p:ext uri="{BB962C8B-B14F-4D97-AF65-F5344CB8AC3E}">
        <p14:creationId xmlns:p14="http://schemas.microsoft.com/office/powerpoint/2010/main" val="3875872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16283" y="284257"/>
            <a:ext cx="4860949" cy="1078478"/>
          </a:xfrm>
        </p:spPr>
        <p:txBody>
          <a:bodyPr/>
          <a:lstStyle/>
          <a:p>
            <a:r>
              <a:rPr lang="tr-TR" dirty="0">
                <a:solidFill>
                  <a:schemeClr val="accent6">
                    <a:lumMod val="50000"/>
                  </a:schemeClr>
                </a:solidFill>
              </a:rPr>
              <a:t>BELİRTİLERİ NELERDİR </a:t>
            </a:r>
            <a:r>
              <a:rPr lang="tr-TR" dirty="0">
                <a:solidFill>
                  <a:schemeClr val="accent6">
                    <a:lumMod val="50000"/>
                  </a:schemeClr>
                </a:solidFill>
                <a:latin typeface="Algerian" panose="04020705040A02060702" pitchFamily="82" charset="0"/>
              </a:rPr>
              <a:t>?</a:t>
            </a:r>
          </a:p>
        </p:txBody>
      </p:sp>
      <p:sp>
        <p:nvSpPr>
          <p:cNvPr id="3" name="Dikdörtgen 2"/>
          <p:cNvSpPr/>
          <p:nvPr/>
        </p:nvSpPr>
        <p:spPr>
          <a:xfrm>
            <a:off x="1416283" y="1256271"/>
            <a:ext cx="9868930" cy="646331"/>
          </a:xfrm>
          <a:prstGeom prst="rect">
            <a:avLst/>
          </a:prstGeom>
        </p:spPr>
        <p:txBody>
          <a:bodyPr wrap="square">
            <a:spAutoFit/>
          </a:bodyPr>
          <a:lstStyle/>
          <a:p>
            <a:r>
              <a:rPr lang="tr-TR" dirty="0"/>
              <a:t>Osteoartrit belirtileri genellikle yavaş gelişir ve herhangi bir zamanda şiddetlenebilir. Bu belirtiler şunlardır:</a:t>
            </a:r>
          </a:p>
        </p:txBody>
      </p:sp>
      <p:sp>
        <p:nvSpPr>
          <p:cNvPr id="4" name="Oval 3"/>
          <p:cNvSpPr/>
          <p:nvPr/>
        </p:nvSpPr>
        <p:spPr>
          <a:xfrm>
            <a:off x="798758" y="1435275"/>
            <a:ext cx="263611" cy="288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543899" y="1957277"/>
            <a:ext cx="1744767" cy="2223723"/>
          </a:xfrm>
          <a:prstGeom prst="rect">
            <a:avLst/>
          </a:prstGeom>
        </p:spPr>
      </p:pic>
      <p:sp>
        <p:nvSpPr>
          <p:cNvPr id="8" name="Dikdörtgen 7"/>
          <p:cNvSpPr/>
          <p:nvPr/>
        </p:nvSpPr>
        <p:spPr>
          <a:xfrm>
            <a:off x="2940907" y="2129770"/>
            <a:ext cx="7817708" cy="923330"/>
          </a:xfrm>
          <a:prstGeom prst="rect">
            <a:avLst/>
          </a:prstGeom>
        </p:spPr>
        <p:txBody>
          <a:bodyPr wrap="square">
            <a:spAutoFit/>
          </a:bodyPr>
          <a:lstStyle/>
          <a:p>
            <a:r>
              <a:rPr lang="tr-TR" dirty="0">
                <a:solidFill>
                  <a:srgbClr val="C00000"/>
                </a:solidFill>
              </a:rPr>
              <a:t>Ağrı; </a:t>
            </a:r>
            <a:r>
              <a:rPr lang="tr-TR" dirty="0"/>
              <a:t>en sık şikayettir. Başlangıçta hareket sırasında ya da günün ilerleyen saatlerinde ağrı oluşur ve dinleme ile rahatlama olur. Eklem kıkırdağındaki bozukluklar ve aşınma ilerledikçe istirahat sırasında da ağrı görülebilir. </a:t>
            </a:r>
          </a:p>
        </p:txBody>
      </p:sp>
      <p:sp>
        <p:nvSpPr>
          <p:cNvPr id="10" name="Dikdörtgen 9"/>
          <p:cNvSpPr/>
          <p:nvPr/>
        </p:nvSpPr>
        <p:spPr>
          <a:xfrm>
            <a:off x="3542269" y="4360002"/>
            <a:ext cx="8161730" cy="646331"/>
          </a:xfrm>
          <a:prstGeom prst="rect">
            <a:avLst/>
          </a:prstGeom>
        </p:spPr>
        <p:txBody>
          <a:bodyPr wrap="square">
            <a:spAutoFit/>
          </a:bodyPr>
          <a:lstStyle/>
          <a:p>
            <a:r>
              <a:rPr lang="tr-TR" dirty="0">
                <a:solidFill>
                  <a:srgbClr val="C00000"/>
                </a:solidFill>
              </a:rPr>
              <a:t>Tutukluk; </a:t>
            </a:r>
            <a:r>
              <a:rPr lang="tr-TR" dirty="0"/>
              <a:t>sabahları veya uzun süren hareketsizlikten sonra ortaya çıkar. Oldukça kısa sürer, nadiren 15 dakikanın üzerine çıkar.</a:t>
            </a:r>
          </a:p>
        </p:txBody>
      </p:sp>
      <p:pic>
        <p:nvPicPr>
          <p:cNvPr id="5" name="Resim 4"/>
          <p:cNvPicPr>
            <a:picLocks noChangeAspect="1"/>
          </p:cNvPicPr>
          <p:nvPr/>
        </p:nvPicPr>
        <p:blipFill>
          <a:blip r:embed="rId3"/>
          <a:stretch>
            <a:fillRect/>
          </a:stretch>
        </p:blipFill>
        <p:spPr>
          <a:xfrm>
            <a:off x="270147" y="4414677"/>
            <a:ext cx="2538955" cy="1651216"/>
          </a:xfrm>
          <a:prstGeom prst="rect">
            <a:avLst/>
          </a:prstGeom>
        </p:spPr>
      </p:pic>
    </p:spTree>
    <p:extLst>
      <p:ext uri="{BB962C8B-B14F-4D97-AF65-F5344CB8AC3E}">
        <p14:creationId xmlns:p14="http://schemas.microsoft.com/office/powerpoint/2010/main" val="256285719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6161" y="1121541"/>
            <a:ext cx="9918357" cy="1477328"/>
          </a:xfrm>
          <a:prstGeom prst="rect">
            <a:avLst/>
          </a:prstGeom>
        </p:spPr>
        <p:txBody>
          <a:bodyPr wrap="square">
            <a:spAutoFit/>
          </a:bodyPr>
          <a:lstStyle/>
          <a:p>
            <a:r>
              <a:rPr lang="tr-TR" dirty="0">
                <a:solidFill>
                  <a:srgbClr val="C00000"/>
                </a:solidFill>
              </a:rPr>
              <a:t>Eklem hareketlerinde kısıtlanma; </a:t>
            </a:r>
            <a:r>
              <a:rPr lang="tr-TR" dirty="0"/>
              <a:t>hastalığın ileri dönemlerinde görülebilir ve kişinin günlük yaşam işlevlerini aksatacak düzeylere ulaşabilir. Kemik çıkıntılara bağlı olarak eklem şiş gibi görülebilir. Ancak gerçek şişlik ve sıcaklık artışı nadiren görülür. Oldukça nadir olmakla birlikte deformiteler (şekil bozuklukları) görülebilir. Osteoartrit ilerleyici bir hastalıktır. Yakınmalar zaman zaman azalır veya geçerse de yıllar içinde problemler artarak sürebilir.</a:t>
            </a:r>
          </a:p>
        </p:txBody>
      </p:sp>
      <p:pic>
        <p:nvPicPr>
          <p:cNvPr id="3" name="Resim 2"/>
          <p:cNvPicPr>
            <a:picLocks noChangeAspect="1"/>
          </p:cNvPicPr>
          <p:nvPr/>
        </p:nvPicPr>
        <p:blipFill>
          <a:blip r:embed="rId2"/>
          <a:stretch>
            <a:fillRect/>
          </a:stretch>
        </p:blipFill>
        <p:spPr>
          <a:xfrm>
            <a:off x="906161" y="3033842"/>
            <a:ext cx="3142222" cy="2800350"/>
          </a:xfrm>
          <a:prstGeom prst="rect">
            <a:avLst/>
          </a:prstGeom>
        </p:spPr>
      </p:pic>
      <p:pic>
        <p:nvPicPr>
          <p:cNvPr id="4" name="Resim 3"/>
          <p:cNvPicPr>
            <a:picLocks noChangeAspect="1"/>
          </p:cNvPicPr>
          <p:nvPr/>
        </p:nvPicPr>
        <p:blipFill>
          <a:blip r:embed="rId3"/>
          <a:stretch>
            <a:fillRect/>
          </a:stretch>
        </p:blipFill>
        <p:spPr>
          <a:xfrm>
            <a:off x="5099221" y="3075392"/>
            <a:ext cx="4511245" cy="2758800"/>
          </a:xfrm>
          <a:prstGeom prst="rect">
            <a:avLst/>
          </a:prstGeom>
        </p:spPr>
      </p:pic>
    </p:spTree>
    <p:extLst>
      <p:ext uri="{BB962C8B-B14F-4D97-AF65-F5344CB8AC3E}">
        <p14:creationId xmlns:p14="http://schemas.microsoft.com/office/powerpoint/2010/main" val="12275825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36196" y="757880"/>
            <a:ext cx="5462311" cy="815547"/>
          </a:xfrm>
        </p:spPr>
        <p:txBody>
          <a:bodyPr/>
          <a:lstStyle/>
          <a:p>
            <a:r>
              <a:rPr lang="tr-TR" dirty="0">
                <a:solidFill>
                  <a:srgbClr val="FFC000"/>
                </a:solidFill>
              </a:rPr>
              <a:t>TEŞHİS NASIL KONULUR </a:t>
            </a:r>
            <a:r>
              <a:rPr lang="tr-TR" dirty="0">
                <a:solidFill>
                  <a:srgbClr val="FFC000"/>
                </a:solidFill>
                <a:latin typeface="Algerian" panose="04020705040A02060702" pitchFamily="82" charset="0"/>
              </a:rPr>
              <a:t>?</a:t>
            </a:r>
          </a:p>
        </p:txBody>
      </p:sp>
      <p:pic>
        <p:nvPicPr>
          <p:cNvPr id="3" name="Resim 2"/>
          <p:cNvPicPr>
            <a:picLocks noChangeAspect="1"/>
          </p:cNvPicPr>
          <p:nvPr/>
        </p:nvPicPr>
        <p:blipFill>
          <a:blip r:embed="rId2"/>
          <a:stretch>
            <a:fillRect/>
          </a:stretch>
        </p:blipFill>
        <p:spPr>
          <a:xfrm>
            <a:off x="225251" y="1797806"/>
            <a:ext cx="2600325" cy="1766502"/>
          </a:xfrm>
          <a:prstGeom prst="rect">
            <a:avLst/>
          </a:prstGeom>
        </p:spPr>
      </p:pic>
      <p:sp>
        <p:nvSpPr>
          <p:cNvPr id="4" name="Dikdörtgen 3"/>
          <p:cNvSpPr/>
          <p:nvPr/>
        </p:nvSpPr>
        <p:spPr>
          <a:xfrm>
            <a:off x="2825577" y="1870929"/>
            <a:ext cx="7496433" cy="1200329"/>
          </a:xfrm>
          <a:prstGeom prst="rect">
            <a:avLst/>
          </a:prstGeom>
        </p:spPr>
        <p:txBody>
          <a:bodyPr wrap="square">
            <a:spAutoFit/>
          </a:bodyPr>
          <a:lstStyle/>
          <a:p>
            <a:r>
              <a:rPr lang="tr-TR" dirty="0"/>
              <a:t>Eklemlerde ağrı, tutukluk ve şişliği olan hastalar mutlaka doktora başvurmalıdır.</a:t>
            </a:r>
          </a:p>
          <a:p>
            <a:endParaRPr lang="tr-TR" dirty="0"/>
          </a:p>
          <a:p>
            <a:r>
              <a:rPr lang="tr-TR" dirty="0"/>
              <a:t>Doktorunuz şikayetlerinizin kesin nedenini belirlemek için bazı incelemeler isteyebilir :</a:t>
            </a:r>
          </a:p>
        </p:txBody>
      </p:sp>
      <p:sp>
        <p:nvSpPr>
          <p:cNvPr id="6" name="Dikdörtgen 5"/>
          <p:cNvSpPr/>
          <p:nvPr/>
        </p:nvSpPr>
        <p:spPr>
          <a:xfrm>
            <a:off x="3945924" y="3645759"/>
            <a:ext cx="7109253" cy="2585323"/>
          </a:xfrm>
          <a:prstGeom prst="rect">
            <a:avLst/>
          </a:prstGeom>
        </p:spPr>
        <p:txBody>
          <a:bodyPr wrap="square">
            <a:spAutoFit/>
          </a:bodyPr>
          <a:lstStyle/>
          <a:p>
            <a:r>
              <a:rPr lang="tr-TR" dirty="0">
                <a:solidFill>
                  <a:srgbClr val="FF0000"/>
                </a:solidFill>
              </a:rPr>
              <a:t>Direkt radyografi (Röntgen filmi): </a:t>
            </a:r>
            <a:r>
              <a:rPr lang="tr-TR" dirty="0"/>
              <a:t>Eklem röntgen filmlerinin çekilmesi osteoartrit tanısını koyarken yardımcı olur. Ancak, röntgen filmlerinde osteoartrite ait bulguların olması o eklemde yakınmaların olacağı anlamına gelmeyeceği gibi yakınmaların hangi şiddette olduğunu da göstermez.</a:t>
            </a:r>
          </a:p>
          <a:p>
            <a:r>
              <a:rPr lang="tr-TR" dirty="0">
                <a:solidFill>
                  <a:srgbClr val="FF0000"/>
                </a:solidFill>
              </a:rPr>
              <a:t>Kan testleri: </a:t>
            </a:r>
            <a:r>
              <a:rPr lang="tr-TR" dirty="0"/>
              <a:t>Osteoartrit tanısını koyduran bir kan testi yoktur ancak bazıları osteoartriti diğer romatizmal hastalıklardan ayırt etmede yardımcı olurlar.</a:t>
            </a:r>
          </a:p>
          <a:p>
            <a:r>
              <a:rPr lang="tr-TR" dirty="0">
                <a:solidFill>
                  <a:srgbClr val="FF0000"/>
                </a:solidFill>
              </a:rPr>
              <a:t>Eklem sıvısının incelenmesi</a:t>
            </a:r>
            <a:r>
              <a:rPr lang="tr-TR" dirty="0"/>
              <a:t>: Özellikle eklem şişliği olan hastalarda eklem sıvısının incelenmesi osteoartritin başka hastalıklardan ayırımında gerekli ve faydalı olabilir.</a:t>
            </a:r>
          </a:p>
        </p:txBody>
      </p:sp>
      <p:pic>
        <p:nvPicPr>
          <p:cNvPr id="7" name="Resim 6"/>
          <p:cNvPicPr>
            <a:picLocks noChangeAspect="1"/>
          </p:cNvPicPr>
          <p:nvPr/>
        </p:nvPicPr>
        <p:blipFill>
          <a:blip r:embed="rId3"/>
          <a:stretch>
            <a:fillRect/>
          </a:stretch>
        </p:blipFill>
        <p:spPr>
          <a:xfrm>
            <a:off x="225252" y="4057357"/>
            <a:ext cx="3333494" cy="2173725"/>
          </a:xfrm>
          <a:prstGeom prst="rect">
            <a:avLst/>
          </a:prstGeom>
        </p:spPr>
      </p:pic>
    </p:spTree>
    <p:extLst>
      <p:ext uri="{BB962C8B-B14F-4D97-AF65-F5344CB8AC3E}">
        <p14:creationId xmlns:p14="http://schemas.microsoft.com/office/powerpoint/2010/main" val="608535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latin typeface="Arial Black" panose="020B0A04020102020204" pitchFamily="34" charset="0"/>
              </a:rPr>
              <a:t>Öğr.Gör.Dr.AYŞE</a:t>
            </a:r>
            <a:r>
              <a:rPr lang="tr-TR" dirty="0">
                <a:latin typeface="Arial Black" panose="020B0A04020102020204" pitchFamily="34" charset="0"/>
              </a:rPr>
              <a:t> GÖKTAŞ</a:t>
            </a:r>
          </a:p>
        </p:txBody>
      </p:sp>
      <p:sp>
        <p:nvSpPr>
          <p:cNvPr id="3" name="Metin Yer Tutucusu 2"/>
          <p:cNvSpPr>
            <a:spLocks noGrp="1"/>
          </p:cNvSpPr>
          <p:nvPr>
            <p:ph type="body" sz="half" idx="2"/>
          </p:nvPr>
        </p:nvSpPr>
        <p:spPr>
          <a:xfrm>
            <a:off x="641925" y="2557253"/>
            <a:ext cx="10364452" cy="1586380"/>
          </a:xfrm>
        </p:spPr>
        <p:txBody>
          <a:bodyPr/>
          <a:lstStyle/>
          <a:p>
            <a:r>
              <a:rPr lang="tr-TR" dirty="0"/>
              <a:t>       </a:t>
            </a:r>
          </a:p>
        </p:txBody>
      </p:sp>
    </p:spTree>
    <p:extLst>
      <p:ext uri="{BB962C8B-B14F-4D97-AF65-F5344CB8AC3E}">
        <p14:creationId xmlns:p14="http://schemas.microsoft.com/office/powerpoint/2010/main" val="295214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38615" y="223101"/>
            <a:ext cx="5346983" cy="724251"/>
          </a:xfrm>
        </p:spPr>
        <p:txBody>
          <a:bodyPr>
            <a:normAutofit fontScale="90000"/>
          </a:bodyPr>
          <a:lstStyle/>
          <a:p>
            <a:r>
              <a:rPr lang="tr-TR" dirty="0">
                <a:solidFill>
                  <a:srgbClr val="FF0000"/>
                </a:solidFill>
              </a:rPr>
              <a:t>OSTEOARTRİT(KİREÇLENME) </a:t>
            </a:r>
            <a:r>
              <a:rPr lang="tr-TR" dirty="0">
                <a:solidFill>
                  <a:srgbClr val="FF0000"/>
                </a:solidFill>
                <a:latin typeface="Algerian" panose="04020705040A02060702" pitchFamily="82" charset="0"/>
              </a:rPr>
              <a:t>?</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679" y="1367480"/>
            <a:ext cx="1180586" cy="1169773"/>
          </a:xfrm>
          <a:prstGeom prst="rect">
            <a:avLst/>
          </a:prstGeom>
        </p:spPr>
      </p:pic>
      <p:sp>
        <p:nvSpPr>
          <p:cNvPr id="4" name="Dikdörtgen 3"/>
          <p:cNvSpPr/>
          <p:nvPr/>
        </p:nvSpPr>
        <p:spPr>
          <a:xfrm>
            <a:off x="2693773" y="1274108"/>
            <a:ext cx="7158680" cy="1200329"/>
          </a:xfrm>
          <a:prstGeom prst="rect">
            <a:avLst/>
          </a:prstGeom>
        </p:spPr>
        <p:txBody>
          <a:bodyPr wrap="square">
            <a:spAutoFit/>
          </a:bodyPr>
          <a:lstStyle/>
          <a:p>
            <a:r>
              <a:rPr lang="tr-TR" dirty="0"/>
              <a:t>Dejeneratif eklem hastalığı olan osteoartrit halk arasında kireçlenme olarak bilinmektedir. 50 yaş üzerindeki kişilerde en sık görülen eklem hastalığıdır. Osteoartrit vücuttaki herhangi bir eklemi etkileyebilir. En sık etkilediği eklemler eller, kalça, diz ve omurgadır.</a:t>
            </a:r>
          </a:p>
        </p:txBody>
      </p:sp>
      <p:sp>
        <p:nvSpPr>
          <p:cNvPr id="5" name="Çentikli Sağ Ok 4"/>
          <p:cNvSpPr/>
          <p:nvPr/>
        </p:nvSpPr>
        <p:spPr>
          <a:xfrm>
            <a:off x="650789" y="3078207"/>
            <a:ext cx="1021492" cy="4613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968844" y="2537253"/>
            <a:ext cx="7430530" cy="1477328"/>
          </a:xfrm>
          <a:prstGeom prst="rect">
            <a:avLst/>
          </a:prstGeom>
        </p:spPr>
        <p:txBody>
          <a:bodyPr wrap="square">
            <a:spAutoFit/>
          </a:bodyPr>
          <a:lstStyle/>
          <a:p>
            <a:endParaRPr lang="tr-TR" dirty="0"/>
          </a:p>
          <a:p>
            <a:r>
              <a:rPr lang="tr-TR" dirty="0"/>
              <a:t>Osteoartritte eklem kıkırdak yapısında bozulma oluşur. Bunun sonucu olarak eklem kıkırdağının altındaki kemik dokusunda değişiklikler meydana gelir. Kemikteki büyümeler ve eklem kenarındaki çıkıntılar eklemlerin normal yapısını bozarak, hareketlerde kısıtlanmaya ve ağrıya neden olur.</a:t>
            </a:r>
          </a:p>
        </p:txBody>
      </p:sp>
      <p:pic>
        <p:nvPicPr>
          <p:cNvPr id="7" name="Resim 6"/>
          <p:cNvPicPr>
            <a:picLocks noChangeAspect="1"/>
          </p:cNvPicPr>
          <p:nvPr/>
        </p:nvPicPr>
        <p:blipFill>
          <a:blip r:embed="rId3"/>
          <a:stretch>
            <a:fillRect/>
          </a:stretch>
        </p:blipFill>
        <p:spPr>
          <a:xfrm>
            <a:off x="1330667" y="4431184"/>
            <a:ext cx="4196922" cy="2114550"/>
          </a:xfrm>
          <a:prstGeom prst="rect">
            <a:avLst/>
          </a:prstGeom>
        </p:spPr>
      </p:pic>
    </p:spTree>
    <p:extLst>
      <p:ext uri="{BB962C8B-B14F-4D97-AF65-F5344CB8AC3E}">
        <p14:creationId xmlns:p14="http://schemas.microsoft.com/office/powerpoint/2010/main" val="2421689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30E6BE7-6B1F-4F19-B2FA-2E622EFFFCA3}"/>
              </a:ext>
            </a:extLst>
          </p:cNvPr>
          <p:cNvSpPr txBox="1">
            <a:spLocks/>
          </p:cNvSpPr>
          <p:nvPr/>
        </p:nvSpPr>
        <p:spPr>
          <a:xfrm>
            <a:off x="609600" y="1174750"/>
            <a:ext cx="8964295" cy="495300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a:t>Osteoartrit sıklıkla yaşlılarda görülen,</a:t>
            </a:r>
          </a:p>
          <a:p>
            <a:r>
              <a:rPr lang="en-US"/>
              <a:t>Eklem kıkırdağında erozyon,</a:t>
            </a:r>
          </a:p>
          <a:p>
            <a:r>
              <a:rPr lang="en-US"/>
              <a:t>Eklem kenarlarında kemik hipertrofisi(osteofit gibi),</a:t>
            </a:r>
          </a:p>
          <a:p>
            <a:r>
              <a:rPr lang="en-US"/>
              <a:t>Subkondrial skleroz ve sinoviyal memran ve eklem kapsülünde biyokimyasal ve morfolojik değişiklikler ile karakterize </a:t>
            </a:r>
            <a:r>
              <a:rPr lang="en-US" i="1" u="sng"/>
              <a:t>dejeneratif</a:t>
            </a:r>
            <a:r>
              <a:rPr lang="en-US" i="1"/>
              <a:t> </a:t>
            </a:r>
            <a:r>
              <a:rPr lang="en-US"/>
              <a:t>bir eklem hastalığıdır.</a:t>
            </a:r>
          </a:p>
          <a:p>
            <a:endParaRPr lang="en-US" dirty="0"/>
          </a:p>
        </p:txBody>
      </p:sp>
    </p:spTree>
    <p:extLst>
      <p:ext uri="{BB962C8B-B14F-4D97-AF65-F5344CB8AC3E}">
        <p14:creationId xmlns:p14="http://schemas.microsoft.com/office/powerpoint/2010/main" val="520843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9714-CBFC-4D1F-AB67-4E54794E1EBA}"/>
              </a:ext>
            </a:extLst>
          </p:cNvPr>
          <p:cNvSpPr txBox="1">
            <a:spLocks/>
          </p:cNvSpPr>
          <p:nvPr/>
        </p:nvSpPr>
        <p:spPr>
          <a:xfrm>
            <a:off x="609600" y="190500"/>
            <a:ext cx="10972800" cy="582613"/>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a:t>Epidemiyoloji</a:t>
            </a:r>
            <a:endParaRPr lang="en-US" b="1" dirty="0"/>
          </a:p>
        </p:txBody>
      </p:sp>
      <p:sp>
        <p:nvSpPr>
          <p:cNvPr id="3" name="Content Placeholder 2">
            <a:extLst>
              <a:ext uri="{FF2B5EF4-FFF2-40B4-BE49-F238E27FC236}">
                <a16:creationId xmlns:a16="http://schemas.microsoft.com/office/drawing/2014/main" id="{3C79588B-9702-4F6F-B0B1-1CD5850EF9F4}"/>
              </a:ext>
            </a:extLst>
          </p:cNvPr>
          <p:cNvSpPr txBox="1">
            <a:spLocks/>
          </p:cNvSpPr>
          <p:nvPr/>
        </p:nvSpPr>
        <p:spPr>
          <a:xfrm>
            <a:off x="609600" y="1174750"/>
            <a:ext cx="8046085" cy="495300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a:t>Osteoartrit, bütün eklem hastalıkları içinde en yaygın görülenidir ve fiziksel bozukluğun en sık sebeplerindendir.</a:t>
            </a:r>
          </a:p>
          <a:p>
            <a:r>
              <a:rPr lang="en-US"/>
              <a:t>65 yaşın üzerindeki hemen hemen her kişide kıkırdak değişiklikleri olduğu gösterilmiştir.</a:t>
            </a:r>
            <a:endParaRPr lang="en-US" dirty="0"/>
          </a:p>
        </p:txBody>
      </p:sp>
    </p:spTree>
    <p:extLst>
      <p:ext uri="{BB962C8B-B14F-4D97-AF65-F5344CB8AC3E}">
        <p14:creationId xmlns:p14="http://schemas.microsoft.com/office/powerpoint/2010/main" val="237605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2AD50EC-85FF-4831-8754-9644F7D1978B}"/>
              </a:ext>
            </a:extLst>
          </p:cNvPr>
          <p:cNvSpPr txBox="1">
            <a:spLocks/>
          </p:cNvSpPr>
          <p:nvPr/>
        </p:nvSpPr>
        <p:spPr>
          <a:xfrm>
            <a:off x="705485" y="1595755"/>
            <a:ext cx="7853045" cy="495300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a:t>Her iki cinsiyeti ve bütün ırkları etkiler.</a:t>
            </a:r>
          </a:p>
          <a:p>
            <a:r>
              <a:rPr lang="en-US"/>
              <a:t>Kadınlarda erkeklerden iki kat fazla görülmektedir.</a:t>
            </a:r>
            <a:endParaRPr lang="en-US" dirty="0"/>
          </a:p>
        </p:txBody>
      </p:sp>
    </p:spTree>
    <p:extLst>
      <p:ext uri="{BB962C8B-B14F-4D97-AF65-F5344CB8AC3E}">
        <p14:creationId xmlns:p14="http://schemas.microsoft.com/office/powerpoint/2010/main" val="290435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A8797-463A-43B8-82C1-2A8B76E88F96}"/>
              </a:ext>
            </a:extLst>
          </p:cNvPr>
          <p:cNvSpPr txBox="1">
            <a:spLocks/>
          </p:cNvSpPr>
          <p:nvPr/>
        </p:nvSpPr>
        <p:spPr>
          <a:xfrm>
            <a:off x="840317" y="365125"/>
            <a:ext cx="10515600" cy="1325563"/>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a:t>Risk faktörleri</a:t>
            </a:r>
            <a:endParaRPr lang="en-US" b="1" dirty="0"/>
          </a:p>
        </p:txBody>
      </p:sp>
      <p:sp>
        <p:nvSpPr>
          <p:cNvPr id="3" name="Content Placeholder 4">
            <a:extLst>
              <a:ext uri="{FF2B5EF4-FFF2-40B4-BE49-F238E27FC236}">
                <a16:creationId xmlns:a16="http://schemas.microsoft.com/office/drawing/2014/main" id="{4BE79346-BBD7-48E5-828D-C68E784E2FEB}"/>
              </a:ext>
            </a:extLst>
          </p:cNvPr>
          <p:cNvSpPr txBox="1">
            <a:spLocks/>
          </p:cNvSpPr>
          <p:nvPr/>
        </p:nvSpPr>
        <p:spPr>
          <a:xfrm>
            <a:off x="840105" y="1529080"/>
            <a:ext cx="5158105" cy="466090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a:t>1-Yaş</a:t>
            </a:r>
          </a:p>
          <a:p>
            <a:r>
              <a:rPr lang="en-US"/>
              <a:t>2- Cinsiyet                   </a:t>
            </a:r>
          </a:p>
          <a:p>
            <a:r>
              <a:rPr lang="en-US"/>
              <a:t>3- Genetik faktörler</a:t>
            </a:r>
          </a:p>
          <a:p>
            <a:r>
              <a:rPr lang="en-US"/>
              <a:t>4- Obesite </a:t>
            </a:r>
          </a:p>
          <a:p>
            <a:r>
              <a:rPr lang="en-US"/>
              <a:t>5- Kemik yoğunluğu</a:t>
            </a:r>
          </a:p>
          <a:p>
            <a:r>
              <a:rPr lang="en-US"/>
              <a:t>6- Eklem bozuklukları ve travma</a:t>
            </a:r>
          </a:p>
          <a:p>
            <a:r>
              <a:rPr lang="en-US"/>
              <a:t>7- Mesleki zorlanmalar</a:t>
            </a:r>
          </a:p>
        </p:txBody>
      </p:sp>
      <p:sp>
        <p:nvSpPr>
          <p:cNvPr id="4" name="Content Placeholder 6">
            <a:extLst>
              <a:ext uri="{FF2B5EF4-FFF2-40B4-BE49-F238E27FC236}">
                <a16:creationId xmlns:a16="http://schemas.microsoft.com/office/drawing/2014/main" id="{987DD1A1-0063-4BB2-A90F-B6149E8FD30A}"/>
              </a:ext>
            </a:extLst>
          </p:cNvPr>
          <p:cNvSpPr txBox="1">
            <a:spLocks/>
          </p:cNvSpPr>
          <p:nvPr/>
        </p:nvSpPr>
        <p:spPr>
          <a:xfrm>
            <a:off x="6516370" y="1529080"/>
            <a:ext cx="5183505" cy="466090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a:t>8- </a:t>
            </a:r>
            <a:r>
              <a:rPr lang="en-US" dirty="0" err="1"/>
              <a:t>Spor</a:t>
            </a:r>
            <a:r>
              <a:rPr lang="en-US" dirty="0"/>
              <a:t> </a:t>
            </a:r>
            <a:r>
              <a:rPr lang="en-US" dirty="0" err="1"/>
              <a:t>aktiviteleri</a:t>
            </a:r>
            <a:endParaRPr lang="en-US" dirty="0"/>
          </a:p>
          <a:p>
            <a:r>
              <a:rPr lang="en-US" dirty="0"/>
              <a:t>9- </a:t>
            </a:r>
            <a:r>
              <a:rPr lang="en-US" dirty="0" err="1"/>
              <a:t>Kas</a:t>
            </a:r>
            <a:r>
              <a:rPr lang="en-US" dirty="0"/>
              <a:t> </a:t>
            </a:r>
            <a:r>
              <a:rPr lang="en-US" dirty="0" err="1"/>
              <a:t>güçsüzlüğü</a:t>
            </a:r>
            <a:r>
              <a:rPr lang="en-US" dirty="0"/>
              <a:t> </a:t>
            </a:r>
            <a:r>
              <a:rPr lang="en-US" dirty="0" err="1"/>
              <a:t>ve</a:t>
            </a:r>
            <a:r>
              <a:rPr lang="en-US" dirty="0"/>
              <a:t> </a:t>
            </a:r>
            <a:r>
              <a:rPr lang="en-US" dirty="0" err="1"/>
              <a:t>propriosepsiyon</a:t>
            </a:r>
            <a:r>
              <a:rPr lang="en-US" dirty="0"/>
              <a:t> 10- </a:t>
            </a:r>
            <a:r>
              <a:rPr lang="en-US" dirty="0" err="1"/>
              <a:t>Fiziksel</a:t>
            </a:r>
            <a:r>
              <a:rPr lang="en-US" dirty="0"/>
              <a:t> </a:t>
            </a:r>
            <a:r>
              <a:rPr lang="en-US" dirty="0" err="1"/>
              <a:t>aktivite</a:t>
            </a:r>
            <a:r>
              <a:rPr lang="en-US" dirty="0"/>
              <a:t> </a:t>
            </a:r>
            <a:r>
              <a:rPr lang="en-US" dirty="0" err="1"/>
              <a:t>azlığı</a:t>
            </a:r>
            <a:endParaRPr lang="en-US" dirty="0"/>
          </a:p>
          <a:p>
            <a:r>
              <a:rPr lang="en-US" dirty="0"/>
              <a:t>11- </a:t>
            </a:r>
            <a:r>
              <a:rPr lang="en-US" dirty="0" err="1"/>
              <a:t>Diyet</a:t>
            </a:r>
            <a:endParaRPr lang="en-US" dirty="0"/>
          </a:p>
          <a:p>
            <a:r>
              <a:rPr lang="en-US" dirty="0"/>
              <a:t>12- </a:t>
            </a:r>
            <a:r>
              <a:rPr lang="en-US" dirty="0" err="1"/>
              <a:t>Hipermobilite</a:t>
            </a:r>
            <a:endParaRPr lang="en-US" dirty="0"/>
          </a:p>
          <a:p>
            <a:r>
              <a:rPr lang="en-US" dirty="0"/>
              <a:t>13- </a:t>
            </a:r>
            <a:r>
              <a:rPr lang="en-US" dirty="0" err="1"/>
              <a:t>Sigara</a:t>
            </a:r>
            <a:endParaRPr lang="en-US" dirty="0"/>
          </a:p>
          <a:p>
            <a:r>
              <a:rPr lang="en-US" dirty="0"/>
              <a:t>14- </a:t>
            </a:r>
            <a:r>
              <a:rPr lang="en-US" dirty="0" err="1"/>
              <a:t>Diğer</a:t>
            </a:r>
            <a:r>
              <a:rPr lang="en-US" dirty="0"/>
              <a:t> </a:t>
            </a:r>
            <a:r>
              <a:rPr lang="en-US" dirty="0" err="1"/>
              <a:t>hastalıklar</a:t>
            </a:r>
            <a:endParaRPr lang="en-US" dirty="0"/>
          </a:p>
        </p:txBody>
      </p:sp>
    </p:spTree>
    <p:extLst>
      <p:ext uri="{BB962C8B-B14F-4D97-AF65-F5344CB8AC3E}">
        <p14:creationId xmlns:p14="http://schemas.microsoft.com/office/powerpoint/2010/main" val="274028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306471" y="1571109"/>
            <a:ext cx="2655930" cy="2836133"/>
          </a:xfrm>
          <a:prstGeom prst="rect">
            <a:avLst/>
          </a:prstGeom>
        </p:spPr>
      </p:pic>
      <p:sp>
        <p:nvSpPr>
          <p:cNvPr id="3" name="Dikdörtgen 2"/>
          <p:cNvSpPr/>
          <p:nvPr/>
        </p:nvSpPr>
        <p:spPr>
          <a:xfrm>
            <a:off x="1346903" y="4694194"/>
            <a:ext cx="2071799" cy="523220"/>
          </a:xfrm>
          <a:prstGeom prst="rect">
            <a:avLst/>
          </a:prstGeom>
        </p:spPr>
        <p:txBody>
          <a:bodyPr wrap="square">
            <a:spAutoFit/>
          </a:bodyPr>
          <a:lstStyle/>
          <a:p>
            <a:r>
              <a:rPr lang="tr-TR" sz="2800" b="0" i="0" dirty="0">
                <a:solidFill>
                  <a:schemeClr val="accent6">
                    <a:lumMod val="75000"/>
                  </a:schemeClr>
                </a:solidFill>
                <a:effectLst/>
                <a:latin typeface="Helvetica Neue"/>
              </a:rPr>
              <a:t>Normal diz</a:t>
            </a:r>
            <a:endParaRPr lang="tr-TR" sz="2800" dirty="0">
              <a:solidFill>
                <a:schemeClr val="accent6">
                  <a:lumMod val="75000"/>
                </a:schemeClr>
              </a:solidFill>
            </a:endParaRPr>
          </a:p>
        </p:txBody>
      </p:sp>
      <p:pic>
        <p:nvPicPr>
          <p:cNvPr id="4" name="Resim 3"/>
          <p:cNvPicPr>
            <a:picLocks noChangeAspect="1"/>
          </p:cNvPicPr>
          <p:nvPr/>
        </p:nvPicPr>
        <p:blipFill>
          <a:blip r:embed="rId3"/>
          <a:stretch>
            <a:fillRect/>
          </a:stretch>
        </p:blipFill>
        <p:spPr>
          <a:xfrm>
            <a:off x="5865102" y="1513322"/>
            <a:ext cx="2463352" cy="2893920"/>
          </a:xfrm>
          <a:prstGeom prst="rect">
            <a:avLst/>
          </a:prstGeom>
        </p:spPr>
      </p:pic>
      <p:sp>
        <p:nvSpPr>
          <p:cNvPr id="5" name="Dikdörtgen 4"/>
          <p:cNvSpPr/>
          <p:nvPr/>
        </p:nvSpPr>
        <p:spPr>
          <a:xfrm>
            <a:off x="4855259" y="4717534"/>
            <a:ext cx="3473195" cy="523220"/>
          </a:xfrm>
          <a:prstGeom prst="rect">
            <a:avLst/>
          </a:prstGeom>
        </p:spPr>
        <p:txBody>
          <a:bodyPr wrap="none">
            <a:spAutoFit/>
          </a:bodyPr>
          <a:lstStyle/>
          <a:p>
            <a:r>
              <a:rPr lang="tr-TR" sz="2800" dirty="0">
                <a:solidFill>
                  <a:schemeClr val="accent6">
                    <a:lumMod val="75000"/>
                  </a:schemeClr>
                </a:solidFill>
              </a:rPr>
              <a:t>	 Osteoartritli diz</a:t>
            </a:r>
          </a:p>
        </p:txBody>
      </p:sp>
    </p:spTree>
    <p:extLst>
      <p:ext uri="{BB962C8B-B14F-4D97-AF65-F5344CB8AC3E}">
        <p14:creationId xmlns:p14="http://schemas.microsoft.com/office/powerpoint/2010/main" val="3231054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1968" y="214863"/>
            <a:ext cx="7142205" cy="691299"/>
          </a:xfrm>
        </p:spPr>
        <p:txBody>
          <a:bodyPr/>
          <a:lstStyle/>
          <a:p>
            <a:r>
              <a:rPr lang="tr-TR" dirty="0"/>
              <a:t>OSTEOARTRİT NEDEN OLUŞUR </a:t>
            </a:r>
            <a:r>
              <a:rPr lang="tr-TR" dirty="0">
                <a:latin typeface="Algerian" panose="04020705040A02060702" pitchFamily="82" charset="0"/>
              </a:rPr>
              <a:t>?</a:t>
            </a:r>
          </a:p>
        </p:txBody>
      </p:sp>
      <p:sp>
        <p:nvSpPr>
          <p:cNvPr id="3" name="Dikdörtgen 2"/>
          <p:cNvSpPr/>
          <p:nvPr/>
        </p:nvSpPr>
        <p:spPr>
          <a:xfrm>
            <a:off x="1655805" y="898210"/>
            <a:ext cx="8954530" cy="646331"/>
          </a:xfrm>
          <a:prstGeom prst="rect">
            <a:avLst/>
          </a:prstGeom>
        </p:spPr>
        <p:txBody>
          <a:bodyPr wrap="square">
            <a:spAutoFit/>
          </a:bodyPr>
          <a:lstStyle/>
          <a:p>
            <a:r>
              <a:rPr lang="tr-TR" dirty="0"/>
              <a:t>Bazı eklemlerin neden daha çok etkilendiği kesin bilinmemektedir. Ancak osteoartrit gelişme riskini artıracak bazı faktörler vardır. Bunlar:</a:t>
            </a:r>
          </a:p>
        </p:txBody>
      </p:sp>
      <p:sp>
        <p:nvSpPr>
          <p:cNvPr id="4" name="Oval 3"/>
          <p:cNvSpPr/>
          <p:nvPr/>
        </p:nvSpPr>
        <p:spPr>
          <a:xfrm>
            <a:off x="1000897" y="1018086"/>
            <a:ext cx="321276"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296563" y="2015347"/>
            <a:ext cx="560173" cy="3707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1161535" y="1866574"/>
            <a:ext cx="1120346" cy="1161278"/>
          </a:xfrm>
          <a:prstGeom prst="rect">
            <a:avLst/>
          </a:prstGeom>
        </p:spPr>
      </p:pic>
      <p:sp>
        <p:nvSpPr>
          <p:cNvPr id="7" name="Dikdörtgen 6"/>
          <p:cNvSpPr/>
          <p:nvPr/>
        </p:nvSpPr>
        <p:spPr>
          <a:xfrm>
            <a:off x="2561968" y="1847048"/>
            <a:ext cx="8822724" cy="1200329"/>
          </a:xfrm>
          <a:prstGeom prst="rect">
            <a:avLst/>
          </a:prstGeom>
        </p:spPr>
        <p:txBody>
          <a:bodyPr wrap="square">
            <a:spAutoFit/>
          </a:bodyPr>
          <a:lstStyle/>
          <a:p>
            <a:r>
              <a:rPr lang="tr-TR" dirty="0">
                <a:solidFill>
                  <a:srgbClr val="C00000"/>
                </a:solidFill>
              </a:rPr>
              <a:t>Yaş</a:t>
            </a:r>
            <a:r>
              <a:rPr lang="tr-TR" dirty="0"/>
              <a:t>: osteoartrit orta ve ileri yaşın hastalığıdır. 40 yaşından önce görülmesi nadirdir. Yaşlanma ile eklem kıkırdağında değişiklikler oluşur buna bağlı olarak dayanıklılığı azalır. Bu nedenle yaş ilerledikçe osteoartrit görülme sıklığı artar. Cinsiyet: Kadınlarda osteoartrit gelişme ihtimali daha yüksektir, ancak bunun nedeni bilinmemektedir.</a:t>
            </a:r>
          </a:p>
        </p:txBody>
      </p:sp>
      <p:sp>
        <p:nvSpPr>
          <p:cNvPr id="8" name="Sağ Ok 7"/>
          <p:cNvSpPr/>
          <p:nvPr/>
        </p:nvSpPr>
        <p:spPr>
          <a:xfrm>
            <a:off x="296563" y="3600186"/>
            <a:ext cx="609600" cy="436606"/>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1">
                  <a:lumMod val="75000"/>
                </a:schemeClr>
              </a:solidFill>
            </a:endParaRPr>
          </a:p>
        </p:txBody>
      </p:sp>
      <p:sp>
        <p:nvSpPr>
          <p:cNvPr id="9" name="Dikdörtgen 8"/>
          <p:cNvSpPr/>
          <p:nvPr/>
        </p:nvSpPr>
        <p:spPr>
          <a:xfrm>
            <a:off x="1322173" y="3451506"/>
            <a:ext cx="8814487" cy="646331"/>
          </a:xfrm>
          <a:prstGeom prst="rect">
            <a:avLst/>
          </a:prstGeom>
        </p:spPr>
        <p:txBody>
          <a:bodyPr wrap="square">
            <a:spAutoFit/>
          </a:bodyPr>
          <a:lstStyle/>
          <a:p>
            <a:r>
              <a:rPr lang="tr-TR" dirty="0">
                <a:solidFill>
                  <a:srgbClr val="C00000"/>
                </a:solidFill>
              </a:rPr>
              <a:t>Kalıtımsal faktörler</a:t>
            </a:r>
            <a:r>
              <a:rPr lang="tr-TR" dirty="0"/>
              <a:t>: Kıkırdak içeriğindeki maddeler kalıtımsal olarak belirlenmektedir. Bu nedenle de özellikle el osteoartritinde kalıtımsal faktörlerin rol oynadığı artık bilinmektedir. </a:t>
            </a:r>
          </a:p>
        </p:txBody>
      </p:sp>
      <p:pic>
        <p:nvPicPr>
          <p:cNvPr id="10" name="Resim 9"/>
          <p:cNvPicPr>
            <a:picLocks noChangeAspect="1"/>
          </p:cNvPicPr>
          <p:nvPr/>
        </p:nvPicPr>
        <p:blipFill>
          <a:blip r:embed="rId3"/>
          <a:stretch>
            <a:fillRect/>
          </a:stretch>
        </p:blipFill>
        <p:spPr>
          <a:xfrm>
            <a:off x="3476367" y="4246091"/>
            <a:ext cx="3715265" cy="2381250"/>
          </a:xfrm>
          <a:prstGeom prst="rect">
            <a:avLst/>
          </a:prstGeom>
        </p:spPr>
      </p:pic>
    </p:spTree>
    <p:extLst>
      <p:ext uri="{BB962C8B-B14F-4D97-AF65-F5344CB8AC3E}">
        <p14:creationId xmlns:p14="http://schemas.microsoft.com/office/powerpoint/2010/main" val="9997063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Çentikli Sağ Ok 1"/>
          <p:cNvSpPr/>
          <p:nvPr/>
        </p:nvSpPr>
        <p:spPr>
          <a:xfrm>
            <a:off x="939115" y="1030926"/>
            <a:ext cx="1070918" cy="45308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p:cNvPicPr>
            <a:picLocks noChangeAspect="1"/>
          </p:cNvPicPr>
          <p:nvPr/>
        </p:nvPicPr>
        <p:blipFill>
          <a:blip r:embed="rId2"/>
          <a:stretch>
            <a:fillRect/>
          </a:stretch>
        </p:blipFill>
        <p:spPr>
          <a:xfrm>
            <a:off x="518985" y="2537253"/>
            <a:ext cx="3805881" cy="2248929"/>
          </a:xfrm>
          <a:prstGeom prst="rect">
            <a:avLst/>
          </a:prstGeom>
        </p:spPr>
      </p:pic>
      <p:sp>
        <p:nvSpPr>
          <p:cNvPr id="4" name="Dikdörtgen 3"/>
          <p:cNvSpPr/>
          <p:nvPr/>
        </p:nvSpPr>
        <p:spPr>
          <a:xfrm>
            <a:off x="2619633" y="883842"/>
            <a:ext cx="7628238" cy="1200329"/>
          </a:xfrm>
          <a:prstGeom prst="rect">
            <a:avLst/>
          </a:prstGeom>
        </p:spPr>
        <p:txBody>
          <a:bodyPr wrap="square">
            <a:spAutoFit/>
          </a:bodyPr>
          <a:lstStyle/>
          <a:p>
            <a:r>
              <a:rPr lang="tr-TR" dirty="0">
                <a:solidFill>
                  <a:srgbClr val="C00000"/>
                </a:solidFill>
              </a:rPr>
              <a:t>Yıpranma ve aşınma (mekanik faktörler): </a:t>
            </a:r>
            <a:r>
              <a:rPr lang="tr-TR" dirty="0"/>
              <a:t>Yıllar içinde oluşan tekrarlayıcı küçük travmalar eklemin yük taşıma yeteneğini bozmakta ve kıkırdak yıkımına neden olarak osteoartrite yol açmaktadır. Özellikle kilolu kişilerde diz gibi yük binen eklemlerde osteoartrit gelişimi buna bağlıdır. </a:t>
            </a:r>
          </a:p>
        </p:txBody>
      </p:sp>
      <p:pic>
        <p:nvPicPr>
          <p:cNvPr id="5" name="Resim 4"/>
          <p:cNvPicPr>
            <a:picLocks noChangeAspect="1"/>
          </p:cNvPicPr>
          <p:nvPr/>
        </p:nvPicPr>
        <p:blipFill>
          <a:blip r:embed="rId3"/>
          <a:stretch>
            <a:fillRect/>
          </a:stretch>
        </p:blipFill>
        <p:spPr>
          <a:xfrm>
            <a:off x="5195501" y="2737792"/>
            <a:ext cx="3067049" cy="1847850"/>
          </a:xfrm>
          <a:prstGeom prst="rect">
            <a:avLst/>
          </a:prstGeom>
        </p:spPr>
      </p:pic>
    </p:spTree>
    <p:extLst>
      <p:ext uri="{BB962C8B-B14F-4D97-AF65-F5344CB8AC3E}">
        <p14:creationId xmlns:p14="http://schemas.microsoft.com/office/powerpoint/2010/main" val="22577230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131</TotalTime>
  <Words>597</Words>
  <Application>Microsoft Office PowerPoint</Application>
  <PresentationFormat>Geniş ekran</PresentationFormat>
  <Paragraphs>49</Paragraphs>
  <Slides>13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Algerian</vt:lpstr>
      <vt:lpstr>Arial</vt:lpstr>
      <vt:lpstr>Arial Black</vt:lpstr>
      <vt:lpstr>Helvetica Neue</vt:lpstr>
      <vt:lpstr>Tw Cen MT</vt:lpstr>
      <vt:lpstr>Damla</vt:lpstr>
      <vt:lpstr>PowerPoint Sunusu</vt:lpstr>
      <vt:lpstr>OSTEOARTRİT(KİREÇLENME) ?</vt:lpstr>
      <vt:lpstr>PowerPoint Sunusu</vt:lpstr>
      <vt:lpstr>PowerPoint Sunusu</vt:lpstr>
      <vt:lpstr>PowerPoint Sunusu</vt:lpstr>
      <vt:lpstr>PowerPoint Sunusu</vt:lpstr>
      <vt:lpstr>PowerPoint Sunusu</vt:lpstr>
      <vt:lpstr>OSTEOARTRİT NEDEN OLUŞUR ?</vt:lpstr>
      <vt:lpstr>PowerPoint Sunusu</vt:lpstr>
      <vt:lpstr>BELİRTİLERİ NELERDİR ?</vt:lpstr>
      <vt:lpstr>PowerPoint Sunusu</vt:lpstr>
      <vt:lpstr>TEŞHİS NASIL KONULUR ?</vt:lpstr>
      <vt:lpstr>Öğr.Gör.Dr.AYŞE GÖKTAŞ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Pc23</dc:creator>
  <cp:lastModifiedBy>Ergun GOKTAS</cp:lastModifiedBy>
  <cp:revision>17</cp:revision>
  <dcterms:created xsi:type="dcterms:W3CDTF">2017-09-28T12:07:23Z</dcterms:created>
  <dcterms:modified xsi:type="dcterms:W3CDTF">2018-05-19T09:39:32Z</dcterms:modified>
</cp:coreProperties>
</file>