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31935" cy="3118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94"/>
              </a:lnSpc>
            </a:pPr>
            <a:endParaRPr lang="en-US" dirty="0" smtClean="0"/>
          </a:p>
          <a:p>
            <a:pPr marL="0" indent="9000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3600" b="1" spc="2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spc="-5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19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4"/>
          <p:cNvSpPr txBox="1"/>
          <p:nvPr/>
        </p:nvSpPr>
        <p:spPr>
          <a:xfrm>
            <a:off x="3627754" y="145445"/>
            <a:ext cx="32466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289558" y="740983"/>
            <a:ext cx="768290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1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tipine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289558" y="1107236"/>
            <a:ext cx="7651287" cy="1173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değişir.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Örneğin;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konsantre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yüklenmiş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951674" y="2614301"/>
            <a:ext cx="179207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5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184797" y="2614301"/>
            <a:ext cx="162064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418989" y="2465191"/>
            <a:ext cx="282972" cy="6884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59337"/>
            <a:r>
              <a:rPr lang="en-US" altLang="zh-CN" sz="2100" spc="10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  <a:p>
            <a:pPr>
              <a:spcBef>
                <a:spcPts val="379"/>
              </a:spcBef>
            </a:pPr>
            <a:r>
              <a:rPr lang="en-US" altLang="zh-CN" sz="2100" spc="5" dirty="0">
                <a:solidFill>
                  <a:srgbClr val="000000"/>
                </a:solidFill>
                <a:latin typeface="Times New Roman"/>
                <a:ea typeface="Times New Roman"/>
              </a:rPr>
              <a:t>48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730693" y="2614301"/>
            <a:ext cx="162064" cy="3271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57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948840" y="2449825"/>
            <a:ext cx="658991" cy="736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7209" indent="-57209" hangingPunct="0">
              <a:lnSpc>
                <a:spcPct val="114999"/>
              </a:lnSpc>
            </a:pPr>
            <a:r>
              <a:rPr lang="en-US" altLang="zh-CN" sz="2100" i="1" spc="-125" dirty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altLang="zh-CN" sz="2100" i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spc="-11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00" spc="-5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spc="-114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200" spc="-55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1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100" i="1" spc="-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00" spc="-15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289558" y="3696749"/>
            <a:ext cx="7653171" cy="7194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yayılı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yüklenmiş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049960" y="4690956"/>
            <a:ext cx="182361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1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286404" y="4690956"/>
            <a:ext cx="164894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515763" y="4538269"/>
            <a:ext cx="424216" cy="7039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134577"/>
            <a:r>
              <a:rPr lang="en-US" altLang="zh-CN" sz="2150" spc="5" dirty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</a:p>
          <a:p>
            <a:pPr>
              <a:spcBef>
                <a:spcPts val="379"/>
              </a:spcBef>
            </a:pPr>
            <a:r>
              <a:rPr lang="en-US" altLang="zh-CN" sz="2150" dirty="0">
                <a:solidFill>
                  <a:srgbClr val="000000"/>
                </a:solidFill>
                <a:latin typeface="Times New Roman"/>
                <a:ea typeface="Times New Roman"/>
              </a:rPr>
              <a:t>384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969045" y="4690956"/>
            <a:ext cx="164894" cy="334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29"/>
              </a:lnSpc>
            </a:pPr>
            <a:r>
              <a:rPr lang="en-US" altLang="zh-CN" sz="2150" spc="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5182056" y="4522974"/>
            <a:ext cx="645409" cy="7524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52310" indent="-52310" hangingPunct="0">
              <a:lnSpc>
                <a:spcPct val="114583"/>
              </a:lnSpc>
            </a:pPr>
            <a:r>
              <a:rPr lang="en-US" altLang="zh-CN" sz="2150" i="1" spc="-110" dirty="0">
                <a:solidFill>
                  <a:srgbClr val="000000"/>
                </a:solidFill>
                <a:latin typeface="Times New Roman"/>
                <a:ea typeface="Times New Roman"/>
              </a:rPr>
              <a:t>q</a:t>
            </a:r>
            <a:r>
              <a:rPr lang="en-US" altLang="zh-CN" sz="2150" i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-125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50" spc="-6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50" i="1" spc="-12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250" spc="-64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12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i="1" spc="-100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  <a:r>
              <a:rPr lang="en-US" altLang="zh-CN" sz="2150" i="1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150" spc="-94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150" spc="-4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150" i="1" spc="-55" dirty="0">
                <a:solidFill>
                  <a:srgbClr val="000000"/>
                </a:solidFill>
                <a:latin typeface="Times New Roman"/>
                <a:ea typeface="Times New Roman"/>
              </a:rPr>
              <a:t>I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627885" y="5817260"/>
            <a:ext cx="285472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bulunur.</a:t>
            </a:r>
          </a:p>
        </p:txBody>
      </p:sp>
    </p:spTree>
    <p:extLst>
      <p:ext uri="{BB962C8B-B14F-4D97-AF65-F5344CB8AC3E}">
        <p14:creationId xmlns:p14="http://schemas.microsoft.com/office/powerpoint/2010/main" val="360869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0"/>
          <p:cNvSpPr txBox="1"/>
          <p:nvPr/>
        </p:nvSpPr>
        <p:spPr>
          <a:xfrm>
            <a:off x="1289558" y="354868"/>
            <a:ext cx="7652504" cy="18666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338196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2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Açıklığı,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şartı,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malzemesi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-10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yükü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koşullar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taşıyıp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73022" y="2313228"/>
            <a:ext cx="73971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969387" algn="l"/>
                <a:tab pos="4023994" algn="l"/>
                <a:tab pos="4775707" algn="l"/>
                <a:tab pos="5965952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taşıyamayacağının	veya	bu	kirişin	emniyetle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573022" y="2861868"/>
            <a:ext cx="738341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araştırılmasına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analizi</a:t>
            </a:r>
            <a:r>
              <a:rPr lang="en-US" altLang="zh-CN" sz="2400" spc="-10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289558" y="3487089"/>
            <a:ext cx="768360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9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işlemi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momenti,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73022" y="4035729"/>
            <a:ext cx="244477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775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6"/>
          <p:cNvSpPr txBox="1"/>
          <p:nvPr/>
        </p:nvSpPr>
        <p:spPr>
          <a:xfrm>
            <a:off x="3627754" y="354868"/>
            <a:ext cx="3246696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289558" y="1071438"/>
            <a:ext cx="768063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3918838" algn="l"/>
              </a:tabLst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Açıklığı,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	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verilen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289558" y="1529003"/>
            <a:ext cx="7653374" cy="2820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4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kirişin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projelenmesi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tanımlanır.</a:t>
            </a:r>
          </a:p>
          <a:p>
            <a:pPr>
              <a:lnSpc>
                <a:spcPts val="62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ilk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gelmesi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yeterli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doğrulukta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hesaplanmasıdır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boyutları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gerilmesi,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573022" y="4440478"/>
            <a:ext cx="739688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289558" y="4989007"/>
            <a:ext cx="7653680" cy="1631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aşmayacak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tayin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kesit,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</p:txBody>
      </p:sp>
    </p:spTree>
    <p:extLst>
      <p:ext uri="{BB962C8B-B14F-4D97-AF65-F5344CB8AC3E}">
        <p14:creationId xmlns:p14="http://schemas.microsoft.com/office/powerpoint/2010/main" val="285019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286506"/>
            <a:ext cx="7224626" cy="10363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71116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600" b="1" spc="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6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-1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taşıyan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elemanlarıdır.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1399463"/>
            <a:ext cx="753548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projelenmelerinde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üzerlerine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1765224"/>
            <a:ext cx="7508519" cy="3444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995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kesme,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karakteristikleri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iyi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anlaşılması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zorunludur.</a:t>
            </a:r>
          </a:p>
          <a:p>
            <a:pPr>
              <a:lnSpc>
                <a:spcPts val="63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mesnetlenme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açıklığı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momentlerinin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çizilmesi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5210098"/>
            <a:ext cx="72518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bilinmesi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oldukça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5576163"/>
            <a:ext cx="14294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önemlidir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17675" y="0"/>
            <a:ext cx="7723964" cy="37235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11628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600" b="1" spc="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 marL="0">
              <a:lnSpc>
                <a:spcPct val="100000"/>
              </a:lnSpc>
              <a:spcBef>
                <a:spcPts val="150"/>
              </a:spcBef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9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ucundan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maruz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eğilmesine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Eğilmeden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dolayı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üst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lifler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kısalırken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(K’L’)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(E’F’)</a:t>
            </a:r>
            <a:r>
              <a:rPr lang="en-US" altLang="zh-CN" sz="2400" spc="-1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uzamaktadır.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2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AC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lifinin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boyunda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olmamaktadır.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AC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lifinin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bulunduğu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düzleme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BF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BF0000"/>
                </a:solidFill>
                <a:latin typeface="Arial"/>
                <a:ea typeface="Arial"/>
              </a:rPr>
              <a:t>düzlem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bulunduğu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tarafsız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eksen</a:t>
            </a:r>
            <a:r>
              <a:rPr lang="en-US" altLang="zh-CN" sz="2400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361566" y="163733"/>
            <a:ext cx="7578417" cy="18237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66188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269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dengelemesi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55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gerilme;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419749" y="2325468"/>
            <a:ext cx="310941" cy="364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870"/>
              </a:lnSpc>
            </a:pPr>
            <a:r>
              <a:rPr lang="en-US" altLang="zh-CN" sz="2350" spc="889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739819" y="2325468"/>
            <a:ext cx="174546" cy="3648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870"/>
              </a:lnSpc>
            </a:pPr>
            <a:r>
              <a:rPr lang="en-US" altLang="zh-CN" sz="2350" spc="-3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07267" y="2162546"/>
            <a:ext cx="577371" cy="7663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5833"/>
              </a:lnSpc>
            </a:pPr>
            <a:r>
              <a:rPr lang="en-US" altLang="zh-CN" sz="2350" i="1" spc="-90" dirty="0">
                <a:solidFill>
                  <a:srgbClr val="000000"/>
                </a:solidFill>
                <a:latin typeface="Times New Roman"/>
                <a:ea typeface="Times New Roman"/>
              </a:rPr>
              <a:t>M</a:t>
            </a:r>
            <a:r>
              <a:rPr lang="en-US" altLang="zh-CN" sz="2350" i="1" spc="-2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350" spc="-34" dirty="0">
                <a:solidFill>
                  <a:srgbClr val="000000"/>
                </a:solidFill>
                <a:latin typeface="Times New Roman"/>
                <a:ea typeface="Times New Roman"/>
              </a:rPr>
              <a:t>max</a:t>
            </a:r>
          </a:p>
          <a:p>
            <a:pPr marL="0" indent="256090">
              <a:lnSpc>
                <a:spcPct val="100000"/>
              </a:lnSpc>
              <a:spcBef>
                <a:spcPts val="225"/>
              </a:spcBef>
            </a:pPr>
            <a:r>
              <a:rPr lang="en-US" altLang="zh-CN" sz="2350" i="1" spc="-25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61566" y="2947847"/>
            <a:ext cx="760803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modülüne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61566" y="3313754"/>
            <a:ext cx="7578609" cy="15394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69" dirty="0">
                <a:solidFill>
                  <a:srgbClr val="BF0000"/>
                </a:solidFill>
                <a:latin typeface="Arial"/>
                <a:ea typeface="Arial"/>
              </a:rPr>
              <a:t>(mukavemet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BF0000"/>
                </a:solidFill>
                <a:latin typeface="Arial"/>
                <a:ea typeface="Arial"/>
              </a:rPr>
              <a:t>momenti)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bölünmesi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küçük</a:t>
            </a:r>
            <a:r>
              <a:rPr lang="en-US" altLang="zh-CN" sz="2400" spc="-1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6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ea typeface="Arial"/>
              </a:rPr>
              <a:t>modülü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818734" y="5272952"/>
            <a:ext cx="149699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034646" y="5256837"/>
            <a:ext cx="147943" cy="2978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39"/>
              </a:lnSpc>
            </a:pPr>
            <a:r>
              <a:rPr lang="en-US" altLang="zh-CN" sz="19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237505" y="5123205"/>
            <a:ext cx="25020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20" dirty="0">
                <a:solidFill>
                  <a:srgbClr val="000000"/>
                </a:solidFill>
                <a:latin typeface="Times New Roman"/>
                <a:ea typeface="Times New Roman"/>
              </a:rPr>
              <a:t>b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388058" y="5107089"/>
            <a:ext cx="304391" cy="6398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39"/>
              </a:lnSpc>
            </a:pPr>
            <a:r>
              <a:rPr lang="en-US" altLang="zh-CN" sz="19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1900" spc="-214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1900" i="1" dirty="0">
                <a:solidFill>
                  <a:srgbClr val="000000"/>
                </a:solidFill>
                <a:latin typeface="Times New Roman"/>
                <a:ea typeface="Times New Roman"/>
              </a:rPr>
              <a:t>h</a:t>
            </a:r>
          </a:p>
          <a:p>
            <a:pPr>
              <a:lnSpc>
                <a:spcPts val="415"/>
              </a:lnSpc>
            </a:pPr>
            <a:endParaRPr lang="en-US" dirty="0" smtClean="0"/>
          </a:p>
          <a:p>
            <a:pPr marL="0" indent="72150">
              <a:lnSpc>
                <a:spcPct val="100000"/>
              </a:lnSpc>
            </a:pPr>
            <a:r>
              <a:rPr lang="en-US" altLang="zh-CN" sz="1900" spc="10" dirty="0">
                <a:solidFill>
                  <a:srgbClr val="000000"/>
                </a:solidFill>
                <a:latin typeface="Times New Roman"/>
                <a:ea typeface="Times New Roman"/>
              </a:rPr>
              <a:t>6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694031" y="5111885"/>
            <a:ext cx="198888" cy="167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100" spc="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699895" y="5813602"/>
            <a:ext cx="314149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bağıntısından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bulunur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9"/>
          <p:cNvSpPr txBox="1"/>
          <p:nvPr/>
        </p:nvSpPr>
        <p:spPr>
          <a:xfrm>
            <a:off x="1361566" y="199568"/>
            <a:ext cx="7580303" cy="25952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178685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98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0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5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kirişte,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gerilmelerden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başka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çıkar.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gerilmeye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-4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gerilmesi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3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statik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645030" y="2794812"/>
            <a:ext cx="732599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679702" algn="l"/>
                <a:tab pos="3068447" algn="l"/>
                <a:tab pos="3912742" algn="l"/>
                <a:tab pos="5470525" algn="l"/>
                <a:tab pos="618248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dengesini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koruyor	ise,	herhangi	bir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hareket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361566" y="3160572"/>
            <a:ext cx="7579832" cy="34453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>
              <a:lnSpc>
                <a:spcPct val="10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gerçekleşmediğinden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kuvvetini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karşılar.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kuvvetine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koyan,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gerilmelerinin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kabul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2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Gerçekte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düzgün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dağılmaz.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değeri,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yüzeyinde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üst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sıfırdır.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3"/>
          <p:cNvSpPr txBox="1"/>
          <p:nvPr/>
        </p:nvSpPr>
        <p:spPr>
          <a:xfrm>
            <a:off x="1289558" y="433481"/>
            <a:ext cx="7653016" cy="1860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250694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60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Homojen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yapılmış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dikdörtgen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gerilmesi;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2973958" y="2451078"/>
            <a:ext cx="3223408" cy="3718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1666"/>
              </a:lnSpc>
              <a:tabLst>
                <a:tab pos="2674874" algn="l"/>
              </a:tabLst>
            </a:pPr>
            <a:r>
              <a:rPr lang="zh-CN" altLang="en-US" sz="2400" spc="-259" dirty="0">
                <a:solidFill>
                  <a:srgbClr val="000000"/>
                </a:solidFill>
                <a:latin typeface="宋体"/>
                <a:ea typeface="宋体"/>
              </a:rPr>
              <a:t>Ꞇ</a:t>
            </a:r>
            <a:r>
              <a:rPr lang="zh-CN" altLang="en-US" sz="2400" spc="-129" dirty="0">
                <a:solidFill>
                  <a:srgbClr val="000000"/>
                </a:solidFill>
                <a:latin typeface="宋体"/>
                <a:cs typeface="宋体"/>
              </a:rPr>
              <a:t> 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ea typeface="Arial"/>
              </a:rPr>
              <a:t>1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ea typeface="Arial"/>
              </a:rPr>
              <a:t>5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ea typeface="Arial"/>
              </a:rPr>
              <a:t>V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75" dirty="0">
                <a:solidFill>
                  <a:srgbClr val="000000"/>
                </a:solidFill>
                <a:latin typeface="Arial"/>
                <a:ea typeface="Arial"/>
              </a:rPr>
              <a:t>A	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ea typeface="Arial"/>
              </a:rPr>
              <a:t>dır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289558" y="2995092"/>
            <a:ext cx="7652853" cy="28196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V/A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terimi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ortalama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temsil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etmektedir.</a:t>
            </a:r>
          </a:p>
          <a:p>
            <a:pPr>
              <a:lnSpc>
                <a:spcPts val="625"/>
              </a:lnSpc>
            </a:pPr>
            <a:endParaRPr lang="en-US" dirty="0" smtClean="0"/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kesitindeki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maksimum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ortalama</a:t>
            </a:r>
            <a:r>
              <a:rPr lang="en-US" altLang="zh-CN" sz="2400" spc="1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1.5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katına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olmaktadır.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433481"/>
            <a:ext cx="5308233" cy="9617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178685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1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85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spc="-14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85" dirty="0">
                <a:solidFill>
                  <a:srgbClr val="BF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1464893"/>
            <a:ext cx="760854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yapılırken</a:t>
            </a:r>
            <a:r>
              <a:rPr lang="en-US" altLang="zh-CN" sz="2400" spc="-17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61566" y="1837105"/>
            <a:ext cx="7583536" cy="34452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yine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önemlidir.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spc="6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yüklendiği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zaman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eğilir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şeklini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değiştirir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esnasında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noktanın,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kat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mesafe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tanımlanır.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düzlemin,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izdüşümüne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elastik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eğri</a:t>
            </a:r>
            <a:r>
              <a:rPr lang="en-US" altLang="zh-CN" sz="2400" spc="-8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6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yükü,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5282361"/>
            <a:ext cx="73247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taşıyabilecek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5648121"/>
            <a:ext cx="237758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dayanıklı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332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289558" y="239573"/>
            <a:ext cx="7652608" cy="29144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378963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  <a:p>
            <a:pPr>
              <a:lnSpc>
                <a:spcPts val="67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koşulunda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açıklığının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1/200–1/360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‘ından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fazla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olmaması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istenir.</a:t>
            </a:r>
          </a:p>
          <a:p>
            <a:pPr>
              <a:lnSpc>
                <a:spcPts val="63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projelemelerinde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hesaplanması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zorunludur.</a:t>
            </a:r>
          </a:p>
          <a:p>
            <a:pPr>
              <a:lnSpc>
                <a:spcPts val="56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hesaplamasında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eşitlikler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73022" y="3160461"/>
            <a:ext cx="739790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gerilmesinin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oluşturan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73022" y="3526713"/>
            <a:ext cx="739717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240917" algn="l"/>
                <a:tab pos="2633852" algn="l"/>
                <a:tab pos="3924934" algn="l"/>
                <a:tab pos="5726684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	limitinin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altında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bulunduğu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durumlarda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89558" y="3892473"/>
            <a:ext cx="7651750" cy="25381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geçerlidir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7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yüklü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kirişlerde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sarkının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bulunmasında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yöntem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vardır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59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673608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</a:t>
            </a:r>
          </a:p>
          <a:p>
            <a:pPr marL="673608" hangingPunct="0">
              <a:lnSpc>
                <a:spcPct val="120833"/>
              </a:lnSpc>
              <a:spcBef>
                <a:spcPts val="295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metodu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>
                <a:solidFill>
                  <a:prstClr val="black"/>
                </a:solidFill>
              </a:rPr>
              <a:t/>
            </a:r>
            <a:br>
              <a:rPr>
                <a:solidFill>
                  <a:prstClr val="black"/>
                </a:solidFill>
              </a:rPr>
            </a:b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metodu</a:t>
            </a:r>
          </a:p>
        </p:txBody>
      </p:sp>
    </p:spTree>
    <p:extLst>
      <p:ext uri="{BB962C8B-B14F-4D97-AF65-F5344CB8AC3E}">
        <p14:creationId xmlns:p14="http://schemas.microsoft.com/office/powerpoint/2010/main" val="263051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/>
          <p:nvPr/>
        </p:nvSpPr>
        <p:spPr>
          <a:xfrm>
            <a:off x="3627754" y="196520"/>
            <a:ext cx="3246995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Kirişlerin</a:t>
            </a:r>
            <a:r>
              <a:rPr lang="en-US" altLang="zh-CN" sz="3200" b="1" spc="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analizi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61566" y="855776"/>
            <a:ext cx="760793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0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Analitik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çözüm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elastik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denkleminin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645030" y="1404416"/>
            <a:ext cx="73244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şartlarına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çözümlenmesiyle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sarkıyı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veren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361566" y="1952945"/>
            <a:ext cx="7580243" cy="44510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integrasyon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metodudur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Moment-alan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metodu</a:t>
            </a:r>
            <a:r>
              <a:rPr lang="en-US" altLang="zh-CN" sz="2400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sakının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incelenmesinde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yöntemdir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2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Süperpozisyon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metodunda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kolaylıkla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hesaplanabilecek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sistemlere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Esas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noktasındaki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alt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sistemlerde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karşılık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sarkı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cebirsel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toplamı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elde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</p:txBody>
      </p:sp>
    </p:spTree>
    <p:extLst>
      <p:ext uri="{BB962C8B-B14F-4D97-AF65-F5344CB8AC3E}">
        <p14:creationId xmlns:p14="http://schemas.microsoft.com/office/powerpoint/2010/main" val="343544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758</Words>
  <Application>Microsoft Office PowerPoint</Application>
  <PresentationFormat>Ekran Gösterisi (4:3)</PresentationFormat>
  <Paragraphs>149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6</cp:revision>
  <dcterms:created xsi:type="dcterms:W3CDTF">2011-01-21T15:00:27Z</dcterms:created>
  <dcterms:modified xsi:type="dcterms:W3CDTF">2020-01-10T12:29:51Z</dcterms:modified>
</cp:coreProperties>
</file>