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6"/>
  </p:notesMasterIdLst>
  <p:handoutMasterIdLst>
    <p:handoutMasterId r:id="rId17"/>
  </p:handoutMasterIdLst>
  <p:sldIdLst>
    <p:sldId id="256" r:id="rId2"/>
    <p:sldId id="360" r:id="rId3"/>
    <p:sldId id="361" r:id="rId4"/>
    <p:sldId id="362" r:id="rId5"/>
    <p:sldId id="369" r:id="rId6"/>
    <p:sldId id="396" r:id="rId7"/>
    <p:sldId id="397" r:id="rId8"/>
    <p:sldId id="398" r:id="rId9"/>
    <p:sldId id="399" r:id="rId10"/>
    <p:sldId id="351" r:id="rId11"/>
    <p:sldId id="401" r:id="rId12"/>
    <p:sldId id="402" r:id="rId13"/>
    <p:sldId id="400" r:id="rId14"/>
    <p:sldId id="39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71664" y="836712"/>
            <a:ext cx="6480720" cy="2214246"/>
          </a:xfrm>
        </p:spPr>
        <p:txBody>
          <a:bodyPr anchor="ctr">
            <a:normAutofit/>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Sağlık Okuryazarlığı</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r>
              <a:rPr lang="tr-TR" sz="2400" b="1" dirty="0">
                <a:latin typeface="Times New Roman" panose="02020603050405020304" pitchFamily="18" charset="0"/>
                <a:cs typeface="Times New Roman" panose="02020603050405020304" pitchFamily="18" charset="0"/>
              </a:rPr>
              <a:t>Sağlık Profesyonelleri için SOY</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profesyonelleri için SOY; iletişim ve klinik becerilerin kazanılmasını sağlayan bir öğe olarak belirtilmektedir.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profesyonelleri için sağlık bilgilerini sağlık hizmeti kullanıcılarına iletmek açısından güçlükler mevcuttur. Bu güçlükler arasında sağlık hizmeti kullanıcılarının sınırlı okuryazarlık düzeyi, kültürel farklılıklar, yaşa bağlı fiziksel ve bilişsel değişiklikler, dinleme, öğrenme ve hatırlamayı etkileyen duygusal durumlar, hekim-hasta ilişkisi için ayrılan sürenin yetersizliği, hastanın veya bilgi almak isteyenin içinde bulunduğu </a:t>
            </a:r>
            <a:r>
              <a:rPr lang="tr-TR" sz="2400" dirty="0" err="1">
                <a:latin typeface="Times New Roman" panose="02020603050405020304" pitchFamily="18" charset="0"/>
                <a:cs typeface="Times New Roman" panose="02020603050405020304" pitchFamily="18" charset="0"/>
              </a:rPr>
              <a:t>duygudurum</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korku,ağrı</a:t>
            </a:r>
            <a:r>
              <a:rPr lang="tr-TR" sz="2400" dirty="0">
                <a:latin typeface="Times New Roman" panose="02020603050405020304" pitchFamily="18" charset="0"/>
                <a:cs typeface="Times New Roman" panose="02020603050405020304" pitchFamily="18" charset="0"/>
              </a:rPr>
              <a:t> vb.), tanı koyma sürecinin karmaşıklığı, sürekli yenilenen ve büyüyen araştırma bulguları sayılabilir.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5775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400" b="1" dirty="0">
                <a:latin typeface="Times New Roman" panose="02020603050405020304" pitchFamily="18" charset="0"/>
                <a:cs typeface="Times New Roman" panose="02020603050405020304" pitchFamily="18" charset="0"/>
              </a:rPr>
              <a:t>Hastalarda yetersiz sağlık okuryazarlığı düzeyini düşündüren davranışlar</a:t>
            </a:r>
            <a:r>
              <a:rPr lang="tr-TR" sz="24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Gerekmediği halde sağlık personelinden yardım istemek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Hastaneye gelirken yanında okuyabilen birini getirmek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Randevuların tutulamaması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Bahaneler yapma (“Ben gözlüklerimi unuttum.”)</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İlaç kullanımında uyumsuzluk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Önerilen müdahalelere yanlış uyum (</a:t>
            </a:r>
            <a:r>
              <a:rPr lang="tr-TR" sz="2400" dirty="0" err="1">
                <a:latin typeface="Times New Roman" panose="02020603050405020304" pitchFamily="18" charset="0"/>
                <a:cs typeface="Times New Roman" panose="02020603050405020304" pitchFamily="18" charset="0"/>
              </a:rPr>
              <a:t>örneğin;reflüde</a:t>
            </a:r>
            <a:r>
              <a:rPr lang="tr-TR" sz="2400" dirty="0">
                <a:latin typeface="Times New Roman" panose="02020603050405020304" pitchFamily="18" charset="0"/>
                <a:cs typeface="Times New Roman" panose="02020603050405020304" pitchFamily="18" charset="0"/>
              </a:rPr>
              <a:t> asidi azaltmak için değişiklik önerisinde yatağın başını yükseltmek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Karar vermeyi erteleme (“Ben bunu eve gittiğimde okuyacağım”)</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Diğer kişileri izleme (Davranışları taklit etme)</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1882605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okuryazarlığı koruyucu sağlık hizmetlerinin tamamlayıcı bir parçasıdır. Birinci basamak sağlık hizmetleri kapsamında sağlık eğitiminin birincil hedefi erken çocukluk döneminden itibaren tüm yaş gruplarında toplumun sağlık bilincini yükseltmeye ve sağlık okuryazarlık düzeyini artırmaya yönelik olmalıdır.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Ülkemiz için yeni bir kavram olan sağlık okuryazarlığı ile ilgili literatür oldukça sınırlı olmakla birlikte yapılan çalışmalarda yeterli sağlık okuryazarlığı düzeyleri düşük bulunmuştur.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T.C. Sağlık Bakanlığı, 2013-2017 Stratejik Plan’da, Türkiye’nin SOY düzeyini 2017’de %50’ye, 2023’de %100’e ulaştırmayı hedefleri içerisine koymuştur.</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2925373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algn="just">
              <a:buFont typeface="Wingdings" panose="05000000000000000000" pitchFamily="2" charset="2"/>
              <a:buChar char="ü"/>
            </a:pP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SOY düzeyi tüm dünyada olduğu gibi ülkemizde de yetersiz düzeydedir ve bu alanda yapılan bilimsel çalışma sayısı da düşüktür.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Çağdaş sağlık anlayışının dünyada ve ülkemizde egemen olabilmesi, sağlığın korunması ve geliştirilmesi çabalarının başarıya ulaşabilmesi için toplumca SOY düzeyini geliştirmek için çalışmak zorunluluğu vardır. Bu konuda, başta sağlık profesyonelleri olmak üzere, toplumun her kesimine sorumluluklar düşmektedir.</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1740450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a:bodyPr>
          <a:lstStyle/>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Kaynaklar </a:t>
            </a:r>
          </a:p>
          <a:p>
            <a:pPr marL="457740" indent="-457200" algn="just">
              <a:buClr>
                <a:srgbClr val="B31166"/>
              </a:buClr>
              <a:buAutoNum type="arabicPeriod"/>
            </a:pPr>
            <a:r>
              <a:rPr lang="tr-TR" sz="2000" dirty="0">
                <a:effectLst/>
                <a:latin typeface="Times New Roman" panose="02020603050405020304" pitchFamily="18" charset="0"/>
                <a:ea typeface="Times New Roman" panose="02020603050405020304" pitchFamily="18" charset="0"/>
              </a:rPr>
              <a:t>Yılmazel G. ve Çetinkaya F. (2016). Sağlık okuryazarlığının toplum sağlığı açısından önemi. </a:t>
            </a:r>
            <a:r>
              <a:rPr lang="tr-TR" sz="2000" i="1" dirty="0">
                <a:effectLst/>
                <a:latin typeface="Times New Roman" panose="02020603050405020304" pitchFamily="18" charset="0"/>
                <a:ea typeface="Times New Roman" panose="02020603050405020304" pitchFamily="18" charset="0"/>
              </a:rPr>
              <a:t>TAF </a:t>
            </a:r>
            <a:r>
              <a:rPr lang="tr-TR" sz="2000" i="1" dirty="0" err="1">
                <a:effectLst/>
                <a:latin typeface="Times New Roman" panose="02020603050405020304" pitchFamily="18" charset="0"/>
                <a:ea typeface="Times New Roman" panose="02020603050405020304" pitchFamily="18" charset="0"/>
              </a:rPr>
              <a:t>Prev</a:t>
            </a:r>
            <a:r>
              <a:rPr lang="tr-TR" sz="2000" i="1" dirty="0">
                <a:effectLst/>
                <a:latin typeface="Times New Roman" panose="02020603050405020304" pitchFamily="18" charset="0"/>
                <a:ea typeface="Times New Roman" panose="02020603050405020304" pitchFamily="18" charset="0"/>
              </a:rPr>
              <a:t> </a:t>
            </a:r>
            <a:r>
              <a:rPr lang="tr-TR" sz="2000" i="1" dirty="0" err="1">
                <a:effectLst/>
                <a:latin typeface="Times New Roman" panose="02020603050405020304" pitchFamily="18" charset="0"/>
                <a:ea typeface="Times New Roman" panose="02020603050405020304" pitchFamily="18" charset="0"/>
              </a:rPr>
              <a:t>Med</a:t>
            </a:r>
            <a:r>
              <a:rPr lang="tr-TR" sz="2000" i="1" dirty="0">
                <a:effectLst/>
                <a:latin typeface="Times New Roman" panose="02020603050405020304" pitchFamily="18" charset="0"/>
                <a:ea typeface="Times New Roman" panose="02020603050405020304" pitchFamily="18" charset="0"/>
              </a:rPr>
              <a:t> </a:t>
            </a:r>
            <a:r>
              <a:rPr lang="tr-TR" sz="2000" i="1" dirty="0" err="1">
                <a:effectLst/>
                <a:latin typeface="Times New Roman" panose="02020603050405020304" pitchFamily="18" charset="0"/>
                <a:ea typeface="Times New Roman" panose="02020603050405020304" pitchFamily="18" charset="0"/>
              </a:rPr>
              <a:t>Bull</a:t>
            </a:r>
            <a:r>
              <a:rPr lang="tr-TR" sz="2000" i="1" dirty="0">
                <a:effectLst/>
                <a:latin typeface="Times New Roman" panose="02020603050405020304" pitchFamily="18" charset="0"/>
                <a:ea typeface="Times New Roman" panose="02020603050405020304" pitchFamily="18" charset="0"/>
              </a:rPr>
              <a:t>. </a:t>
            </a:r>
            <a:r>
              <a:rPr lang="tr-TR" sz="2000" dirty="0">
                <a:effectLst/>
                <a:latin typeface="Times New Roman" panose="02020603050405020304" pitchFamily="18" charset="0"/>
                <a:ea typeface="Times New Roman" panose="02020603050405020304" pitchFamily="18" charset="0"/>
              </a:rPr>
              <a:t>15(1):69-74.</a:t>
            </a:r>
          </a:p>
          <a:p>
            <a:pPr marL="457740" indent="-457200" algn="just">
              <a:buClr>
                <a:srgbClr val="B31166"/>
              </a:buClr>
              <a:buAutoNum type="arabicPeriod"/>
            </a:pPr>
            <a:r>
              <a:rPr lang="tr-TR" sz="2000" dirty="0">
                <a:effectLst/>
                <a:latin typeface="Times New Roman" panose="02020603050405020304" pitchFamily="18" charset="0"/>
                <a:ea typeface="Times New Roman" panose="02020603050405020304" pitchFamily="18" charset="0"/>
              </a:rPr>
              <a:t>Tözün M. </a:t>
            </a:r>
            <a:r>
              <a:rPr lang="tr-TR" sz="2000" dirty="0">
                <a:latin typeface="Times New Roman" panose="02020603050405020304" pitchFamily="18" charset="0"/>
                <a:ea typeface="Times New Roman" panose="02020603050405020304" pitchFamily="18" charset="0"/>
              </a:rPr>
              <a:t>ve </a:t>
            </a:r>
            <a:r>
              <a:rPr lang="tr-TR" sz="2000" dirty="0">
                <a:effectLst/>
                <a:latin typeface="Times New Roman" panose="02020603050405020304" pitchFamily="18" charset="0"/>
                <a:ea typeface="Times New Roman" panose="02020603050405020304" pitchFamily="18" charset="0"/>
              </a:rPr>
              <a:t> </a:t>
            </a:r>
            <a:r>
              <a:rPr lang="tr-TR" sz="2000" dirty="0" err="1">
                <a:effectLst/>
                <a:latin typeface="Times New Roman" panose="02020603050405020304" pitchFamily="18" charset="0"/>
                <a:ea typeface="Times New Roman" panose="02020603050405020304" pitchFamily="18" charset="0"/>
              </a:rPr>
              <a:t>Sözmen</a:t>
            </a:r>
            <a:r>
              <a:rPr lang="tr-TR" sz="2000" dirty="0">
                <a:effectLst/>
                <a:latin typeface="Times New Roman" panose="02020603050405020304" pitchFamily="18" charset="0"/>
                <a:ea typeface="Times New Roman" panose="02020603050405020304" pitchFamily="18" charset="0"/>
              </a:rPr>
              <a:t> M.K. (2014). Halk Sağlığı Bakışı ile Sağlık Okuryazarlığı. </a:t>
            </a:r>
            <a:r>
              <a:rPr lang="tr-TR" sz="2000" i="1" dirty="0" err="1">
                <a:effectLst/>
                <a:latin typeface="Times New Roman" panose="02020603050405020304" pitchFamily="18" charset="0"/>
                <a:ea typeface="Times New Roman" panose="02020603050405020304" pitchFamily="18" charset="0"/>
              </a:rPr>
              <a:t>Smyrna</a:t>
            </a:r>
            <a:r>
              <a:rPr lang="tr-TR" sz="2000" i="1" dirty="0">
                <a:effectLst/>
                <a:latin typeface="Times New Roman" panose="02020603050405020304" pitchFamily="18" charset="0"/>
                <a:ea typeface="Times New Roman" panose="02020603050405020304" pitchFamily="18" charset="0"/>
              </a:rPr>
              <a:t> Tıp Dergisi.</a:t>
            </a:r>
            <a:r>
              <a:rPr lang="tr-TR" sz="2000" dirty="0">
                <a:effectLst/>
                <a:latin typeface="Times New Roman" panose="02020603050405020304" pitchFamily="18" charset="0"/>
                <a:ea typeface="Times New Roman" panose="02020603050405020304" pitchFamily="18" charset="0"/>
              </a:rPr>
              <a:t>48-54</a:t>
            </a:r>
            <a:r>
              <a:rPr lang="tr-TR" sz="2000" i="1" dirty="0">
                <a:latin typeface="Times New Roman" panose="02020603050405020304" pitchFamily="18" charset="0"/>
                <a:ea typeface="Times New Roman" panose="02020603050405020304" pitchFamily="18" charset="0"/>
              </a:rPr>
              <a:t>.</a:t>
            </a:r>
            <a:endParaRPr lang="tr-TR" sz="2000" i="1"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Tree>
    <p:extLst>
      <p:ext uri="{BB962C8B-B14F-4D97-AF65-F5344CB8AC3E}">
        <p14:creationId xmlns:p14="http://schemas.microsoft.com/office/powerpoint/2010/main" val="1126107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SAĞLIK OKURYAZARLIĞI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Herkesin yeterli düzeyde sağlık konusunda bilgi düzeyine, farkındalığa ve doğru tutum ve davranış geliştirme yetisine sahip olması gerekliliği günümüzde Sağlık okuryazarlığı (SOY) kavramının önem kazanmasını sağlamıştır.</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Sağlık okuryazarlığı, sağlıklı yaşam yılını ve kalitesini artıran, sağlık profesyonelleri için iletişim ve klinik becerilerin kazanılmasını, sağlık hizmeti alanlar için karar mekanizmasına dâhil olmayı sağlayan bir öğe olarak belirtilmektedir.</a:t>
            </a: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198203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Sağlık okuryazarlığı (SOY), “Kişilerin doğru sağlık kararları vermek için gerekli sağlık bilgi ve hizmetlerini anlama, edinme ve işleme kapasitesinin derecesidir” şeklinde tanımlanır. </a:t>
            </a:r>
          </a:p>
          <a:p>
            <a:pPr marL="0" indent="0" algn="just">
              <a:buNone/>
            </a:pPr>
            <a:r>
              <a:rPr lang="tr-TR" sz="2400" dirty="0">
                <a:latin typeface="Times New Roman" panose="02020603050405020304" pitchFamily="18" charset="0"/>
                <a:cs typeface="Times New Roman" panose="02020603050405020304" pitchFamily="18" charset="0"/>
              </a:rPr>
              <a:t>Bireylerin sağlığı üzerinde yetersiz sağlık okuryazarlığının etkisini destekleyen kanıtların giderek arttığı belirtilmektedir. </a:t>
            </a:r>
          </a:p>
          <a:p>
            <a:pPr marL="0" indent="0" algn="just">
              <a:buNone/>
            </a:pPr>
            <a:r>
              <a:rPr lang="tr-TR" sz="2400" dirty="0">
                <a:latin typeface="Times New Roman" panose="02020603050405020304" pitchFamily="18" charset="0"/>
                <a:cs typeface="Times New Roman" panose="02020603050405020304" pitchFamily="18" charset="0"/>
              </a:rPr>
              <a:t>Bu kanıtlar; koruyucu sağlık hizmetlerinin düşük düzeyde kullanımı, </a:t>
            </a:r>
            <a:r>
              <a:rPr lang="tr-TR" sz="2400" dirty="0" err="1">
                <a:latin typeface="Times New Roman" panose="02020603050405020304" pitchFamily="18" charset="0"/>
                <a:cs typeface="Times New Roman" panose="02020603050405020304" pitchFamily="18" charset="0"/>
              </a:rPr>
              <a:t>semptomatik</a:t>
            </a:r>
            <a:r>
              <a:rPr lang="tr-TR" sz="2400" dirty="0">
                <a:latin typeface="Times New Roman" panose="02020603050405020304" pitchFamily="18" charset="0"/>
                <a:cs typeface="Times New Roman" panose="02020603050405020304" pitchFamily="18" charset="0"/>
              </a:rPr>
              <a:t> dönemde sağlık bakımı arayışında gecikme, bireyin tıbbi durumunu anlamasında yetersizlik, tıbbi öneri/talimatlara bağlılıkta yetersizlik, öz-bakım yetersizliği ve </a:t>
            </a:r>
            <a:r>
              <a:rPr lang="tr-TR" sz="2400" dirty="0" err="1">
                <a:latin typeface="Times New Roman" panose="02020603050405020304" pitchFamily="18" charset="0"/>
                <a:cs typeface="Times New Roman" panose="02020603050405020304" pitchFamily="18" charset="0"/>
              </a:rPr>
              <a:t>mortalitede</a:t>
            </a:r>
            <a:r>
              <a:rPr lang="tr-TR" sz="2400" dirty="0">
                <a:latin typeface="Times New Roman" panose="02020603050405020304" pitchFamily="18" charset="0"/>
                <a:cs typeface="Times New Roman" panose="02020603050405020304" pitchFamily="18" charset="0"/>
              </a:rPr>
              <a:t> artış olarak gösterilmektedir. </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651505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Bireyler ile sağlık sistemi, eğitim sistemi, sağlık konuları arasında arabuluculuk işlevi gören sağlık okuryazarlığı toplumdaki sosyal ve kültürel faktörlere dayanır.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Sağlığı geliştirme aktivitelerinin planlanmasında önemli bir adım olarak kabul edilen sağlık okuryazarlığının toplum sağlığı açısından önemi; etkilediği insan sayısının fazlalığı, olumsuz sağlık sonuçları, kronik hastalık oranlarında artış, sağlık bakım maliyetlerinde yükseliş, sağlık bilgisi taleplerindeki artış, eşitlikçilik olmak üzere altı genel tema altında tanımlanmıştır. </a:t>
            </a: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52121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Bireylerin sağlık okuryazarlığı düzeylerinin değerlendirilmesi sağlık ve hastalık bilgisi üzerine odaklanmaktadır. Ancak ülkelerin gelişmişlik düzeylerine bakılmaksızın, sağlık okuryazarlık düzeyinin tüm dünyada düşük olduğu görülmektedir.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Dünya Sağlık Örgütü Sağlığın Sosyal Belirleyicileri Komisyonu bir raporunda sağlıkta eşitsizliklerin azaltılmasında sağlık okuryazarlığının geliştirilmesini önemli bir araç olarak kabul etmiştir. Bu doğrultuda önerilen yaklaşımlar sağlık okuryazarlığı eğitiminin erken çocukluk döneminde başlatılması, okul eğitiminde sağlığı geliştirme kavramı üzerinde durulması ve yetişkin eğitimine ağırlık verilmesidir.</a:t>
            </a:r>
          </a:p>
          <a:p>
            <a:pPr algn="just">
              <a:buFont typeface="Wingdings" panose="05000000000000000000" pitchFamily="2" charset="2"/>
              <a:buChar char="ü"/>
            </a:pPr>
            <a:endParaRPr lang="tr-TR" sz="1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824147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SOY düzeyi yetersiz olursa, toplum sağlığı açısından genel sağlık düzeyinde düşüklük, koruyucu sağlık hizmetlerini kullanma oranında düşme, tıbbi ve ilaç hatalarında artış, sağlık bakım maliyetlerinde artma, </a:t>
            </a:r>
            <a:r>
              <a:rPr lang="tr-TR" sz="2800" dirty="0" err="1">
                <a:latin typeface="Times New Roman" panose="02020603050405020304" pitchFamily="18" charset="0"/>
                <a:cs typeface="Times New Roman" panose="02020603050405020304" pitchFamily="18" charset="0"/>
              </a:rPr>
              <a:t>mortalitede</a:t>
            </a:r>
            <a:r>
              <a:rPr lang="tr-TR" sz="2800" dirty="0">
                <a:latin typeface="Times New Roman" panose="02020603050405020304" pitchFamily="18" charset="0"/>
                <a:cs typeface="Times New Roman" panose="02020603050405020304" pitchFamily="18" charset="0"/>
              </a:rPr>
              <a:t> artış gibi olumsuz durumlar oluşur.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SOY düzeyini arttırmak için kullanılan başlıca bilgiye erişim kaynakları sağlık profesyonelleri, tıp literatürü, tıp ve sağlık kitapları ve dergileri, internet ve kitle iletişim araçlarıdır. Doğru sağlık bilgisine erişimde, başta sağlık profesyonelleri olmak üzere, toplumun her kesimine sorumluluklar düşmektedir.</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390879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400" b="1" dirty="0">
                <a:latin typeface="Times New Roman" panose="02020603050405020304" pitchFamily="18" charset="0"/>
                <a:cs typeface="Times New Roman" panose="02020603050405020304" pitchFamily="18" charset="0"/>
              </a:rPr>
              <a:t>SOY düzeyi düşüklüğünde toplum sağlığı açısından oluşan durumlar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Genel sağlık düzeyinde düşüklük,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Koruyucu sağlık ve birinci basamak tedavi hizmetlerini kullanma oranında düşüklük,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Kronik durumlarla ilgili olarak bakım ve hastalığı yönetme ve sağlık bakım sistemine ulaşmak için gerekli beceriler yönünden yetersizlik,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Öz bakım yetersizliği,</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Tıbbi ve ilaç hatalarında yükseklik,</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1885672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bakım maliyetlerinde yükseklik,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bakım hizmetlerinden daha az yararlanma,</a:t>
            </a:r>
          </a:p>
          <a:p>
            <a:pPr algn="just">
              <a:buFont typeface="Wingdings" panose="05000000000000000000" pitchFamily="2" charset="2"/>
              <a:buChar char="ü"/>
            </a:pPr>
            <a:r>
              <a:rPr lang="tr-TR" sz="2400" dirty="0" err="1">
                <a:latin typeface="Times New Roman" panose="02020603050405020304" pitchFamily="18" charset="0"/>
                <a:cs typeface="Times New Roman" panose="02020603050405020304" pitchFamily="18" charset="0"/>
              </a:rPr>
              <a:t>Semptomatik</a:t>
            </a:r>
            <a:r>
              <a:rPr lang="tr-TR" sz="2400" dirty="0">
                <a:latin typeface="Times New Roman" panose="02020603050405020304" pitchFamily="18" charset="0"/>
                <a:cs typeface="Times New Roman" panose="02020603050405020304" pitchFamily="18" charset="0"/>
              </a:rPr>
              <a:t> dönemde sağlık arama davranışında ve sağlık durumunun kötüleştiğini anlamada gecikme,</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Tıbbi öneri ve/veya talimatlara bağlılıkta yetersizlik,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Hastanede yatma sıklıklarının ve kalma sürelerinin uzun olması,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Acil servis gibi maliyeti yüksek hizmetlerden yararlanma oranlarında yükseklik,</a:t>
            </a:r>
          </a:p>
          <a:p>
            <a:pPr algn="just">
              <a:buFont typeface="Wingdings" panose="05000000000000000000" pitchFamily="2" charset="2"/>
              <a:buChar char="ü"/>
            </a:pPr>
            <a:r>
              <a:rPr lang="tr-TR" sz="2400" dirty="0" err="1">
                <a:latin typeface="Times New Roman" panose="02020603050405020304" pitchFamily="18" charset="0"/>
                <a:cs typeface="Times New Roman" panose="02020603050405020304" pitchFamily="18" charset="0"/>
              </a:rPr>
              <a:t>Mortalitede</a:t>
            </a:r>
            <a:r>
              <a:rPr lang="tr-TR" sz="2400" dirty="0">
                <a:latin typeface="Times New Roman" panose="02020603050405020304" pitchFamily="18" charset="0"/>
                <a:cs typeface="Times New Roman" panose="02020603050405020304" pitchFamily="18" charset="0"/>
              </a:rPr>
              <a:t> yükseklik.</a:t>
            </a:r>
          </a:p>
          <a:p>
            <a:pPr marL="0" indent="0" algn="just">
              <a:buNone/>
            </a:pPr>
            <a:r>
              <a:rPr lang="tr-TR" sz="2400" dirty="0">
                <a:latin typeface="Times New Roman" panose="02020603050405020304" pitchFamily="18" charset="0"/>
                <a:cs typeface="Times New Roman" panose="02020603050405020304" pitchFamily="18" charset="0"/>
              </a:rPr>
              <a:t> </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960906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SOY düzeyi </a:t>
            </a:r>
            <a:r>
              <a:rPr lang="tr-TR" sz="2400" b="1" dirty="0">
                <a:latin typeface="Times New Roman" panose="02020603050405020304" pitchFamily="18" charset="0"/>
                <a:cs typeface="Times New Roman" panose="02020603050405020304" pitchFamily="18" charset="0"/>
              </a:rPr>
              <a:t>fonksiyonel, interaktif ve kritik </a:t>
            </a:r>
            <a:r>
              <a:rPr lang="tr-TR" sz="2400" dirty="0">
                <a:latin typeface="Times New Roman" panose="02020603050405020304" pitchFamily="18" charset="0"/>
                <a:cs typeface="Times New Roman" panose="02020603050405020304" pitchFamily="18" charset="0"/>
              </a:rPr>
              <a:t>olarak üç grupta ele alınır. </a:t>
            </a:r>
            <a:r>
              <a:rPr lang="tr-TR" sz="2400" b="1" dirty="0">
                <a:latin typeface="Times New Roman" panose="02020603050405020304" pitchFamily="18" charset="0"/>
                <a:cs typeface="Times New Roman" panose="02020603050405020304" pitchFamily="18" charset="0"/>
              </a:rPr>
              <a:t>Fonksiyonel SOY</a:t>
            </a:r>
            <a:r>
              <a:rPr lang="tr-TR" sz="2400" dirty="0">
                <a:latin typeface="Times New Roman" panose="02020603050405020304" pitchFamily="18" charset="0"/>
                <a:cs typeface="Times New Roman" panose="02020603050405020304" pitchFamily="18" charset="0"/>
              </a:rPr>
              <a:t>, bireylerin sağlık risklerini bilme, sağlık sisteminin nasıl kullanılacağı ve temel sağlık eğitim materyallerini okuyabilme vb. sağlıkla ilgili okuma - yazma temel becerilerini gösterir. </a:t>
            </a:r>
          </a:p>
          <a:p>
            <a:pPr marL="0" indent="0" algn="just">
              <a:buNone/>
            </a:pPr>
            <a:r>
              <a:rPr lang="tr-TR" sz="2400" b="1" dirty="0">
                <a:latin typeface="Times New Roman" panose="02020603050405020304" pitchFamily="18" charset="0"/>
                <a:cs typeface="Times New Roman" panose="02020603050405020304" pitchFamily="18" charset="0"/>
              </a:rPr>
              <a:t>İnteraktif SOY</a:t>
            </a:r>
            <a:r>
              <a:rPr lang="tr-TR" sz="2400" dirty="0">
                <a:latin typeface="Times New Roman" panose="02020603050405020304" pitchFamily="18" charset="0"/>
                <a:cs typeface="Times New Roman" panose="02020603050405020304" pitchFamily="18" charset="0"/>
              </a:rPr>
              <a:t>, sağlık aktivitelerine katılma, sağlık mesajlarını anlama, değişen koşullarda sağlık bilgisini uygulama vb. gelişmiş bilişsel, okuryazarlık ve sosyal yetenekleri içerir. </a:t>
            </a:r>
          </a:p>
          <a:p>
            <a:pPr marL="0" indent="0" algn="just">
              <a:buNone/>
            </a:pPr>
            <a:r>
              <a:rPr lang="tr-TR" sz="2400" b="1" dirty="0">
                <a:latin typeface="Times New Roman" panose="02020603050405020304" pitchFamily="18" charset="0"/>
                <a:cs typeface="Times New Roman" panose="02020603050405020304" pitchFamily="18" charset="0"/>
              </a:rPr>
              <a:t>Kritik SOY </a:t>
            </a:r>
            <a:r>
              <a:rPr lang="tr-TR" sz="2400" dirty="0">
                <a:latin typeface="Times New Roman" panose="02020603050405020304" pitchFamily="18" charset="0"/>
                <a:cs typeface="Times New Roman" panose="02020603050405020304" pitchFamily="18" charset="0"/>
              </a:rPr>
              <a:t>ise, sağlık bilgisini kritik olarak analiz edebilme, kişisel ve toplum kapasitesini geliştirebilme ve sağlığın sosyal ve ekonomik tanımını görebilme ve anlayabilme vb. bir üst gelişmiş bilişsel ve sosyal yetenekleri içerir.</a:t>
            </a:r>
          </a:p>
          <a:p>
            <a:pPr marL="0" indent="0" algn="just">
              <a:buNone/>
            </a:pPr>
            <a:r>
              <a:rPr lang="tr-TR" sz="2400" dirty="0">
                <a:latin typeface="Times New Roman" panose="02020603050405020304" pitchFamily="18" charset="0"/>
                <a:cs typeface="Times New Roman" panose="02020603050405020304" pitchFamily="18" charset="0"/>
              </a:rPr>
              <a:t> </a:t>
            </a: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76012671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4283</TotalTime>
  <Words>995</Words>
  <Application>Microsoft Office PowerPoint</Application>
  <PresentationFormat>Geniş ekran</PresentationFormat>
  <Paragraphs>73</Paragraphs>
  <Slides>14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SAĞLIK OKURYAZARLIĞI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244</cp:revision>
  <dcterms:created xsi:type="dcterms:W3CDTF">2019-12-10T17:31:29Z</dcterms:created>
  <dcterms:modified xsi:type="dcterms:W3CDTF">2021-11-05T18:45:13Z</dcterms:modified>
</cp:coreProperties>
</file>