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388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345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095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67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481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987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16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71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254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576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546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308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08359" y="3576118"/>
            <a:ext cx="8249217" cy="1783533"/>
          </a:xfrm>
        </p:spPr>
        <p:txBody>
          <a:bodyPr>
            <a:normAutofit fontScale="90000"/>
          </a:bodyPr>
          <a:lstStyle/>
          <a:p>
            <a:r>
              <a:rPr lang="pt-PT" b="1" dirty="0"/>
              <a:t>ISP 419 PORTEKIZ </a:t>
            </a:r>
            <a:r>
              <a:rPr lang="pt-PT" b="1" dirty="0" smtClean="0"/>
              <a:t>TARIHI</a:t>
            </a:r>
            <a:br>
              <a:rPr lang="pt-PT" b="1" dirty="0" smtClean="0"/>
            </a:br>
            <a:r>
              <a:rPr lang="pt-PT" b="1" dirty="0" smtClean="0"/>
              <a:t/>
            </a:r>
            <a:br>
              <a:rPr lang="pt-PT" b="1" dirty="0" smtClean="0"/>
            </a:br>
            <a:r>
              <a:rPr lang="pt-PT" b="1" dirty="0" smtClean="0"/>
              <a:t>HISTÓRIA DE PORTUGAL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92309" y="4952246"/>
            <a:ext cx="9144000" cy="1655762"/>
          </a:xfrm>
        </p:spPr>
        <p:txBody>
          <a:bodyPr>
            <a:normAutofit lnSpcReduction="10000"/>
          </a:bodyPr>
          <a:lstStyle/>
          <a:p>
            <a:endParaRPr lang="pt-PT" dirty="0" smtClean="0"/>
          </a:p>
          <a:p>
            <a:endParaRPr lang="pt-PT" dirty="0"/>
          </a:p>
          <a:p>
            <a:pPr algn="r"/>
            <a:r>
              <a:rPr lang="pt-PT" dirty="0" smtClean="0"/>
              <a:t>José Ribeiro</a:t>
            </a:r>
          </a:p>
          <a:p>
            <a:pPr algn="r"/>
            <a:r>
              <a:rPr lang="pt-PT" dirty="0" smtClean="0"/>
              <a:t>jribeiro@ankara.edu.tr</a:t>
            </a:r>
            <a:endParaRPr lang="en-GB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14" y="113592"/>
            <a:ext cx="2190750" cy="2085975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2329664" y="212543"/>
            <a:ext cx="8249217" cy="178353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100" b="1" dirty="0" smtClean="0"/>
              <a:t>Sub-departamento de Língua Portuguesa | Faculdade de Línguas, História e Geografia | Universidade de Ankara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1610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7542" y="93521"/>
            <a:ext cx="10515600" cy="1325563"/>
          </a:xfrm>
        </p:spPr>
        <p:txBody>
          <a:bodyPr/>
          <a:lstStyle/>
          <a:p>
            <a:r>
              <a:rPr lang="pt-PT" dirty="0" smtClean="0"/>
              <a:t>SUMÁRIO: </a:t>
            </a:r>
            <a:endParaRPr lang="en-GB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3085" y="1140737"/>
            <a:ext cx="11072387" cy="537775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Portugal Restored</a:t>
            </a:r>
          </a:p>
          <a:p>
            <a:pPr marL="0" indent="0">
              <a:buNone/>
            </a:pPr>
            <a:r>
              <a:rPr lang="en-GB" dirty="0" smtClean="0"/>
              <a:t>The restoration;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struggle for a place in </a:t>
            </a:r>
            <a:r>
              <a:rPr lang="en-GB" dirty="0" smtClean="0"/>
              <a:t>Europe;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Revolution of </a:t>
            </a:r>
            <a:r>
              <a:rPr lang="en-GB" dirty="0" smtClean="0"/>
              <a:t>1668;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reign of Dom Pedro </a:t>
            </a:r>
            <a:r>
              <a:rPr lang="en-GB" dirty="0" smtClean="0"/>
              <a:t>II;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War of the Spanish </a:t>
            </a:r>
            <a:r>
              <a:rPr lang="en-GB" dirty="0" smtClean="0"/>
              <a:t>Succession;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Brazilian gold</a:t>
            </a:r>
            <a:r>
              <a:rPr lang="en-GB" dirty="0"/>
              <a:t>.</a:t>
            </a:r>
            <a:endParaRPr lang="pt-PT" dirty="0" smtClean="0"/>
          </a:p>
          <a:p>
            <a:pPr marL="0" lvl="0" indent="0">
              <a:buNone/>
            </a:pPr>
            <a:r>
              <a:rPr lang="pt-PT" b="1" dirty="0" smtClean="0"/>
              <a:t>Bibliografia</a:t>
            </a:r>
            <a:r>
              <a:rPr lang="pt-PT" b="1" dirty="0" smtClean="0"/>
              <a:t>:</a:t>
            </a:r>
          </a:p>
          <a:p>
            <a:pPr marL="457200" indent="-457200">
              <a:buAutoNum type="arabicPeriod"/>
            </a:pPr>
            <a:r>
              <a:rPr lang="en-GB" sz="2200" dirty="0" smtClean="0"/>
              <a:t>Disney</a:t>
            </a:r>
            <a:r>
              <a:rPr lang="en-GB" sz="2200" dirty="0"/>
              <a:t>, A.R.; History of Portugal and the Portuguese Empire, Vol. 1: From Beginnings to 1807: </a:t>
            </a:r>
            <a:r>
              <a:rPr lang="en-GB" sz="2200" dirty="0" smtClean="0"/>
              <a:t>The Portuguese Empire</a:t>
            </a:r>
            <a:r>
              <a:rPr lang="en-GB" sz="2200" dirty="0" smtClean="0"/>
              <a:t> </a:t>
            </a:r>
            <a:r>
              <a:rPr lang="en-GB" sz="2200" dirty="0"/>
              <a:t>(Volume </a:t>
            </a:r>
            <a:r>
              <a:rPr lang="en-GB" sz="2200" dirty="0" smtClean="0"/>
              <a:t>2,),</a:t>
            </a:r>
            <a:r>
              <a:rPr lang="en-GB" sz="2200" dirty="0"/>
              <a:t>Cambridge, 2009; </a:t>
            </a:r>
            <a:endParaRPr lang="en-GB" sz="2200" dirty="0" smtClean="0"/>
          </a:p>
          <a:p>
            <a:pPr marL="457200" indent="-457200">
              <a:buAutoNum type="arabicPeriod" startAt="2"/>
            </a:pPr>
            <a:r>
              <a:rPr lang="pt-PT" sz="2200" dirty="0" smtClean="0"/>
              <a:t>Oliveira </a:t>
            </a:r>
            <a:r>
              <a:rPr lang="pt-PT" sz="2200" dirty="0"/>
              <a:t>Marques, A Very Short History of Portugal, Tinta da China, </a:t>
            </a:r>
            <a:r>
              <a:rPr lang="pt-PT" sz="2200" dirty="0" smtClean="0"/>
              <a:t>2018</a:t>
            </a:r>
          </a:p>
          <a:p>
            <a:pPr marL="457200" indent="-457200">
              <a:buAutoNum type="arabicPeriod" startAt="2"/>
            </a:pPr>
            <a:r>
              <a:rPr lang="pt-PT" sz="2200" dirty="0" smtClean="0"/>
              <a:t>Saraiva, Hermano José, Portugal: a Companion History, Carcanet,  1997</a:t>
            </a:r>
            <a:endParaRPr lang="en-GB" sz="2200" dirty="0"/>
          </a:p>
          <a:p>
            <a:pPr marL="0" indent="0">
              <a:buNone/>
            </a:pPr>
            <a:endParaRPr lang="en-GB" dirty="0"/>
          </a:p>
          <a:p>
            <a:pPr marL="0" lv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4424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restoration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The revolution sparked off an enthusiastic nationwide response, echoes of</a:t>
            </a:r>
          </a:p>
          <a:p>
            <a:pPr marL="0" indent="0">
              <a:buNone/>
            </a:pPr>
            <a:r>
              <a:rPr lang="en-GB" dirty="0"/>
              <a:t>which reverberated throughout Brazil, Angola, and other former possessions,</a:t>
            </a:r>
          </a:p>
          <a:p>
            <a:pPr marL="0" indent="0">
              <a:buNone/>
            </a:pPr>
            <a:r>
              <a:rPr lang="en-GB" dirty="0"/>
              <a:t>only Ceuta voting to remain loyal to Madrid. A growing feeling of revulsion</a:t>
            </a:r>
          </a:p>
          <a:p>
            <a:pPr marL="0" indent="0">
              <a:buNone/>
            </a:pPr>
            <a:r>
              <a:rPr lang="en-GB" dirty="0"/>
              <a:t>towards the domination of Spain had entered the Portuguese psyche, which was</a:t>
            </a:r>
          </a:p>
          <a:p>
            <a:pPr marL="0" indent="0">
              <a:buNone/>
            </a:pPr>
            <a:r>
              <a:rPr lang="en-GB" dirty="0"/>
              <a:t>to remain a permanent feature. It was strong enough then to enable hostilities</a:t>
            </a:r>
          </a:p>
          <a:p>
            <a:pPr marL="0" indent="0">
              <a:buNone/>
            </a:pPr>
            <a:r>
              <a:rPr lang="en-GB" dirty="0"/>
              <a:t>with Spain to be sustained until 1668. The optional use of Portuguese or</a:t>
            </a:r>
          </a:p>
          <a:p>
            <a:pPr marL="0" indent="0">
              <a:buNone/>
            </a:pPr>
            <a:r>
              <a:rPr lang="en-GB" dirty="0"/>
              <a:t>Castilian, whether spoken or written, common during the late sixteenth century,</a:t>
            </a:r>
          </a:p>
          <a:p>
            <a:pPr marL="0" indent="0">
              <a:buNone/>
            </a:pPr>
            <a:r>
              <a:rPr lang="en-GB" dirty="0"/>
              <a:t>was certainly no longer tolerated after the Restoration. In the words of a</a:t>
            </a:r>
          </a:p>
          <a:p>
            <a:pPr marL="0" indent="0">
              <a:buNone/>
            </a:pPr>
            <a:r>
              <a:rPr lang="en-GB" dirty="0"/>
              <a:t>popular maxim: ‘Do not expect either a good wind or a good marriage from</a:t>
            </a:r>
          </a:p>
          <a:p>
            <a:pPr marL="0" indent="0">
              <a:buNone/>
            </a:pPr>
            <a:r>
              <a:rPr lang="en-GB" dirty="0"/>
              <a:t>Spain.’</a:t>
            </a:r>
            <a:r>
              <a:rPr lang="pt-PT" dirty="0" smtClean="0"/>
              <a:t>”</a:t>
            </a:r>
            <a:endParaRPr lang="pt-PT" dirty="0" smtClean="0"/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</a:t>
            </a:r>
            <a:r>
              <a:rPr lang="pt-PT" b="1" dirty="0" smtClean="0"/>
              <a:t>p.56)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2498209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struggle for a place in Europe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Among the more serious problems posed by placing the </a:t>
            </a:r>
            <a:r>
              <a:rPr lang="en-GB" dirty="0" err="1"/>
              <a:t>Braganzas</a:t>
            </a:r>
            <a:r>
              <a:rPr lang="en-GB" dirty="0"/>
              <a:t> on the </a:t>
            </a:r>
            <a:r>
              <a:rPr lang="en-GB" dirty="0" smtClean="0"/>
              <a:t>throne was </a:t>
            </a:r>
            <a:r>
              <a:rPr lang="en-GB" dirty="0"/>
              <a:t>Portugal’s position in the context of European conflicts and interests.</a:t>
            </a:r>
          </a:p>
          <a:p>
            <a:pPr marL="0" indent="0">
              <a:buNone/>
            </a:pPr>
            <a:r>
              <a:rPr lang="en-GB" dirty="0"/>
              <a:t>During the Spanish domination, Portugal was part of the powerful </a:t>
            </a:r>
            <a:r>
              <a:rPr lang="en-GB" dirty="0" smtClean="0"/>
              <a:t>Habsburg inheritance</a:t>
            </a:r>
            <a:r>
              <a:rPr lang="en-GB" dirty="0"/>
              <a:t>, so that its enemies were France, England and Holland; but once </a:t>
            </a:r>
            <a:r>
              <a:rPr lang="en-GB" dirty="0" smtClean="0"/>
              <a:t>the Portuguese </a:t>
            </a:r>
            <a:r>
              <a:rPr lang="en-GB" dirty="0"/>
              <a:t>had shaken off the Spanish yoke, they attempted, at </a:t>
            </a:r>
            <a:r>
              <a:rPr lang="en-GB" dirty="0" smtClean="0"/>
              <a:t>first unsuccessfully</a:t>
            </a:r>
            <a:r>
              <a:rPr lang="en-GB" dirty="0"/>
              <a:t>, to obtain the support of these traditional adversaries of Spain.</a:t>
            </a:r>
          </a:p>
          <a:p>
            <a:pPr marL="0" indent="0">
              <a:buNone/>
            </a:pPr>
            <a:r>
              <a:rPr lang="en-GB" dirty="0"/>
              <a:t>Different procedures were followed in dealings with different courts – those</a:t>
            </a:r>
          </a:p>
          <a:p>
            <a:pPr marL="0" indent="0">
              <a:buNone/>
            </a:pPr>
            <a:r>
              <a:rPr lang="en-GB" dirty="0"/>
              <a:t>of Rome, Paris, London and Amsterdam.</a:t>
            </a:r>
            <a:r>
              <a:rPr lang="en-GB" dirty="0" smtClean="0"/>
              <a:t>.’</a:t>
            </a:r>
            <a:r>
              <a:rPr lang="pt-PT" dirty="0" smtClean="0"/>
              <a:t>”</a:t>
            </a:r>
            <a:endParaRPr lang="pt-PT" dirty="0" smtClean="0"/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</a:t>
            </a:r>
            <a:r>
              <a:rPr lang="pt-PT" b="1" dirty="0" smtClean="0"/>
              <a:t>p.57)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2407282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Revolution of 1668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The House of Braganza ruled from 1640, with the accession of Dom </a:t>
            </a:r>
            <a:r>
              <a:rPr lang="en-GB" dirty="0" err="1"/>
              <a:t>João</a:t>
            </a:r>
            <a:r>
              <a:rPr lang="en-GB" dirty="0"/>
              <a:t> IV,</a:t>
            </a:r>
          </a:p>
          <a:p>
            <a:pPr marL="0" indent="0">
              <a:buNone/>
            </a:pPr>
            <a:r>
              <a:rPr lang="en-GB" dirty="0"/>
              <a:t>until the proclamation of the Republic in 1910. At the very start, in 1641, it was</a:t>
            </a:r>
          </a:p>
          <a:p>
            <a:pPr marL="0" indent="0">
              <a:buNone/>
            </a:pPr>
            <a:r>
              <a:rPr lang="en-GB" dirty="0"/>
              <a:t>beset by severe economic and political problems. That part of the nobility which</a:t>
            </a:r>
          </a:p>
          <a:p>
            <a:pPr marL="0" indent="0">
              <a:buNone/>
            </a:pPr>
            <a:r>
              <a:rPr lang="en-GB" dirty="0"/>
              <a:t>had collaborated with the Spaniards, together with some of the higher-ranking</a:t>
            </a:r>
          </a:p>
          <a:p>
            <a:pPr marL="0" indent="0">
              <a:buNone/>
            </a:pPr>
            <a:r>
              <a:rPr lang="en-GB" dirty="0"/>
              <a:t>clergy, set out to topple the monarchy. The revolt was put down boldly by</a:t>
            </a:r>
          </a:p>
          <a:p>
            <a:pPr marL="0" indent="0">
              <a:buNone/>
            </a:pPr>
            <a:r>
              <a:rPr lang="en-GB" dirty="0"/>
              <a:t>beheading those that led it, among them the Duke of </a:t>
            </a:r>
            <a:r>
              <a:rPr lang="en-GB" dirty="0" err="1"/>
              <a:t>Caminha</a:t>
            </a:r>
            <a:r>
              <a:rPr lang="en-GB" dirty="0"/>
              <a:t> and the Marquis</a:t>
            </a:r>
          </a:p>
          <a:p>
            <a:pPr marL="0" indent="0">
              <a:buNone/>
            </a:pPr>
            <a:r>
              <a:rPr lang="en-GB" dirty="0"/>
              <a:t>of Vila Real and his son. Not long after, Francisco de </a:t>
            </a:r>
            <a:r>
              <a:rPr lang="en-GB" dirty="0" err="1"/>
              <a:t>Lucena</a:t>
            </a:r>
            <a:r>
              <a:rPr lang="en-GB" dirty="0"/>
              <a:t>, the minister of</a:t>
            </a:r>
          </a:p>
          <a:p>
            <a:pPr marL="0" indent="0">
              <a:buNone/>
            </a:pPr>
            <a:r>
              <a:rPr lang="en-GB" dirty="0"/>
              <a:t>state responsible for carrying out these executions, was himself put to death for</a:t>
            </a:r>
          </a:p>
          <a:p>
            <a:pPr marL="0" indent="0">
              <a:buNone/>
            </a:pPr>
            <a:r>
              <a:rPr lang="en-GB" dirty="0"/>
              <a:t>his involvement in another plot. The healthy Portuguese reaction to Spanish</a:t>
            </a:r>
          </a:p>
          <a:p>
            <a:pPr marL="0" indent="0">
              <a:buNone/>
            </a:pPr>
            <a:r>
              <a:rPr lang="en-GB" dirty="0"/>
              <a:t>domination made it impossible for any absolutist regime to rule without</a:t>
            </a:r>
          </a:p>
          <a:p>
            <a:pPr marL="0" indent="0">
              <a:buNone/>
            </a:pPr>
            <a:r>
              <a:rPr lang="en-GB" dirty="0"/>
              <a:t>opposition.</a:t>
            </a:r>
            <a:r>
              <a:rPr lang="pt-PT" dirty="0" smtClean="0"/>
              <a:t>”</a:t>
            </a:r>
            <a:endParaRPr lang="pt-PT" dirty="0" smtClean="0"/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</a:t>
            </a:r>
            <a:r>
              <a:rPr lang="pt-PT" b="1" dirty="0" smtClean="0"/>
              <a:t>p.58)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646703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reign of Dom Pedro II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On succeeding to the throne in 1683, Dom Pedro II found himself beset by</a:t>
            </a:r>
          </a:p>
          <a:p>
            <a:pPr marL="0" indent="0">
              <a:buNone/>
            </a:pPr>
            <a:r>
              <a:rPr lang="en-GB" dirty="0"/>
              <a:t>serious domestic problems. The defence of Portugal’s overseas settlements</a:t>
            </a:r>
          </a:p>
          <a:p>
            <a:pPr marL="0" indent="0">
              <a:buNone/>
            </a:pPr>
            <a:r>
              <a:rPr lang="en-GB" dirty="0"/>
              <a:t>against the Dutch (and others) had undermined State finances and taxes </a:t>
            </a:r>
            <a:r>
              <a:rPr lang="en-GB" dirty="0" smtClean="0"/>
              <a:t>were increased</a:t>
            </a:r>
            <a:r>
              <a:rPr lang="en-GB" dirty="0"/>
              <a:t>. Rural distress led to increased emigration, chiefly to Brazil, </a:t>
            </a:r>
            <a:r>
              <a:rPr lang="en-GB" dirty="0" smtClean="0"/>
              <a:t>which the </a:t>
            </a:r>
            <a:r>
              <a:rPr lang="en-GB" dirty="0"/>
              <a:t>government tried in vain to restrain.</a:t>
            </a:r>
          </a:p>
          <a:p>
            <a:pPr marL="0" indent="0">
              <a:buNone/>
            </a:pPr>
            <a:r>
              <a:rPr lang="en-GB" dirty="0"/>
              <a:t>Brazil was becoming increasingly rich from agricultural exports, especially</a:t>
            </a:r>
          </a:p>
          <a:p>
            <a:pPr marL="0" indent="0">
              <a:buNone/>
            </a:pPr>
            <a:r>
              <a:rPr lang="en-GB" dirty="0"/>
              <a:t>sugar, but the consequent demand for European goods did little to boost</a:t>
            </a:r>
          </a:p>
          <a:p>
            <a:pPr marL="0" indent="0">
              <a:buNone/>
            </a:pPr>
            <a:r>
              <a:rPr lang="en-GB" dirty="0"/>
              <a:t>Portuguese manufacture because colonial imports could be exchanged for </a:t>
            </a:r>
            <a:r>
              <a:rPr lang="en-GB" dirty="0" smtClean="0"/>
              <a:t>goods imported </a:t>
            </a:r>
            <a:r>
              <a:rPr lang="en-GB" dirty="0"/>
              <a:t>from elsewhere.</a:t>
            </a:r>
            <a:r>
              <a:rPr lang="en-GB" dirty="0" smtClean="0"/>
              <a:t>.</a:t>
            </a:r>
            <a:r>
              <a:rPr lang="pt-PT" dirty="0" smtClean="0"/>
              <a:t>”</a:t>
            </a:r>
            <a:endParaRPr lang="pt-PT" dirty="0" smtClean="0"/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</a:t>
            </a:r>
            <a:r>
              <a:rPr lang="pt-PT" b="1" dirty="0" smtClean="0"/>
              <a:t>p.59)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1299704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War of the Spanish Succession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As for foreign policy, the government aligned itself with England as long as this</a:t>
            </a:r>
          </a:p>
          <a:p>
            <a:pPr marL="0" indent="0">
              <a:buNone/>
            </a:pPr>
            <a:r>
              <a:rPr lang="en-GB" dirty="0"/>
              <a:t>did not clash with Portugal’s European interests.</a:t>
            </a:r>
          </a:p>
          <a:p>
            <a:pPr marL="0" indent="0">
              <a:buNone/>
            </a:pPr>
            <a:r>
              <a:rPr lang="en-GB" dirty="0"/>
              <a:t>One major example of this alignment occurred in the War of the Spanish</a:t>
            </a:r>
          </a:p>
          <a:p>
            <a:pPr marL="0" indent="0">
              <a:buNone/>
            </a:pPr>
            <a:r>
              <a:rPr lang="en-GB" dirty="0"/>
              <a:t>Succession. Carlos II of Spain had died in 1700, which gave rise to a </a:t>
            </a:r>
            <a:r>
              <a:rPr lang="en-GB" dirty="0" err="1"/>
              <a:t>longanticipated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problem. He had two sisters, one married to Louis XIV of France,</a:t>
            </a:r>
          </a:p>
          <a:p>
            <a:pPr marL="0" indent="0">
              <a:buNone/>
            </a:pPr>
            <a:r>
              <a:rPr lang="en-GB" dirty="0"/>
              <a:t>the other to the Habsburg emperor, Leopold I. Both these powers laid claim to</a:t>
            </a:r>
          </a:p>
          <a:p>
            <a:pPr marL="0" indent="0">
              <a:buNone/>
            </a:pPr>
            <a:r>
              <a:rPr lang="en-GB" dirty="0"/>
              <a:t>succession to the Spanish throne. Although, after much shilly-shallying, in his will</a:t>
            </a:r>
          </a:p>
          <a:p>
            <a:pPr marL="0" indent="0">
              <a:buNone/>
            </a:pPr>
            <a:r>
              <a:rPr lang="en-GB" dirty="0"/>
              <a:t>Carlos had named Philip, Duke of Anjou, Louis XIV’s grandson, as his successor,</a:t>
            </a:r>
          </a:p>
          <a:p>
            <a:pPr marL="0" indent="0">
              <a:buNone/>
            </a:pPr>
            <a:r>
              <a:rPr lang="en-GB" dirty="0"/>
              <a:t>this decision was unacceptable to Leopold, who declared war.</a:t>
            </a:r>
            <a:r>
              <a:rPr lang="pt-PT" dirty="0" smtClean="0"/>
              <a:t>”</a:t>
            </a:r>
            <a:endParaRPr lang="pt-PT" dirty="0" smtClean="0"/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</a:t>
            </a:r>
            <a:r>
              <a:rPr lang="pt-PT" b="1" dirty="0" smtClean="0"/>
              <a:t>p.59)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3907534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Brazilian gold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The exploitation of these precious commodities was undertaken by </a:t>
            </a:r>
            <a:r>
              <a:rPr lang="en-GB" dirty="0" smtClean="0"/>
              <a:t>private companies</a:t>
            </a:r>
            <a:r>
              <a:rPr lang="en-GB" dirty="0"/>
              <a:t>, the State only imposing a tax, originally fixed at a fifth of the </a:t>
            </a:r>
            <a:r>
              <a:rPr lang="en-GB" dirty="0" smtClean="0"/>
              <a:t>amount extracted</a:t>
            </a:r>
            <a:r>
              <a:rPr lang="en-GB" dirty="0"/>
              <a:t>, but as the miners would evade paying this by all possible means </a:t>
            </a:r>
            <a:r>
              <a:rPr lang="en-GB" dirty="0" smtClean="0"/>
              <a:t>its collection </a:t>
            </a:r>
            <a:r>
              <a:rPr lang="en-GB" dirty="0"/>
              <a:t>was never easy. Repressive measures taken to put a stop to </a:t>
            </a:r>
            <a:r>
              <a:rPr lang="en-GB" dirty="0" smtClean="0"/>
              <a:t>smuggling were </a:t>
            </a:r>
            <a:r>
              <a:rPr lang="en-GB" dirty="0"/>
              <a:t>naturally resented, provoking the first anti-Portuguese </a:t>
            </a:r>
            <a:r>
              <a:rPr lang="en-GB" dirty="0" smtClean="0"/>
              <a:t>demonstrations, and </a:t>
            </a:r>
            <a:r>
              <a:rPr lang="en-GB" dirty="0"/>
              <a:t>proving a source of constant discontent.</a:t>
            </a:r>
            <a:r>
              <a:rPr lang="en-GB" dirty="0" smtClean="0"/>
              <a:t>.</a:t>
            </a:r>
            <a:r>
              <a:rPr lang="pt-PT" dirty="0" smtClean="0"/>
              <a:t>”</a:t>
            </a:r>
            <a:endParaRPr lang="pt-PT" dirty="0" smtClean="0"/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</a:t>
            </a:r>
            <a:r>
              <a:rPr lang="pt-PT" b="1" dirty="0" smtClean="0"/>
              <a:t>p.59)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40166806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881</Words>
  <Application>Microsoft Office PowerPoint</Application>
  <PresentationFormat>Widescreen</PresentationFormat>
  <Paragraphs>85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do Office</vt:lpstr>
      <vt:lpstr>ISP 419 PORTEKIZ TARIHI  HISTÓRIA DE PORTUGAL </vt:lpstr>
      <vt:lpstr>SUMÁRIO: </vt:lpstr>
      <vt:lpstr>The restoration</vt:lpstr>
      <vt:lpstr>The struggle for a place in Europe</vt:lpstr>
      <vt:lpstr>The Revolution of 1668</vt:lpstr>
      <vt:lpstr>The reign of Dom Pedro II</vt:lpstr>
      <vt:lpstr>The War of the Spanish Succession</vt:lpstr>
      <vt:lpstr>Brazilian gold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ISP 419 PORTEKIZ TARIHI  HISTÓRIA DE PORTUGAL</dc:title>
  <dc:creator>jdmr33@gmail.com</dc:creator>
  <cp:lastModifiedBy>jdmr33@gmail.com</cp:lastModifiedBy>
  <cp:revision>14</cp:revision>
  <dcterms:created xsi:type="dcterms:W3CDTF">2018-11-18T11:57:52Z</dcterms:created>
  <dcterms:modified xsi:type="dcterms:W3CDTF">2018-11-18T14:28:50Z</dcterms:modified>
</cp:coreProperties>
</file>