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8" r:id="rId6"/>
    <p:sldId id="260" r:id="rId7"/>
    <p:sldId id="261" r:id="rId8"/>
    <p:sldId id="262" r:id="rId9"/>
    <p:sldId id="263" r:id="rId10"/>
    <p:sldId id="264" r:id="rId11"/>
    <p:sldId id="269" r:id="rId12"/>
    <p:sldId id="270" r:id="rId13"/>
    <p:sldId id="265" r:id="rId14"/>
    <p:sldId id="266" r:id="rId15"/>
    <p:sldId id="267"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932E378-555E-4934-86B9-553D78FBCF68}" type="datetimeFigureOut">
              <a:rPr lang="tr-TR" smtClean="0"/>
              <a:pPr/>
              <a:t>22.1.2018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0ADEF02-E473-4DB9-B859-E210C416D81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32E378-555E-4934-86B9-553D78FBCF68}" type="datetimeFigureOut">
              <a:rPr lang="tr-TR" smtClean="0"/>
              <a:pPr/>
              <a:t>22.1.2018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ADEF02-E473-4DB9-B859-E210C416D81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11560" y="548680"/>
            <a:ext cx="7772400" cy="1467594"/>
          </a:xfrm>
        </p:spPr>
        <p:txBody>
          <a:bodyPr/>
          <a:lstStyle/>
          <a:p>
            <a:r>
              <a:rPr lang="tr-TR" dirty="0" smtClean="0"/>
              <a:t>BAHAİLİK</a:t>
            </a:r>
            <a:endParaRPr lang="tr-TR" dirty="0"/>
          </a:p>
        </p:txBody>
      </p:sp>
      <p:sp>
        <p:nvSpPr>
          <p:cNvPr id="3" name="2 Alt Başlık"/>
          <p:cNvSpPr>
            <a:spLocks noGrp="1"/>
          </p:cNvSpPr>
          <p:nvPr>
            <p:ph type="subTitle" idx="1"/>
          </p:nvPr>
        </p:nvSpPr>
        <p:spPr>
          <a:xfrm>
            <a:off x="611560" y="1772816"/>
            <a:ext cx="7848872" cy="3865984"/>
          </a:xfrm>
        </p:spPr>
        <p:txBody>
          <a:bodyPr>
            <a:normAutofit fontScale="92500" lnSpcReduction="20000"/>
          </a:bodyPr>
          <a:lstStyle/>
          <a:p>
            <a:pPr algn="l"/>
            <a:r>
              <a:rPr lang="tr-TR" b="1" dirty="0" smtClean="0">
                <a:solidFill>
                  <a:schemeClr val="tx1"/>
                </a:solidFill>
              </a:rPr>
              <a:t>Bahailik, İslam’ın Şiilik mezhebinin </a:t>
            </a:r>
            <a:r>
              <a:rPr lang="tr-TR" b="1" dirty="0" err="1" smtClean="0">
                <a:solidFill>
                  <a:schemeClr val="tx1"/>
                </a:solidFill>
              </a:rPr>
              <a:t>Şeyhilik</a:t>
            </a:r>
            <a:r>
              <a:rPr lang="tr-TR" b="1" dirty="0" smtClean="0">
                <a:solidFill>
                  <a:schemeClr val="tx1"/>
                </a:solidFill>
              </a:rPr>
              <a:t> tarikatından türemiş eklektik bir dini harekettir. </a:t>
            </a:r>
          </a:p>
          <a:p>
            <a:pPr algn="l"/>
            <a:r>
              <a:rPr lang="tr-TR" b="1" dirty="0" smtClean="0">
                <a:solidFill>
                  <a:schemeClr val="tx1"/>
                </a:solidFill>
              </a:rPr>
              <a:t>1853 </a:t>
            </a:r>
            <a:r>
              <a:rPr lang="tr-TR" b="1" dirty="0">
                <a:solidFill>
                  <a:schemeClr val="tx1"/>
                </a:solidFill>
              </a:rPr>
              <a:t>yılında kurulan Bahai Dini, bugün en hızlı yayılan dünya dinleri arasında sayılmaktadır. Yaklaşık 232 ülke ve bunlara bağlı bölgelerde yaşayan inananlarıyla, coğrafi yayılımı açısından Hıristiyanlıktan sonra en yaygın ikinci dindir. Bahailer 116.000 yerleşim biriminde yaşamakta ve böylece dünya vatandaşlığı ideallerine bağlılıklarını yansıtmaktadırlar.</a:t>
            </a:r>
            <a:endParaRPr lang="tr-TR" b="1" dirty="0" smtClean="0">
              <a:solidFill>
                <a:schemeClr val="tx1"/>
              </a:solidFill>
            </a:endParaRPr>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Bahailiğin İlkeleri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Bahaîliğin </a:t>
            </a:r>
            <a:r>
              <a:rPr lang="tr-TR" dirty="0"/>
              <a:t>bir takım genel </a:t>
            </a:r>
            <a:r>
              <a:rPr lang="tr-TR" dirty="0" smtClean="0"/>
              <a:t>ilkeleri </a:t>
            </a:r>
            <a:r>
              <a:rPr lang="tr-TR" dirty="0"/>
              <a:t>bulunmaktadır. Bu ilkeler; </a:t>
            </a:r>
            <a:endParaRPr lang="tr-TR" dirty="0" smtClean="0"/>
          </a:p>
          <a:p>
            <a:pPr marL="514350" indent="-514350">
              <a:buFont typeface="+mj-lt"/>
              <a:buAutoNum type="arabicPeriod"/>
            </a:pPr>
            <a:r>
              <a:rPr lang="tr-TR" dirty="0" smtClean="0"/>
              <a:t>insanların </a:t>
            </a:r>
            <a:r>
              <a:rPr lang="tr-TR" dirty="0"/>
              <a:t>birliği, </a:t>
            </a:r>
            <a:endParaRPr lang="tr-TR" dirty="0" smtClean="0"/>
          </a:p>
          <a:p>
            <a:pPr marL="514350" indent="-514350">
              <a:buFont typeface="+mj-lt"/>
              <a:buAutoNum type="arabicPeriod"/>
            </a:pPr>
            <a:r>
              <a:rPr lang="tr-TR" dirty="0" smtClean="0"/>
              <a:t>bütün </a:t>
            </a:r>
            <a:r>
              <a:rPr lang="tr-TR" dirty="0"/>
              <a:t>dinlerin birliği, </a:t>
            </a:r>
            <a:endParaRPr lang="tr-TR" dirty="0" smtClean="0"/>
          </a:p>
          <a:p>
            <a:pPr marL="514350" indent="-514350">
              <a:buFont typeface="+mj-lt"/>
              <a:buAutoNum type="arabicPeriod"/>
            </a:pPr>
            <a:r>
              <a:rPr lang="tr-TR" dirty="0" smtClean="0"/>
              <a:t>dil </a:t>
            </a:r>
            <a:r>
              <a:rPr lang="tr-TR" dirty="0"/>
              <a:t>ve yayın birliği, </a:t>
            </a:r>
            <a:endParaRPr lang="tr-TR" dirty="0" smtClean="0"/>
          </a:p>
          <a:p>
            <a:pPr marL="514350" indent="-514350">
              <a:buFont typeface="+mj-lt"/>
              <a:buAutoNum type="arabicPeriod"/>
            </a:pPr>
            <a:r>
              <a:rPr lang="tr-TR" dirty="0" smtClean="0"/>
              <a:t>kadın-erkek </a:t>
            </a:r>
            <a:r>
              <a:rPr lang="tr-TR" dirty="0"/>
              <a:t>eşitliği, </a:t>
            </a:r>
            <a:endParaRPr lang="tr-TR" dirty="0" smtClean="0"/>
          </a:p>
          <a:p>
            <a:pPr marL="514350" indent="-514350">
              <a:buFont typeface="+mj-lt"/>
              <a:buAutoNum type="arabicPeriod"/>
            </a:pPr>
            <a:r>
              <a:rPr lang="tr-TR" dirty="0" smtClean="0"/>
              <a:t>her </a:t>
            </a:r>
            <a:r>
              <a:rPr lang="tr-TR" dirty="0"/>
              <a:t>türlü taassubun </a:t>
            </a:r>
            <a:r>
              <a:rPr lang="tr-TR" dirty="0" err="1"/>
              <a:t>terkedilmesi</a:t>
            </a:r>
            <a:r>
              <a:rPr lang="tr-TR" dirty="0"/>
              <a:t>, </a:t>
            </a:r>
            <a:endParaRPr lang="tr-TR" dirty="0" smtClean="0"/>
          </a:p>
          <a:p>
            <a:pPr marL="514350" indent="-514350">
              <a:buFont typeface="+mj-lt"/>
              <a:buAutoNum type="arabicPeriod"/>
            </a:pPr>
            <a:r>
              <a:rPr lang="tr-TR" dirty="0" smtClean="0"/>
              <a:t>din </a:t>
            </a:r>
            <a:r>
              <a:rPr lang="tr-TR" dirty="0"/>
              <a:t>ile bilim arasında ahengin sağlanması, </a:t>
            </a:r>
            <a:endParaRPr lang="tr-TR" dirty="0" smtClean="0"/>
          </a:p>
          <a:p>
            <a:pPr marL="514350" indent="-514350">
              <a:buFont typeface="+mj-lt"/>
              <a:buAutoNum type="arabicPeriod"/>
            </a:pPr>
            <a:r>
              <a:rPr lang="tr-TR" dirty="0" smtClean="0"/>
              <a:t>zorunlu </a:t>
            </a:r>
            <a:r>
              <a:rPr lang="tr-TR" dirty="0"/>
              <a:t>genel öğrenim ve </a:t>
            </a:r>
            <a:endParaRPr lang="tr-TR" dirty="0" smtClean="0"/>
          </a:p>
          <a:p>
            <a:pPr marL="514350" indent="-514350">
              <a:buFont typeface="+mj-lt"/>
              <a:buAutoNum type="arabicPeriod"/>
            </a:pPr>
            <a:r>
              <a:rPr lang="tr-TR" dirty="0" smtClean="0"/>
              <a:t>dünya </a:t>
            </a:r>
            <a:r>
              <a:rPr lang="tr-TR" dirty="0"/>
              <a:t>barışından oluşmaktadır</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Kutsal Kitaplar</a:t>
            </a:r>
            <a:endParaRPr lang="tr-TR" dirty="0"/>
          </a:p>
        </p:txBody>
      </p:sp>
      <p:sp>
        <p:nvSpPr>
          <p:cNvPr id="3" name="2 İçerik Yer Tutucusu"/>
          <p:cNvSpPr>
            <a:spLocks noGrp="1"/>
          </p:cNvSpPr>
          <p:nvPr>
            <p:ph idx="1"/>
          </p:nvPr>
        </p:nvSpPr>
        <p:spPr/>
        <p:txBody>
          <a:bodyPr/>
          <a:lstStyle/>
          <a:p>
            <a:r>
              <a:rPr lang="tr-TR" dirty="0" smtClean="0"/>
              <a:t>El-Beyan</a:t>
            </a:r>
          </a:p>
          <a:p>
            <a:r>
              <a:rPr lang="tr-TR" dirty="0" err="1" smtClean="0"/>
              <a:t>Kitabul</a:t>
            </a:r>
            <a:r>
              <a:rPr lang="tr-TR" dirty="0" smtClean="0"/>
              <a:t> İkan</a:t>
            </a:r>
          </a:p>
          <a:p>
            <a:r>
              <a:rPr lang="tr-TR" dirty="0" err="1" smtClean="0"/>
              <a:t>Kitabul</a:t>
            </a:r>
            <a:r>
              <a:rPr lang="tr-TR" dirty="0" smtClean="0"/>
              <a:t> </a:t>
            </a:r>
            <a:r>
              <a:rPr lang="tr-TR" dirty="0" err="1" smtClean="0"/>
              <a:t>Akdes</a:t>
            </a:r>
            <a:endParaRPr lang="tr-TR" dirty="0" smtClean="0"/>
          </a:p>
          <a:p>
            <a:r>
              <a:rPr lang="tr-TR" dirty="0" err="1" smtClean="0"/>
              <a:t>Nebil</a:t>
            </a:r>
            <a:r>
              <a:rPr lang="tr-TR" dirty="0" smtClean="0"/>
              <a:t> Tarihi</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smtClean="0"/>
              <a:t>Bahai Kutsal Günleri</a:t>
            </a:r>
            <a:r>
              <a:rPr lang="tr-TR" dirty="0" smtClean="0"/>
              <a:t/>
            </a:r>
            <a:br>
              <a:rPr lang="tr-TR" dirty="0" smtClean="0"/>
            </a:br>
            <a:r>
              <a:rPr lang="tr-TR" dirty="0" smtClean="0"/>
              <a:t/>
            </a:r>
            <a:br>
              <a:rPr lang="tr-TR" dirty="0" smtClean="0"/>
            </a:br>
            <a:r>
              <a:rPr lang="tr-TR" dirty="0" smtClean="0"/>
              <a:t>Bahai Dini’nde ruhban sınıfı, ayinler veya cemaat namazı yoktur. Bahai Kutsal Günlerde, genellikle dualar, bazen de başka dinlerin yazıları ve Bahai tarihinden söz konusu Kutsal Gün ile ilgili olan bölümler okunur. Kutsal Günler sıklıkla müzik, dans, tiyatro ve el sanatları gibi sanatsal katkılar ve yerel geleneklere paralel olarak ikramlar içerir.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Türkiye’de Bahailik</a:t>
            </a:r>
            <a:endParaRPr lang="tr-TR" dirty="0"/>
          </a:p>
        </p:txBody>
      </p:sp>
      <p:sp>
        <p:nvSpPr>
          <p:cNvPr id="3" name="2 İçerik Yer Tutucusu"/>
          <p:cNvSpPr>
            <a:spLocks noGrp="1"/>
          </p:cNvSpPr>
          <p:nvPr>
            <p:ph idx="1"/>
          </p:nvPr>
        </p:nvSpPr>
        <p:spPr/>
        <p:txBody>
          <a:bodyPr>
            <a:normAutofit fontScale="92500" lnSpcReduction="20000"/>
          </a:bodyPr>
          <a:lstStyle/>
          <a:p>
            <a:r>
              <a:rPr lang="tr-TR" dirty="0"/>
              <a:t>II. Dünya Savaşı’ndan itibaren dünyada hızla yayılmayan başlayan Bahaîlik, bugün tüm dünyada 5.000.000 civarında taraftar kazanmıştır. Bahaîler, tüm dünyada olduğu gibi Türkiye’de de misyonerlik faaliyetlerini sürdürmektedirler. Şimdiye kadar yapılan çalışmalarla, İstanbul’da bir merkezî mahfil olmak üzere 48 ilde mahallî mahfiller oluşturulmuştur. Bu mahfillere bağlı 5.500 civarında Bahaî’nin bulunduğu ileri sürülmektedir. En yoğun olarak bulundukları il  Sivas’tır. 1990 yılı itibarıyla Sivas’ta 580 Bahaî’nin mevcut olduğu tespit edilmiştir. </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92500" lnSpcReduction="20000"/>
          </a:bodyPr>
          <a:lstStyle/>
          <a:p>
            <a:r>
              <a:rPr lang="tr-TR" dirty="0"/>
              <a:t>Resmî makamlarca bir din olarak onaylanmayan Bahailiğin Türkiye’deki faaliyetleri serbest bir şekilde devam etmektedir. Bahaîler; dinlerin birliği, evrensel kardeşlik, kadın-erkek eşitliği, Bahaîlik-bilim ahengi, şiddet karşıtlığı gibi iddialarla propagandalarını yürütmektedirler. Onların iddiasına göre Bahaîlik, Türkiye’nin laik yapısına en uygun dindir. Bu konuda Atatürk’ü de istismar etmektedirler. Güya Atatürk, İslâm’ı bırakıp evrensel bir dünya dini araştırılmasını istemiştir.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Bahailik ve İslam</a:t>
            </a:r>
            <a:endParaRPr lang="tr-TR" dirty="0"/>
          </a:p>
        </p:txBody>
      </p:sp>
      <p:sp>
        <p:nvSpPr>
          <p:cNvPr id="3" name="2 İçerik Yer Tutucusu"/>
          <p:cNvSpPr>
            <a:spLocks noGrp="1"/>
          </p:cNvSpPr>
          <p:nvPr>
            <p:ph idx="1"/>
          </p:nvPr>
        </p:nvSpPr>
        <p:spPr/>
        <p:txBody>
          <a:bodyPr/>
          <a:lstStyle/>
          <a:p>
            <a:r>
              <a:rPr lang="tr-TR" dirty="0"/>
              <a:t>Bahaîler dinî propagandalarında İslâm’ı da kullanmaktadırlar. Onlara göre İslâm, Bahaîlik ortaya çıkmadan önce hak din idi. Bahaîlik ortaya çıkınca </a:t>
            </a:r>
            <a:r>
              <a:rPr lang="tr-TR" dirty="0" err="1"/>
              <a:t>nesh</a:t>
            </a:r>
            <a:r>
              <a:rPr lang="tr-TR" dirty="0"/>
              <a:t> olunmuştur. </a:t>
            </a:r>
            <a:r>
              <a:rPr lang="tr-TR" dirty="0" err="1"/>
              <a:t>Bahaullah’ın</a:t>
            </a:r>
            <a:r>
              <a:rPr lang="tr-TR" dirty="0"/>
              <a:t> peygamberliği </a:t>
            </a:r>
            <a:r>
              <a:rPr lang="tr-TR" dirty="0" err="1"/>
              <a:t>Kur’an</a:t>
            </a:r>
            <a:r>
              <a:rPr lang="tr-TR" dirty="0"/>
              <a:t>-ı Kerim’de Allah tarafından bildirilmiştir.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Bahailiğin Önderleri</a:t>
            </a:r>
            <a:endParaRPr lang="tr-TR" dirty="0"/>
          </a:p>
        </p:txBody>
      </p:sp>
      <p:sp>
        <p:nvSpPr>
          <p:cNvPr id="3" name="2 İçerik Yer Tutucusu"/>
          <p:cNvSpPr>
            <a:spLocks noGrp="1"/>
          </p:cNvSpPr>
          <p:nvPr>
            <p:ph idx="1"/>
          </p:nvPr>
        </p:nvSpPr>
        <p:spPr/>
        <p:txBody>
          <a:bodyPr>
            <a:normAutofit/>
          </a:bodyPr>
          <a:lstStyle/>
          <a:p>
            <a:r>
              <a:rPr lang="tr-TR" dirty="0"/>
              <a:t>Bahai Dini'nin kurucusu </a:t>
            </a:r>
            <a:r>
              <a:rPr lang="tr-TR" dirty="0" err="1" smtClean="0"/>
              <a:t>Bahaullah</a:t>
            </a:r>
            <a:r>
              <a:rPr lang="tr-TR" dirty="0" smtClean="0"/>
              <a:t> </a:t>
            </a:r>
            <a:r>
              <a:rPr lang="tr-TR" dirty="0"/>
              <a:t>(1817-1892) İran'ın soylu bir ailesinden </a:t>
            </a:r>
            <a:r>
              <a:rPr lang="tr-TR" dirty="0" smtClean="0"/>
              <a:t>gelmektedir. Bahailer </a:t>
            </a:r>
            <a:r>
              <a:rPr lang="tr-TR" dirty="0" err="1" smtClean="0"/>
              <a:t>Bahaullah’ı</a:t>
            </a:r>
            <a:r>
              <a:rPr lang="tr-TR" dirty="0" smtClean="0"/>
              <a:t>, </a:t>
            </a:r>
            <a:r>
              <a:rPr lang="tr-TR" dirty="0"/>
              <a:t>Allah'ın yeni ve bağımsız bir elçisi </a:t>
            </a:r>
            <a:r>
              <a:rPr lang="tr-TR" dirty="0" smtClean="0"/>
              <a:t>olduğuna inanırlar. </a:t>
            </a:r>
            <a:r>
              <a:rPr lang="tr-TR" dirty="0"/>
              <a:t>Yaşamı, yaptığı işler ve yarattığı etki, Hz. İbrahim, Hz. </a:t>
            </a:r>
            <a:r>
              <a:rPr lang="tr-TR" dirty="0" err="1"/>
              <a:t>Krişna</a:t>
            </a:r>
            <a:r>
              <a:rPr lang="tr-TR" dirty="0"/>
              <a:t>, Hz. Zerdüşt, Hz. Buda, Hz. Musa, Hz. İsa ve Hz. Muhammed ile benzerlik göstermektedir. Bahailerin inancına göre, Hz. </a:t>
            </a:r>
            <a:r>
              <a:rPr lang="tr-TR" dirty="0" err="1"/>
              <a:t>Bahaullah</a:t>
            </a:r>
            <a:r>
              <a:rPr lang="tr-TR" dirty="0"/>
              <a:t> İlahi Elçiler zincirinin yeni bir halkasıdır.</a:t>
            </a:r>
            <a:endParaRPr lang="tr-TR" dirty="0" smtClean="0"/>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Bahailiğin Önderleri</a:t>
            </a:r>
            <a:endParaRPr lang="tr-TR" dirty="0"/>
          </a:p>
        </p:txBody>
      </p:sp>
      <p:sp>
        <p:nvSpPr>
          <p:cNvPr id="3" name="2 İçerik Yer Tutucusu"/>
          <p:cNvSpPr>
            <a:spLocks noGrp="1"/>
          </p:cNvSpPr>
          <p:nvPr>
            <p:ph idx="1"/>
          </p:nvPr>
        </p:nvSpPr>
        <p:spPr>
          <a:xfrm>
            <a:off x="457200" y="1285860"/>
            <a:ext cx="8229600" cy="4840303"/>
          </a:xfrm>
        </p:spPr>
        <p:txBody>
          <a:bodyPr>
            <a:normAutofit fontScale="92500" lnSpcReduction="20000"/>
          </a:bodyPr>
          <a:lstStyle/>
          <a:p>
            <a:endParaRPr lang="tr-TR" b="1" dirty="0" smtClean="0"/>
          </a:p>
          <a:p>
            <a:r>
              <a:rPr lang="tr-TR" b="1" dirty="0" err="1" smtClean="0"/>
              <a:t>Bab</a:t>
            </a:r>
            <a:endParaRPr lang="tr-TR" b="1" dirty="0" smtClean="0"/>
          </a:p>
          <a:p>
            <a:r>
              <a:rPr lang="tr-TR" b="1" dirty="0" err="1" smtClean="0"/>
              <a:t>Bahaliğin</a:t>
            </a:r>
            <a:r>
              <a:rPr lang="tr-TR" b="1" dirty="0" smtClean="0"/>
              <a:t> ortaya çıkışı  Mirza Ali </a:t>
            </a:r>
            <a:r>
              <a:rPr lang="tr-TR" b="1" dirty="0" err="1" smtClean="0"/>
              <a:t>Muhammedle</a:t>
            </a:r>
            <a:r>
              <a:rPr lang="tr-TR" b="1" dirty="0" smtClean="0"/>
              <a:t> başlamıştır. </a:t>
            </a:r>
            <a:r>
              <a:rPr lang="tr-TR" b="1" dirty="0" err="1" smtClean="0"/>
              <a:t>Ş</a:t>
            </a:r>
            <a:r>
              <a:rPr lang="tr-TR" dirty="0" err="1" smtClean="0"/>
              <a:t>eyhilik</a:t>
            </a:r>
            <a:r>
              <a:rPr lang="tr-TR" dirty="0" smtClean="0"/>
              <a:t> </a:t>
            </a:r>
            <a:r>
              <a:rPr lang="tr-TR" dirty="0"/>
              <a:t>tarikatına mensup olan Mirza Ali Muhammed, kendisinin Şiilerin beklediği Mehdiye açılan “</a:t>
            </a:r>
            <a:r>
              <a:rPr lang="tr-TR" dirty="0" err="1"/>
              <a:t>Bab</a:t>
            </a:r>
            <a:r>
              <a:rPr lang="tr-TR" dirty="0"/>
              <a:t>” (kapı) olduğunu iddia etmiştir. Bu nedenle onun kurduğu harekete “Babîlik” adı verilmiştir.   Daha sonra kendisinin bizzat mehdi olduğunu ilan eden Mirza Ali Muhammed, El-Beyan adında bir kitap yazmış ve bu kitabın </a:t>
            </a:r>
            <a:r>
              <a:rPr lang="tr-TR" dirty="0" err="1"/>
              <a:t>Kur’an</a:t>
            </a:r>
            <a:r>
              <a:rPr lang="tr-TR" dirty="0"/>
              <a:t>-ı Kerim’i </a:t>
            </a:r>
            <a:r>
              <a:rPr lang="tr-TR" dirty="0" err="1"/>
              <a:t>neshettiğini</a:t>
            </a:r>
            <a:r>
              <a:rPr lang="tr-TR" dirty="0"/>
              <a:t> ileri sürmüştür. </a:t>
            </a:r>
            <a:endParaRPr lang="tr-TR" b="1" dirty="0" smtClean="0"/>
          </a:p>
          <a:p>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Bahaullah</a:t>
            </a:r>
            <a:endParaRPr lang="tr-TR" dirty="0"/>
          </a:p>
        </p:txBody>
      </p:sp>
      <p:sp>
        <p:nvSpPr>
          <p:cNvPr id="3" name="2 İçerik Yer Tutucusu"/>
          <p:cNvSpPr>
            <a:spLocks noGrp="1"/>
          </p:cNvSpPr>
          <p:nvPr>
            <p:ph idx="1"/>
          </p:nvPr>
        </p:nvSpPr>
        <p:spPr/>
        <p:txBody>
          <a:bodyPr>
            <a:normAutofit fontScale="92500" lnSpcReduction="20000"/>
          </a:bodyPr>
          <a:lstStyle/>
          <a:p>
            <a:r>
              <a:rPr lang="tr-TR" dirty="0"/>
              <a:t>Mirza Ali Muhammed’in 1850’de ölümünden sonra yerine geçen Mirza Hüseyin Ali (1817-1892) bu hareketi daha da ileri götürmüştür. O, Mirza Muhammed Ali’nin geleceğini söylediği kimsenin kendisi olduğunu ilan etmiş ve </a:t>
            </a:r>
            <a:r>
              <a:rPr lang="tr-TR" dirty="0" err="1"/>
              <a:t>Babîleri</a:t>
            </a:r>
            <a:r>
              <a:rPr lang="tr-TR" dirty="0"/>
              <a:t> kendi etrafında toplanmaya çağırmıştır. Daha sonra “</a:t>
            </a:r>
            <a:r>
              <a:rPr lang="tr-TR" dirty="0" err="1"/>
              <a:t>Bahâullah</a:t>
            </a:r>
            <a:r>
              <a:rPr lang="tr-TR" dirty="0"/>
              <a:t>” adını alan Mirza Hüseyin Ali’yle bu hareket, Bahaîlik adını almıştır. Osmanlı Padişahı sultan Aziz’in fermanıyla </a:t>
            </a:r>
            <a:r>
              <a:rPr lang="tr-TR" dirty="0" err="1"/>
              <a:t>Akka’ya</a:t>
            </a:r>
            <a:r>
              <a:rPr lang="tr-TR" dirty="0"/>
              <a:t> sürgün edilen Mirza Hüseyin Ali, yerine büyük oğlu Abbas Efendi’yi bırakarak 1892 yılında orada ölmüştür.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a:t>Abdülbaha</a:t>
            </a:r>
            <a:endParaRPr lang="tr-TR" dirty="0"/>
          </a:p>
        </p:txBody>
      </p:sp>
      <p:sp>
        <p:nvSpPr>
          <p:cNvPr id="3" name="2 İçerik Yer Tutucusu"/>
          <p:cNvSpPr>
            <a:spLocks noGrp="1"/>
          </p:cNvSpPr>
          <p:nvPr>
            <p:ph idx="1"/>
          </p:nvPr>
        </p:nvSpPr>
        <p:spPr/>
        <p:txBody>
          <a:bodyPr/>
          <a:lstStyle/>
          <a:p>
            <a:r>
              <a:rPr lang="tr-TR" dirty="0" err="1"/>
              <a:t>Abdulbaha</a:t>
            </a:r>
            <a:r>
              <a:rPr lang="tr-TR" dirty="0"/>
              <a:t> lakabıyla anılan Abbas Efendi, Bahaîliğin kısa sürede Mısır, Avrupa ve Amerika’ya nüfuz etmesini sağlamıştır. 28 Kasım 1921’de </a:t>
            </a:r>
            <a:r>
              <a:rPr lang="tr-TR" dirty="0" err="1"/>
              <a:t>Hayfa’daki</a:t>
            </a:r>
            <a:r>
              <a:rPr lang="tr-TR" dirty="0"/>
              <a:t> ölümünden önce yerini büyük torunu Şevki Efendi’ye bırakmıştır.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Şevki Efendi</a:t>
            </a:r>
            <a:endParaRPr lang="tr-TR" dirty="0"/>
          </a:p>
        </p:txBody>
      </p:sp>
      <p:sp>
        <p:nvSpPr>
          <p:cNvPr id="3" name="2 İçerik Yer Tutucusu"/>
          <p:cNvSpPr>
            <a:spLocks noGrp="1"/>
          </p:cNvSpPr>
          <p:nvPr>
            <p:ph idx="1"/>
          </p:nvPr>
        </p:nvSpPr>
        <p:spPr>
          <a:xfrm>
            <a:off x="457200" y="1268760"/>
            <a:ext cx="8229600" cy="4857403"/>
          </a:xfrm>
        </p:spPr>
        <p:txBody>
          <a:bodyPr>
            <a:normAutofit fontScale="70000" lnSpcReduction="20000"/>
          </a:bodyPr>
          <a:lstStyle/>
          <a:p>
            <a:endParaRPr lang="tr-TR" b="1" dirty="0" smtClean="0"/>
          </a:p>
          <a:p>
            <a:endParaRPr lang="tr-TR" sz="3400" b="1" dirty="0" smtClean="0"/>
          </a:p>
          <a:p>
            <a:r>
              <a:rPr lang="tr-TR" b="1" dirty="0" smtClean="0"/>
              <a:t>1897’de </a:t>
            </a:r>
            <a:r>
              <a:rPr lang="tr-TR" b="1" dirty="0" err="1" smtClean="0"/>
              <a:t>Akka’da</a:t>
            </a:r>
            <a:r>
              <a:rPr lang="tr-TR" b="1" dirty="0" smtClean="0"/>
              <a:t> doğan Şevki Efendi, Beyrut’ta ve İngiltere’de Oxford </a:t>
            </a:r>
            <a:r>
              <a:rPr lang="tr-TR" b="1" dirty="0" err="1" smtClean="0"/>
              <a:t>Üniversitesi’de</a:t>
            </a:r>
            <a:r>
              <a:rPr lang="tr-TR" b="1" dirty="0" smtClean="0"/>
              <a:t> öğrenim görmüştür. 1937’de Amerikalı Bahailerden bir ailenin kızıyla evlenen Şevki Efendi, 1957 yılındaki ölümüne kadar Bahaîliğin yayılması için çalışmıştır. Onun yerine geçecek bir halefi olmadığı için Bahaîlik, İsrail’in Hayfa kentinde kurulan “Umumi Adalet Evi” tarafından idare edilmeye başlanmıştır.  Şevki Efendi, Dünyanın çeşitli yerlerindeki Bahailerden oluşan 27 kişiyi Bahai dinini korumak ve yaymak için atadı (Emrin Elleri) ve bu kişiler Şevki Efendinin ölümünden sonra Yüce Adalet Evi'nin kurulmasına kadar geçen sürede Bahailere kılavuzluk ettiler. </a:t>
            </a:r>
          </a:p>
          <a:p>
            <a:r>
              <a:rPr lang="tr-TR" b="1" dirty="0" smtClean="0"/>
              <a:t>Bahailik, bütün dünyada “mahfil” adı verilen kurumlarla teşkilatlandırılmıştır. Mahfiller, merkezî mahfiller ve mahallî mahfiller olarak yapılandırılmıştır. </a:t>
            </a:r>
            <a:endParaRPr lang="tr-TR" dirty="0" smtClean="0"/>
          </a:p>
          <a:p>
            <a:endParaRPr lang="tr-TR" dirty="0" smtClean="0"/>
          </a:p>
          <a:p>
            <a:endParaRPr lang="tr-TR" dirty="0"/>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Yüce Adalet Evi</a:t>
            </a:r>
            <a:endParaRPr lang="tr-TR" dirty="0"/>
          </a:p>
        </p:txBody>
      </p:sp>
      <p:sp>
        <p:nvSpPr>
          <p:cNvPr id="3" name="2 İçerik Yer Tutucusu"/>
          <p:cNvSpPr>
            <a:spLocks noGrp="1"/>
          </p:cNvSpPr>
          <p:nvPr>
            <p:ph idx="1"/>
          </p:nvPr>
        </p:nvSpPr>
        <p:spPr/>
        <p:txBody>
          <a:bodyPr>
            <a:normAutofit fontScale="77500" lnSpcReduction="20000"/>
          </a:bodyPr>
          <a:lstStyle/>
          <a:p>
            <a:r>
              <a:rPr lang="tr-TR" dirty="0"/>
              <a:t>Bahai dininin yetkili tek yasama organı ve Bahai toplumunun ruhani rehberi, dünya Bahaileri arasından seçilen dokuz kişiden oluşan, Yüce Adalet Evi'dir. Adalet Evi üyeleri her beş yılda bir tüm dünya Bahaileri arasından seçilirler. İlk kez 1963 yılında seçilen seçilen Adalet Evi'ne bizzat </a:t>
            </a:r>
            <a:r>
              <a:rPr lang="tr-TR" dirty="0" err="1" smtClean="0"/>
              <a:t>Bahaullah</a:t>
            </a:r>
            <a:r>
              <a:rPr lang="tr-TR" dirty="0" smtClean="0"/>
              <a:t> </a:t>
            </a:r>
            <a:r>
              <a:rPr lang="tr-TR" dirty="0"/>
              <a:t>tarafından yasama yetkisi verilmiş ve kararlarında yanılmazlık vaat edilmiştir.</a:t>
            </a:r>
            <a:endParaRPr lang="tr-TR" dirty="0" smtClean="0"/>
          </a:p>
          <a:p>
            <a:pPr>
              <a:buNone/>
            </a:pPr>
            <a:r>
              <a:rPr lang="tr-TR" dirty="0"/>
              <a:t> </a:t>
            </a:r>
            <a:endParaRPr lang="tr-TR" dirty="0" smtClean="0"/>
          </a:p>
          <a:p>
            <a:r>
              <a:rPr lang="tr-TR" dirty="0"/>
              <a:t>Adalet Evi, Bahai dünya toplumunun ruhani ve idari etkinliklerini yönetmenin yanı sıra, Hayfa ve </a:t>
            </a:r>
            <a:r>
              <a:rPr lang="tr-TR" dirty="0" err="1"/>
              <a:t>Akka'da</a:t>
            </a:r>
            <a:r>
              <a:rPr lang="tr-TR" dirty="0"/>
              <a:t> bulunan kutsal yerlerin korunması ve geliştirilmesi ile de ilgilenmektedir.</a:t>
            </a:r>
            <a:endParaRPr lang="tr-TR" dirty="0" smtClean="0"/>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Bahailiğin İnanç ve İbadet Yapısı</a:t>
            </a:r>
            <a:endParaRPr lang="tr-TR" dirty="0"/>
          </a:p>
        </p:txBody>
      </p:sp>
      <p:sp>
        <p:nvSpPr>
          <p:cNvPr id="3" name="2 İçerik Yer Tutucusu"/>
          <p:cNvSpPr>
            <a:spLocks noGrp="1"/>
          </p:cNvSpPr>
          <p:nvPr>
            <p:ph idx="1"/>
          </p:nvPr>
        </p:nvSpPr>
        <p:spPr/>
        <p:txBody>
          <a:bodyPr>
            <a:normAutofit fontScale="85000" lnSpcReduction="20000"/>
          </a:bodyPr>
          <a:lstStyle/>
          <a:p>
            <a:r>
              <a:rPr lang="tr-TR" dirty="0"/>
              <a:t>Bağımsız orijinal bir din iddiasında olan Bahailik’te, Yahudilik, Hıristiyanlık ve İslam’dan derlenerek oluşturulmuş bir takım </a:t>
            </a:r>
            <a:r>
              <a:rPr lang="tr-TR" dirty="0" err="1"/>
              <a:t>itikadî</a:t>
            </a:r>
            <a:r>
              <a:rPr lang="tr-TR" dirty="0"/>
              <a:t> ve amelî esaslar bulunmaktadır. </a:t>
            </a:r>
            <a:endParaRPr lang="tr-TR" dirty="0" smtClean="0"/>
          </a:p>
          <a:p>
            <a:r>
              <a:rPr lang="tr-TR" dirty="0" smtClean="0"/>
              <a:t>Bahaîlere </a:t>
            </a:r>
            <a:r>
              <a:rPr lang="tr-TR" dirty="0"/>
              <a:t>göre, Allah’a, kitaplarına, resullerine, </a:t>
            </a:r>
            <a:r>
              <a:rPr lang="tr-TR" dirty="0" err="1"/>
              <a:t>Bâb’a</a:t>
            </a:r>
            <a:r>
              <a:rPr lang="tr-TR" dirty="0"/>
              <a:t> ve </a:t>
            </a:r>
            <a:r>
              <a:rPr lang="tr-TR" dirty="0" err="1"/>
              <a:t>Bahâullaha’a</a:t>
            </a:r>
            <a:r>
              <a:rPr lang="tr-TR" dirty="0"/>
              <a:t> inanmak, iman esaslarındandır. </a:t>
            </a:r>
            <a:endParaRPr lang="tr-TR" dirty="0" smtClean="0"/>
          </a:p>
          <a:p>
            <a:r>
              <a:rPr lang="tr-TR" dirty="0" err="1" smtClean="0"/>
              <a:t>Ahirete</a:t>
            </a:r>
            <a:r>
              <a:rPr lang="tr-TR" dirty="0" smtClean="0"/>
              <a:t> </a:t>
            </a:r>
            <a:r>
              <a:rPr lang="tr-TR" dirty="0"/>
              <a:t>iman yoktur. </a:t>
            </a:r>
            <a:endParaRPr lang="tr-TR" dirty="0" smtClean="0"/>
          </a:p>
          <a:p>
            <a:r>
              <a:rPr lang="tr-TR" dirty="0" smtClean="0"/>
              <a:t>On </a:t>
            </a:r>
            <a:r>
              <a:rPr lang="tr-TR" dirty="0"/>
              <a:t>beş yaşını tamamlayan herkes, yetmiş yaşına kadar Bahailiğin dinî hükümleriyle sorumludur. Bu dinî hükümler; namaz, oruç, hac, zekat ve kutsal metinlerin okunmasıdır. Bahaîlerin kutsal kitabı, </a:t>
            </a:r>
            <a:r>
              <a:rPr lang="tr-TR" dirty="0" err="1"/>
              <a:t>Bahaullah’ın</a:t>
            </a:r>
            <a:r>
              <a:rPr lang="tr-TR" dirty="0"/>
              <a:t> yazdığı </a:t>
            </a:r>
            <a:r>
              <a:rPr lang="tr-TR" dirty="0" err="1"/>
              <a:t>Kitab</a:t>
            </a:r>
            <a:r>
              <a:rPr lang="tr-TR" dirty="0"/>
              <a:t>-ı </a:t>
            </a:r>
            <a:r>
              <a:rPr lang="tr-TR" dirty="0" err="1"/>
              <a:t>Akdes’tir</a:t>
            </a:r>
            <a:r>
              <a:rPr lang="tr-TR" dirty="0"/>
              <a:t>. </a:t>
            </a:r>
          </a:p>
          <a:p>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832</Words>
  <Application>Microsoft Office PowerPoint</Application>
  <PresentationFormat>Ekran Gösterisi (4:3)</PresentationFormat>
  <Paragraphs>49</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Arial</vt:lpstr>
      <vt:lpstr>Calibri</vt:lpstr>
      <vt:lpstr>Ofis Teması</vt:lpstr>
      <vt:lpstr>BAHAİLİK</vt:lpstr>
      <vt:lpstr>Bahailiğin Önderleri</vt:lpstr>
      <vt:lpstr>Bahailiğin Önderleri</vt:lpstr>
      <vt:lpstr>Bahaullah</vt:lpstr>
      <vt:lpstr>PowerPoint Sunusu</vt:lpstr>
      <vt:lpstr>Abdülbaha</vt:lpstr>
      <vt:lpstr>Şevki Efendi</vt:lpstr>
      <vt:lpstr>Yüce Adalet Evi</vt:lpstr>
      <vt:lpstr>Bahailiğin İnanç ve İbadet Yapısı</vt:lpstr>
      <vt:lpstr>Bahailiğin İlkeleri</vt:lpstr>
      <vt:lpstr>Kutsal Kitaplar</vt:lpstr>
      <vt:lpstr>PowerPoint Sunusu</vt:lpstr>
      <vt:lpstr>Türkiye’de Bahailik</vt:lpstr>
      <vt:lpstr>PowerPoint Sunusu</vt:lpstr>
      <vt:lpstr>Bahailik ve İslam</vt:lpstr>
    </vt:vector>
  </TitlesOfParts>
  <Company>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BAHAİLİK</dc:title>
  <dc:creator>baki adam</dc:creator>
  <cp:lastModifiedBy>Baki Adam</cp:lastModifiedBy>
  <cp:revision>19</cp:revision>
  <dcterms:created xsi:type="dcterms:W3CDTF">2010-05-17T13:11:52Z</dcterms:created>
  <dcterms:modified xsi:type="dcterms:W3CDTF">2018-01-22T20:20:11Z</dcterms:modified>
</cp:coreProperties>
</file>