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2"/>
  </p:notesMasterIdLst>
  <p:sldIdLst>
    <p:sldId id="256" r:id="rId2"/>
    <p:sldId id="290" r:id="rId3"/>
    <p:sldId id="292" r:id="rId4"/>
    <p:sldId id="267" r:id="rId5"/>
    <p:sldId id="293" r:id="rId6"/>
    <p:sldId id="294" r:id="rId7"/>
    <p:sldId id="295" r:id="rId8"/>
    <p:sldId id="296" r:id="rId9"/>
    <p:sldId id="297" r:id="rId10"/>
    <p:sldId id="29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54" d="100"/>
          <a:sy n="54" d="100"/>
        </p:scale>
        <p:origin x="-106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C3F8DC-BD0A-4952-BBE8-83032DA46FE6}" type="datetimeFigureOut">
              <a:rPr lang="tr-TR" smtClean="0"/>
              <a:pPr/>
              <a:t>13.02.2018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1213AC-7B6F-46A1-BF77-03877158927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10</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C1213AC-7B6F-46A1-BF77-038771589273}"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01FC2B37-BC9B-43E7-BA76-7126FC25C46D}" type="datetimeFigureOut">
              <a:rPr lang="tr-TR" smtClean="0"/>
              <a:pPr/>
              <a:t>13.02.2018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AC830BC0-E9AF-47B7-8497-25CB8EAE62C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01FC2B37-BC9B-43E7-BA76-7126FC25C46D}" type="datetimeFigureOut">
              <a:rPr lang="tr-TR" smtClean="0"/>
              <a:pPr/>
              <a:t>13.02.2018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01FC2B37-BC9B-43E7-BA76-7126FC25C46D}" type="datetimeFigureOut">
              <a:rPr lang="tr-TR" smtClean="0"/>
              <a:pPr/>
              <a:t>13.02.2018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01FC2B37-BC9B-43E7-BA76-7126FC25C46D}" type="datetimeFigureOut">
              <a:rPr lang="tr-TR" smtClean="0"/>
              <a:pPr/>
              <a:t>13.02.2018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AC830BC0-E9AF-47B7-8497-25CB8EAE62CE}"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1FC2B37-BC9B-43E7-BA76-7126FC25C46D}" type="datetimeFigureOut">
              <a:rPr lang="tr-TR" smtClean="0"/>
              <a:pPr/>
              <a:t>13.02.2018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829761"/>
          </a:xfrm>
        </p:spPr>
        <p:txBody>
          <a:bodyPr>
            <a:normAutofit/>
          </a:bodyPr>
          <a:lstStyle/>
          <a:p>
            <a:r>
              <a:rPr lang="tr-TR" sz="2200" b="1" dirty="0" smtClean="0"/>
              <a:t>Okuldan İşe Geçiş Süreç ve Teknikleri Dersi </a:t>
            </a:r>
            <a:endParaRPr lang="tr-TR" sz="2200" b="1" dirty="0"/>
          </a:p>
        </p:txBody>
      </p:sp>
      <p:sp>
        <p:nvSpPr>
          <p:cNvPr id="3" name="2 Alt Başlık"/>
          <p:cNvSpPr>
            <a:spLocks noGrp="1"/>
          </p:cNvSpPr>
          <p:nvPr>
            <p:ph type="subTitle" idx="1"/>
          </p:nvPr>
        </p:nvSpPr>
        <p:spPr/>
        <p:txBody>
          <a:bodyPr>
            <a:normAutofit fontScale="70000" lnSpcReduction="20000"/>
          </a:bodyPr>
          <a:lstStyle/>
          <a:p>
            <a:r>
              <a:rPr lang="tr-TR" dirty="0" smtClean="0"/>
              <a:t>Prof. Dr. Hasan Hüseyin Aksoy</a:t>
            </a:r>
          </a:p>
          <a:p>
            <a:r>
              <a:rPr lang="tr-TR" dirty="0" smtClean="0"/>
              <a:t>Ankara </a:t>
            </a:r>
            <a:r>
              <a:rPr lang="tr-TR" dirty="0" smtClean="0"/>
              <a:t>Üniversitesi Eğitim Bilimleri Fakültesi Eğitim Yönetimi </a:t>
            </a:r>
            <a:r>
              <a:rPr lang="tr-TR" dirty="0" smtClean="0"/>
              <a:t> </a:t>
            </a:r>
            <a:r>
              <a:rPr lang="tr-TR" dirty="0" smtClean="0"/>
              <a:t>Anabilim Dalı</a:t>
            </a:r>
          </a:p>
          <a:p>
            <a:r>
              <a:rPr lang="tr-TR" dirty="0" smtClean="0"/>
              <a:t>2</a:t>
            </a:r>
            <a:r>
              <a:rPr lang="tr-TR" dirty="0" smtClean="0"/>
              <a:t>017-2018 Güz</a:t>
            </a:r>
            <a:endParaRPr lang="tr-TR" dirty="0" smtClean="0"/>
          </a:p>
        </p:txBody>
      </p:sp>
      <p:sp>
        <p:nvSpPr>
          <p:cNvPr id="4" name="1 Başlık"/>
          <p:cNvSpPr txBox="1">
            <a:spLocks/>
          </p:cNvSpPr>
          <p:nvPr/>
        </p:nvSpPr>
        <p:spPr>
          <a:xfrm>
            <a:off x="1187624" y="2348880"/>
            <a:ext cx="7196336" cy="936104"/>
          </a:xfrm>
          <a:prstGeom prst="rect">
            <a:avLst/>
          </a:prstGeom>
        </p:spPr>
        <p:txBody>
          <a:bodyPr vert="horz" anchor="b">
            <a:normAutofit/>
            <a:scene3d>
              <a:camera prst="orthographicFront"/>
              <a:lightRig rig="soft" dir="t"/>
            </a:scene3d>
            <a:sp3d prstMaterial="softEdge">
              <a:bevelT w="25400" h="25400"/>
            </a:sp3d>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22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İstihdam –Nüfus</a:t>
            </a:r>
            <a:r>
              <a:rPr kumimoji="0" lang="tr-TR" sz="22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 Eğitim İlişkileri </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22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Kavramlar</a:t>
            </a:r>
            <a:endParaRPr kumimoji="0" lang="tr-TR" sz="22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buNone/>
            </a:pPr>
            <a:r>
              <a:rPr lang="tr-TR" dirty="0" smtClean="0"/>
              <a:t> *  TÜİK verilerine göre, Ocak 2014’te toplam istihdam edilenlerin sayısı </a:t>
            </a:r>
            <a:r>
              <a:rPr lang="tr-TR" dirty="0" smtClean="0">
                <a:solidFill>
                  <a:srgbClr val="FF0000"/>
                </a:solidFill>
              </a:rPr>
              <a:t>25 milyon 194 bin </a:t>
            </a:r>
            <a:r>
              <a:rPr lang="tr-TR" dirty="0" smtClean="0"/>
              <a:t>dolayındadır.</a:t>
            </a:r>
          </a:p>
          <a:p>
            <a:pPr>
              <a:buNone/>
            </a:pPr>
            <a:r>
              <a:rPr lang="tr-TR" dirty="0" smtClean="0"/>
              <a:t>* Aralık 2012 itibarı ile toplam sigortalı çalışan sayısı </a:t>
            </a:r>
            <a:r>
              <a:rPr lang="tr-TR" dirty="0" smtClean="0">
                <a:solidFill>
                  <a:srgbClr val="FF0000"/>
                </a:solidFill>
              </a:rPr>
              <a:t>11 milyon 716 bin </a:t>
            </a:r>
            <a:r>
              <a:rPr lang="tr-TR" dirty="0" smtClean="0"/>
              <a:t>kişi. </a:t>
            </a:r>
          </a:p>
          <a:p>
            <a:pPr>
              <a:buNone/>
            </a:pPr>
            <a:r>
              <a:rPr lang="tr-TR" dirty="0" smtClean="0"/>
              <a:t> * Toplam istihdam edilenlerin, toplam işgücü (28 milyon 036 bin) içerisindeki oranı yaklaşık %89,9’a tekabül etmektedir. </a:t>
            </a:r>
          </a:p>
          <a:p>
            <a:pPr>
              <a:buNone/>
            </a:pPr>
            <a:r>
              <a:rPr lang="tr-TR" dirty="0" smtClean="0"/>
              <a:t>    </a:t>
            </a:r>
            <a:r>
              <a:rPr lang="tr-TR" dirty="0" smtClean="0">
                <a:solidFill>
                  <a:srgbClr val="7030A0"/>
                </a:solidFill>
              </a:rPr>
              <a:t>Yani % 10 civarında işsiz vardır.</a:t>
            </a:r>
          </a:p>
          <a:p>
            <a:pPr>
              <a:buNone/>
            </a:pPr>
            <a:r>
              <a:rPr lang="tr-TR" dirty="0" smtClean="0">
                <a:solidFill>
                  <a:srgbClr val="7030A0"/>
                </a:solidFill>
              </a:rPr>
              <a:t>  </a:t>
            </a:r>
            <a:r>
              <a:rPr lang="tr-TR" dirty="0" smtClean="0"/>
              <a:t>* Toplam kamu personeli istihdamı, Eylül 2014 itibari ile, </a:t>
            </a:r>
            <a:r>
              <a:rPr lang="tr-TR" dirty="0" smtClean="0">
                <a:solidFill>
                  <a:srgbClr val="FF0000"/>
                </a:solidFill>
              </a:rPr>
              <a:t>3 milyon 195 bin 938</a:t>
            </a:r>
            <a:r>
              <a:rPr lang="tr-TR" dirty="0" smtClean="0"/>
              <a:t> kişi.</a:t>
            </a:r>
          </a:p>
          <a:p>
            <a:pPr>
              <a:buNone/>
            </a:pPr>
            <a:r>
              <a:rPr lang="tr-TR" dirty="0" smtClean="0">
                <a:solidFill>
                  <a:srgbClr val="7030A0"/>
                </a:solidFill>
              </a:rPr>
              <a:t> </a:t>
            </a:r>
            <a:r>
              <a:rPr lang="tr-TR" dirty="0" smtClean="0"/>
              <a:t>* Kamu personelinin cinsiyete göre dağılımı: % 37,55 kadın, % 62,45 erkek.</a:t>
            </a:r>
          </a:p>
          <a:p>
            <a:pPr>
              <a:buNone/>
            </a:pPr>
            <a:endParaRPr lang="tr-TR" dirty="0">
              <a:solidFill>
                <a:srgbClr val="7030A0"/>
              </a:solidFill>
            </a:endParaRPr>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latin typeface="Arial" pitchFamily="34" charset="0"/>
                <a:cs typeface="Arial" pitchFamily="34" charset="0"/>
              </a:rPr>
              <a:t>İnsan neden çalışır?</a:t>
            </a:r>
          </a:p>
          <a:p>
            <a:r>
              <a:rPr lang="tr-TR" dirty="0" smtClean="0">
                <a:latin typeface="Arial" pitchFamily="34" charset="0"/>
                <a:cs typeface="Arial" pitchFamily="34" charset="0"/>
              </a:rPr>
              <a:t>İnsanlık tarihinde iş (çalışma) ne zaman ve neden ortaya çıktı?</a:t>
            </a:r>
          </a:p>
          <a:p>
            <a:r>
              <a:rPr lang="tr-TR" dirty="0" smtClean="0">
                <a:latin typeface="Arial" pitchFamily="34" charset="0"/>
                <a:cs typeface="Arial" pitchFamily="34" charset="0"/>
              </a:rPr>
              <a:t>İş, işbölümü ve uzmanlaşma.</a:t>
            </a:r>
          </a:p>
          <a:p>
            <a:r>
              <a:rPr lang="tr-TR" dirty="0" smtClean="0">
                <a:latin typeface="Arial" pitchFamily="34" charset="0"/>
                <a:cs typeface="Arial" pitchFamily="34" charset="0"/>
              </a:rPr>
              <a:t>İş ve boş zaman.</a:t>
            </a:r>
          </a:p>
          <a:p>
            <a:r>
              <a:rPr lang="tr-TR" dirty="0" smtClean="0">
                <a:latin typeface="Arial" pitchFamily="34" charset="0"/>
                <a:cs typeface="Arial" pitchFamily="34" charset="0"/>
              </a:rPr>
              <a:t>İşin (çalışmanın) olmadığı bir toplum tahayyül edilebilir mi?</a:t>
            </a:r>
          </a:p>
          <a:p>
            <a:r>
              <a:rPr lang="tr-TR" dirty="0" smtClean="0">
                <a:solidFill>
                  <a:srgbClr val="7030A0"/>
                </a:solidFill>
                <a:latin typeface="Arial" pitchFamily="34" charset="0"/>
                <a:cs typeface="Arial" pitchFamily="34" charset="0"/>
              </a:rPr>
              <a:t>Çalışmak insanı özgürleştirir mi!</a:t>
            </a:r>
            <a:endParaRPr lang="tr-TR" dirty="0">
              <a:solidFill>
                <a:srgbClr val="7030A0"/>
              </a:solidFill>
              <a:latin typeface="Arial" pitchFamily="34" charset="0"/>
              <a:cs typeface="Arial" pitchFamily="34" charset="0"/>
            </a:endParaRPr>
          </a:p>
        </p:txBody>
      </p:sp>
      <p:sp>
        <p:nvSpPr>
          <p:cNvPr id="2" name="1 Başlık"/>
          <p:cNvSpPr>
            <a:spLocks noGrp="1"/>
          </p:cNvSpPr>
          <p:nvPr>
            <p:ph type="title"/>
          </p:nvPr>
        </p:nvSpPr>
        <p:spPr/>
        <p:txBody>
          <a:bodyPr>
            <a:normAutofit/>
          </a:bodyPr>
          <a:lstStyle/>
          <a:p>
            <a:pPr algn="ctr"/>
            <a:r>
              <a:rPr lang="tr-TR" sz="2800" b="1" dirty="0" smtClean="0">
                <a:solidFill>
                  <a:srgbClr val="0070C0"/>
                </a:solidFill>
              </a:rPr>
              <a:t>İnsan ve iş (çalışma)</a:t>
            </a:r>
            <a:endParaRPr lang="tr-TR" sz="2800" b="1"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ctr">
              <a:buNone/>
            </a:pPr>
            <a:r>
              <a:rPr lang="tr-TR" b="1" dirty="0" smtClean="0">
                <a:solidFill>
                  <a:srgbClr val="FF0000"/>
                </a:solidFill>
                <a:latin typeface="Arial" pitchFamily="34" charset="0"/>
                <a:cs typeface="Arial" pitchFamily="34" charset="0"/>
              </a:rPr>
              <a:t>  </a:t>
            </a:r>
          </a:p>
          <a:p>
            <a:pPr algn="just">
              <a:buNone/>
            </a:pPr>
            <a:r>
              <a:rPr lang="tr-TR" dirty="0" smtClean="0">
                <a:latin typeface="Arial" pitchFamily="34" charset="0"/>
                <a:cs typeface="Arial" pitchFamily="34" charset="0"/>
              </a:rPr>
              <a:t>    </a:t>
            </a:r>
            <a:r>
              <a:rPr lang="tr-TR" b="1" dirty="0" smtClean="0">
                <a:solidFill>
                  <a:srgbClr val="FF0000"/>
                </a:solidFill>
                <a:latin typeface="Arial" pitchFamily="34" charset="0"/>
                <a:cs typeface="Arial" pitchFamily="34" charset="0"/>
              </a:rPr>
              <a:t>Genel tanım</a:t>
            </a:r>
            <a:r>
              <a:rPr lang="tr-TR" dirty="0" smtClean="0">
                <a:latin typeface="Arial" pitchFamily="34" charset="0"/>
                <a:cs typeface="Arial" pitchFamily="34" charset="0"/>
              </a:rPr>
              <a:t>:  Bir ülkede, kurumda ya da işletmede, üretime ya da herhangi bir işe katılan ve bunun gerçekleşmesini sağlayan insan emeğinin tümü.</a:t>
            </a:r>
          </a:p>
          <a:p>
            <a:pPr algn="just">
              <a:buNone/>
            </a:pPr>
            <a:r>
              <a:rPr lang="tr-TR" b="1" dirty="0" smtClean="0">
                <a:latin typeface="Arial" pitchFamily="34" charset="0"/>
                <a:cs typeface="Arial" pitchFamily="34" charset="0"/>
              </a:rPr>
              <a:t>    </a:t>
            </a:r>
            <a:r>
              <a:rPr lang="tr-TR" b="1" dirty="0" smtClean="0">
                <a:solidFill>
                  <a:srgbClr val="FF0000"/>
                </a:solidFill>
                <a:latin typeface="Arial" pitchFamily="34" charset="0"/>
                <a:cs typeface="Arial" pitchFamily="34" charset="0"/>
              </a:rPr>
              <a:t>Bağlamsal Tanım</a:t>
            </a:r>
            <a:r>
              <a:rPr lang="tr-TR" dirty="0" smtClean="0">
                <a:latin typeface="Arial" pitchFamily="34" charset="0"/>
                <a:cs typeface="Arial" pitchFamily="34" charset="0"/>
              </a:rPr>
              <a:t>: Etkin nüfus içinde yer alıp, cari ücret düzeyinde ve çalışma koşullarında çalışanlar ile işsizlerin toplamı. </a:t>
            </a:r>
          </a:p>
          <a:p>
            <a:pPr algn="just">
              <a:buNone/>
            </a:pPr>
            <a:r>
              <a:rPr lang="tr-TR" dirty="0" smtClean="0">
                <a:latin typeface="Arial" pitchFamily="34" charset="0"/>
                <a:cs typeface="Arial" pitchFamily="34" charset="0"/>
              </a:rPr>
              <a:t>    Toplam nüfustan çalışamayacak durumda olan nüfusun, örneğin 15 yaşından küçük, 65 yaşından büyük olanların, ev kadınlarının, öğrencilerin, mahkumların, ordu mensuplarının, çalışmasını engelleyen fiziksel veya zihinsel engeli olanların ve çalışmak istemeyenlerin çıkarılmasıyla ulaşılan nüfus.</a:t>
            </a:r>
          </a:p>
          <a:p>
            <a:pPr>
              <a:buNone/>
            </a:pPr>
            <a:endParaRPr lang="tr-TR" dirty="0" smtClean="0"/>
          </a:p>
          <a:p>
            <a:pPr>
              <a:buNone/>
            </a:pPr>
            <a:endParaRPr lang="tr-TR" dirty="0" smtClean="0"/>
          </a:p>
          <a:p>
            <a:pPr>
              <a:buNone/>
            </a:pPr>
            <a:endParaRPr lang="tr-TR" dirty="0"/>
          </a:p>
        </p:txBody>
      </p:sp>
      <p:sp>
        <p:nvSpPr>
          <p:cNvPr id="2" name="1 Başlık"/>
          <p:cNvSpPr>
            <a:spLocks noGrp="1"/>
          </p:cNvSpPr>
          <p:nvPr>
            <p:ph type="title"/>
          </p:nvPr>
        </p:nvSpPr>
        <p:spPr>
          <a:xfrm>
            <a:off x="928662" y="214290"/>
            <a:ext cx="7772400" cy="1143000"/>
          </a:xfrm>
        </p:spPr>
        <p:txBody>
          <a:bodyPr>
            <a:normAutofit/>
          </a:bodyPr>
          <a:lstStyle/>
          <a:p>
            <a:pPr algn="ctr"/>
            <a:r>
              <a:rPr lang="tr-TR" sz="2400" b="1" dirty="0" smtClean="0">
                <a:solidFill>
                  <a:srgbClr val="0070C0"/>
                </a:solidFill>
                <a:latin typeface="Arial" pitchFamily="34" charset="0"/>
                <a:cs typeface="Arial" pitchFamily="34" charset="0"/>
              </a:rPr>
              <a:t>İşgücü</a:t>
            </a:r>
            <a:endParaRPr lang="tr-TR" sz="2400" b="1" dirty="0">
              <a:solidFill>
                <a:srgbClr val="0070C0"/>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lgn="just"/>
            <a:r>
              <a:rPr lang="tr-TR" dirty="0" smtClean="0">
                <a:latin typeface="Arial" pitchFamily="34" charset="0"/>
                <a:cs typeface="Arial" pitchFamily="34" charset="0"/>
              </a:rPr>
              <a:t>“İşgücü, bir ülkedeki emek arzını insan sayısı yönünden ifade eden bir kavramdır. Başka bir tanımlama ile, bir ülkedeki nüfusun üretici durumda bulunan yani </a:t>
            </a:r>
            <a:r>
              <a:rPr lang="tr-TR" dirty="0" smtClean="0">
                <a:solidFill>
                  <a:srgbClr val="FF0000"/>
                </a:solidFill>
                <a:latin typeface="Arial" pitchFamily="34" charset="0"/>
                <a:cs typeface="Arial" pitchFamily="34" charset="0"/>
              </a:rPr>
              <a:t>ekonomik faaliyete</a:t>
            </a:r>
            <a:r>
              <a:rPr lang="tr-TR" dirty="0" smtClean="0">
                <a:latin typeface="Arial" pitchFamily="34" charset="0"/>
                <a:cs typeface="Arial" pitchFamily="34" charset="0"/>
              </a:rPr>
              <a:t> </a:t>
            </a:r>
            <a:r>
              <a:rPr lang="tr-TR" dirty="0" smtClean="0">
                <a:solidFill>
                  <a:srgbClr val="7030A0"/>
                </a:solidFill>
                <a:latin typeface="Arial" pitchFamily="34" charset="0"/>
                <a:cs typeface="Arial" pitchFamily="34" charset="0"/>
              </a:rPr>
              <a:t>(ev hanımları?) </a:t>
            </a:r>
            <a:r>
              <a:rPr lang="tr-TR" dirty="0" smtClean="0">
                <a:latin typeface="Arial" pitchFamily="34" charset="0"/>
                <a:cs typeface="Arial" pitchFamily="34" charset="0"/>
              </a:rPr>
              <a:t>katılan kısmıdır. Çalışma çağındaki nüfustan, çalışmak istemeyenleri, çalışmasını engelleyen bir sakatlığı olanları, askerlik hizmetini yapanları, ev kadınlarını, öğrencileri ve mahkûmlar gibi gözetim altında tutulanları çıkarıp; çalışma çağı dışında olduğu halde çalışmak zorunda olan çocuklarla yaşlıları eklersek sivil işgücüne (toplam işgücü) ulaşılır.”</a:t>
            </a:r>
            <a:endParaRPr lang="tr-TR" dirty="0">
              <a:latin typeface="Arial" pitchFamily="34" charset="0"/>
              <a:cs typeface="Arial" pitchFamily="34" charset="0"/>
            </a:endParaRPr>
          </a:p>
        </p:txBody>
      </p:sp>
      <p:sp>
        <p:nvSpPr>
          <p:cNvPr id="2" name="1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b="1" dirty="0" smtClean="0">
                <a:solidFill>
                  <a:srgbClr val="FF0000"/>
                </a:solidFill>
                <a:latin typeface="Arial" pitchFamily="34" charset="0"/>
                <a:cs typeface="Arial" pitchFamily="34" charset="0"/>
              </a:rPr>
              <a:t>    Genel Tanım:</a:t>
            </a:r>
          </a:p>
          <a:p>
            <a:pPr algn="just">
              <a:buNone/>
            </a:pPr>
            <a:r>
              <a:rPr lang="tr-TR" dirty="0" smtClean="0">
                <a:latin typeface="Arial" pitchFamily="34" charset="0"/>
                <a:cs typeface="Arial" pitchFamily="34" charset="0"/>
              </a:rPr>
              <a:t>    Bir ülkede bulunan eğitim kurumlarında eğitim/öğretim ve yetiştirme etkinliklerine hizmet verici/sunucu olarak katılan insan emeğinin tümü.</a:t>
            </a:r>
          </a:p>
          <a:p>
            <a:pPr algn="just">
              <a:buNone/>
            </a:pPr>
            <a:r>
              <a:rPr lang="tr-TR" b="1" dirty="0" smtClean="0">
                <a:solidFill>
                  <a:srgbClr val="FF0000"/>
                </a:solidFill>
                <a:latin typeface="Arial" pitchFamily="34" charset="0"/>
                <a:cs typeface="Arial" pitchFamily="34" charset="0"/>
              </a:rPr>
              <a:t>    Bağlamsal Tanım</a:t>
            </a:r>
            <a:r>
              <a:rPr lang="tr-TR" dirty="0" smtClean="0">
                <a:solidFill>
                  <a:srgbClr val="FF0000"/>
                </a:solidFill>
                <a:latin typeface="Arial" pitchFamily="34" charset="0"/>
                <a:cs typeface="Arial" pitchFamily="34" charset="0"/>
              </a:rPr>
              <a:t>: </a:t>
            </a:r>
          </a:p>
          <a:p>
            <a:pPr algn="just">
              <a:buNone/>
            </a:pPr>
            <a:r>
              <a:rPr lang="tr-TR" dirty="0" smtClean="0">
                <a:latin typeface="Arial" pitchFamily="34" charset="0"/>
                <a:cs typeface="Arial" pitchFamily="34" charset="0"/>
              </a:rPr>
              <a:t>    Etkin nüfus içinde yer alıp, cari ücret düzeyinde ve çalışma koşullarında eğitim kurumlarında eğitim/öğretim ve yetiştirme etkinliklerine hizmet verici/sunucu olarak katılanlar ile katılabilecek yeterliği ve isteği olanların toplamı. </a:t>
            </a:r>
          </a:p>
          <a:p>
            <a:pPr algn="just">
              <a:buNone/>
            </a:pPr>
            <a:endParaRPr lang="tr-TR" dirty="0" smtClean="0">
              <a:latin typeface="Arial" pitchFamily="34" charset="0"/>
              <a:cs typeface="Arial" pitchFamily="34" charset="0"/>
            </a:endParaRPr>
          </a:p>
          <a:p>
            <a:endParaRPr lang="tr-TR" dirty="0"/>
          </a:p>
        </p:txBody>
      </p:sp>
      <p:sp>
        <p:nvSpPr>
          <p:cNvPr id="2" name="1 Başlık"/>
          <p:cNvSpPr>
            <a:spLocks noGrp="1"/>
          </p:cNvSpPr>
          <p:nvPr>
            <p:ph type="title"/>
          </p:nvPr>
        </p:nvSpPr>
        <p:spPr/>
        <p:txBody>
          <a:bodyPr>
            <a:normAutofit fontScale="90000"/>
          </a:bodyPr>
          <a:lstStyle/>
          <a:p>
            <a:pPr algn="ctr"/>
            <a:r>
              <a:rPr lang="tr-TR" sz="2800" b="1" dirty="0" smtClean="0">
                <a:solidFill>
                  <a:srgbClr val="0070C0"/>
                </a:solidFill>
                <a:latin typeface="Arial" pitchFamily="34" charset="0"/>
                <a:cs typeface="Arial" pitchFamily="34" charset="0"/>
              </a:rPr>
              <a:t/>
            </a:r>
            <a:br>
              <a:rPr lang="tr-TR" sz="2800" b="1" dirty="0" smtClean="0">
                <a:solidFill>
                  <a:srgbClr val="0070C0"/>
                </a:solidFill>
                <a:latin typeface="Arial" pitchFamily="34" charset="0"/>
                <a:cs typeface="Arial" pitchFamily="34" charset="0"/>
              </a:rPr>
            </a:br>
            <a:r>
              <a:rPr lang="tr-TR" sz="2800" b="1" dirty="0" smtClean="0">
                <a:solidFill>
                  <a:srgbClr val="0070C0"/>
                </a:solidFill>
                <a:latin typeface="Arial" pitchFamily="34" charset="0"/>
                <a:cs typeface="Arial" pitchFamily="34" charset="0"/>
              </a:rPr>
              <a:t/>
            </a:r>
            <a:br>
              <a:rPr lang="tr-TR" sz="2800" b="1" dirty="0" smtClean="0">
                <a:solidFill>
                  <a:srgbClr val="0070C0"/>
                </a:solidFill>
                <a:latin typeface="Arial" pitchFamily="34" charset="0"/>
                <a:cs typeface="Arial" pitchFamily="34" charset="0"/>
              </a:rPr>
            </a:br>
            <a:r>
              <a:rPr lang="tr-TR" sz="2800" b="1" dirty="0" smtClean="0">
                <a:solidFill>
                  <a:srgbClr val="0070C0"/>
                </a:solidFill>
                <a:latin typeface="Arial" pitchFamily="34" charset="0"/>
                <a:cs typeface="Arial" pitchFamily="34" charset="0"/>
              </a:rPr>
              <a:t>Eğitimde işgücü kavramı ve kapsamı</a:t>
            </a:r>
            <a:br>
              <a:rPr lang="tr-TR" sz="2800" b="1" dirty="0" smtClean="0">
                <a:solidFill>
                  <a:srgbClr val="0070C0"/>
                </a:solidFill>
                <a:latin typeface="Arial" pitchFamily="34" charset="0"/>
                <a:cs typeface="Arial" pitchFamily="34" charset="0"/>
              </a:rPr>
            </a:br>
            <a:endParaRPr lang="tr-TR" sz="2800" b="1" dirty="0">
              <a:solidFill>
                <a:srgbClr val="0070C0"/>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buNone/>
            </a:pPr>
            <a:r>
              <a:rPr lang="tr-TR" dirty="0" smtClean="0"/>
              <a:t>   </a:t>
            </a:r>
            <a:r>
              <a:rPr lang="tr-TR" b="1" dirty="0" smtClean="0">
                <a:solidFill>
                  <a:srgbClr val="FF0000"/>
                </a:solidFill>
                <a:latin typeface="Arial" pitchFamily="34" charset="0"/>
                <a:cs typeface="Arial" pitchFamily="34" charset="0"/>
              </a:rPr>
              <a:t>Ekonomide İstihdam</a:t>
            </a:r>
            <a:r>
              <a:rPr lang="tr-TR" dirty="0" smtClean="0">
                <a:latin typeface="Arial" pitchFamily="34" charset="0"/>
                <a:cs typeface="Arial" pitchFamily="34" charset="0"/>
              </a:rPr>
              <a:t>: İstihdam üretim faktörlerinin gelir sağlamak amacıyla çalışması ya da çalıştırılmasıdır. Yani bir ülkede bulunan üretim faktörlerinin (sermaye, toprak (tabiat), işgücü ve kimi yaklaşımlara göre girişimci) mal ve hizmet üretmek üzere kullanılmasıdır.</a:t>
            </a:r>
          </a:p>
          <a:p>
            <a:pPr algn="just">
              <a:buNone/>
            </a:pPr>
            <a:r>
              <a:rPr lang="tr-TR" b="1" dirty="0" smtClean="0">
                <a:latin typeface="Arial" pitchFamily="34" charset="0"/>
                <a:cs typeface="Arial" pitchFamily="34" charset="0"/>
              </a:rPr>
              <a:t>   </a:t>
            </a:r>
            <a:r>
              <a:rPr lang="tr-TR" dirty="0" smtClean="0">
                <a:latin typeface="Arial" pitchFamily="34" charset="0"/>
                <a:cs typeface="Arial" pitchFamily="34" charset="0"/>
              </a:rPr>
              <a:t>Bu açıdan </a:t>
            </a:r>
            <a:r>
              <a:rPr lang="tr-TR" dirty="0" smtClean="0">
                <a:solidFill>
                  <a:srgbClr val="FF0000"/>
                </a:solidFill>
                <a:latin typeface="Arial" pitchFamily="34" charset="0"/>
                <a:cs typeface="Arial" pitchFamily="34" charset="0"/>
              </a:rPr>
              <a:t>tam istihdam </a:t>
            </a:r>
            <a:r>
              <a:rPr lang="tr-TR" dirty="0" smtClean="0">
                <a:latin typeface="Arial" pitchFamily="34" charset="0"/>
                <a:cs typeface="Arial" pitchFamily="34" charset="0"/>
              </a:rPr>
              <a:t>ve </a:t>
            </a:r>
            <a:r>
              <a:rPr lang="tr-TR" dirty="0" smtClean="0">
                <a:solidFill>
                  <a:srgbClr val="FF0000"/>
                </a:solidFill>
                <a:latin typeface="Arial" pitchFamily="34" charset="0"/>
                <a:cs typeface="Arial" pitchFamily="34" charset="0"/>
              </a:rPr>
              <a:t>eksik istihdam </a:t>
            </a:r>
            <a:r>
              <a:rPr lang="tr-TR" dirty="0" smtClean="0">
                <a:latin typeface="Arial" pitchFamily="34" charset="0"/>
                <a:cs typeface="Arial" pitchFamily="34" charset="0"/>
              </a:rPr>
              <a:t>diye iki durumdan söz edilebilir. </a:t>
            </a:r>
            <a:r>
              <a:rPr lang="tr-TR" b="1" dirty="0" smtClean="0">
                <a:latin typeface="Arial" pitchFamily="34" charset="0"/>
                <a:cs typeface="Arial" pitchFamily="34" charset="0"/>
              </a:rPr>
              <a:t> </a:t>
            </a:r>
          </a:p>
          <a:p>
            <a:pPr algn="just">
              <a:buNone/>
            </a:pPr>
            <a:r>
              <a:rPr lang="tr-TR" dirty="0" smtClean="0">
                <a:latin typeface="Arial" pitchFamily="34" charset="0"/>
                <a:cs typeface="Arial" pitchFamily="34" charset="0"/>
              </a:rPr>
              <a:t>    </a:t>
            </a:r>
            <a:r>
              <a:rPr lang="tr-TR" dirty="0" smtClean="0">
                <a:solidFill>
                  <a:srgbClr val="0070C0"/>
                </a:solidFill>
                <a:latin typeface="Arial" pitchFamily="34" charset="0"/>
                <a:cs typeface="Arial" pitchFamily="34" charset="0"/>
              </a:rPr>
              <a:t>Ekonomide istihdam yukarıdaki gibi tüm üretim faktörleriyle ilgili bir kavram olarak kullanılırken çalışma ekonomisi alanında ya da gündelik dilde istihdam denildiğinde asıl olarak işgücüne özgü bir durumu anlarız.</a:t>
            </a:r>
            <a:endParaRPr lang="tr-TR" dirty="0">
              <a:solidFill>
                <a:srgbClr val="0070C0"/>
              </a:solidFill>
              <a:latin typeface="Arial" pitchFamily="34" charset="0"/>
              <a:cs typeface="Arial" pitchFamily="34" charset="0"/>
            </a:endParaRPr>
          </a:p>
        </p:txBody>
      </p:sp>
      <p:sp>
        <p:nvSpPr>
          <p:cNvPr id="2" name="1 Başlık"/>
          <p:cNvSpPr>
            <a:spLocks noGrp="1"/>
          </p:cNvSpPr>
          <p:nvPr>
            <p:ph type="title"/>
          </p:nvPr>
        </p:nvSpPr>
        <p:spPr/>
        <p:txBody>
          <a:bodyPr>
            <a:normAutofit/>
          </a:bodyPr>
          <a:lstStyle/>
          <a:p>
            <a:pPr algn="ctr"/>
            <a:r>
              <a:rPr lang="tr-TR" sz="2800" b="1" dirty="0" smtClean="0">
                <a:solidFill>
                  <a:srgbClr val="0070C0"/>
                </a:solidFill>
                <a:latin typeface="Arial" pitchFamily="34" charset="0"/>
                <a:cs typeface="Arial" pitchFamily="34" charset="0"/>
              </a:rPr>
              <a:t>İstihdam Kavramı</a:t>
            </a:r>
            <a:endParaRPr lang="tr-TR" sz="2800" b="1" dirty="0">
              <a:solidFill>
                <a:srgbClr val="0070C0"/>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dirty="0" smtClean="0">
                <a:solidFill>
                  <a:srgbClr val="FF0000"/>
                </a:solidFill>
              </a:rPr>
              <a:t>   </a:t>
            </a:r>
          </a:p>
          <a:p>
            <a:pPr>
              <a:buNone/>
            </a:pPr>
            <a:r>
              <a:rPr lang="tr-TR" dirty="0" smtClean="0">
                <a:solidFill>
                  <a:srgbClr val="FF0000"/>
                </a:solidFill>
              </a:rPr>
              <a:t>   </a:t>
            </a:r>
            <a:r>
              <a:rPr lang="tr-TR" dirty="0" smtClean="0">
                <a:solidFill>
                  <a:srgbClr val="FF0000"/>
                </a:solidFill>
                <a:latin typeface="Arial" pitchFamily="34" charset="0"/>
                <a:cs typeface="Arial" pitchFamily="34" charset="0"/>
              </a:rPr>
              <a:t>Dar anlamda: </a:t>
            </a:r>
            <a:r>
              <a:rPr lang="tr-TR" dirty="0" smtClean="0">
                <a:latin typeface="Arial" pitchFamily="34" charset="0"/>
                <a:cs typeface="Arial" pitchFamily="34" charset="0"/>
              </a:rPr>
              <a:t>Kişinin bir işe yerleş(tiril)</a:t>
            </a:r>
            <a:r>
              <a:rPr lang="tr-TR" dirty="0" err="1" smtClean="0">
                <a:latin typeface="Arial" pitchFamily="34" charset="0"/>
                <a:cs typeface="Arial" pitchFamily="34" charset="0"/>
              </a:rPr>
              <a:t>mesini</a:t>
            </a:r>
            <a:r>
              <a:rPr lang="tr-TR" dirty="0" smtClean="0">
                <a:latin typeface="Arial" pitchFamily="34" charset="0"/>
                <a:cs typeface="Arial" pitchFamily="34" charset="0"/>
              </a:rPr>
              <a:t> ve çalışanın çalışma usul ve esaslarını akla getirir.</a:t>
            </a:r>
          </a:p>
          <a:p>
            <a:pPr>
              <a:buNone/>
            </a:pPr>
            <a:r>
              <a:rPr lang="tr-TR" dirty="0" smtClean="0">
                <a:solidFill>
                  <a:srgbClr val="FF0000"/>
                </a:solidFill>
                <a:latin typeface="Arial" pitchFamily="34" charset="0"/>
                <a:cs typeface="Arial" pitchFamily="34" charset="0"/>
              </a:rPr>
              <a:t>   Geniş anlamda:  </a:t>
            </a:r>
            <a:r>
              <a:rPr lang="tr-TR" dirty="0" smtClean="0">
                <a:latin typeface="Arial" pitchFamily="34" charset="0"/>
                <a:cs typeface="Arial" pitchFamily="34" charset="0"/>
              </a:rPr>
              <a:t>Kişinin işe alınma öncesindeki yetiştirilme süreçlerini, işe alınmasını, </a:t>
            </a:r>
            <a:r>
              <a:rPr lang="tr-TR" dirty="0" err="1" smtClean="0">
                <a:latin typeface="Arial" pitchFamily="34" charset="0"/>
                <a:cs typeface="Arial" pitchFamily="34" charset="0"/>
              </a:rPr>
              <a:t>hizmetiçi</a:t>
            </a:r>
            <a:r>
              <a:rPr lang="tr-TR" dirty="0" smtClean="0">
                <a:latin typeface="Arial" pitchFamily="34" charset="0"/>
                <a:cs typeface="Arial" pitchFamily="34" charset="0"/>
              </a:rPr>
              <a:t> eğitimini, denetimini ve değerlendirilmesini, ücret sistemini, mesleki örgütlenmesini, tabi olduğu istihdam biçimi ve görev türünü içinde barındırır. Bu açıdan kavram </a:t>
            </a:r>
            <a:r>
              <a:rPr lang="tr-TR" dirty="0" smtClean="0">
                <a:solidFill>
                  <a:srgbClr val="FF0000"/>
                </a:solidFill>
                <a:latin typeface="Arial" pitchFamily="34" charset="0"/>
                <a:cs typeface="Arial" pitchFamily="34" charset="0"/>
              </a:rPr>
              <a:t>personel yönetimi </a:t>
            </a:r>
            <a:r>
              <a:rPr lang="tr-TR" dirty="0" smtClean="0">
                <a:latin typeface="Arial" pitchFamily="34" charset="0"/>
                <a:cs typeface="Arial" pitchFamily="34" charset="0"/>
              </a:rPr>
              <a:t>ya da </a:t>
            </a:r>
            <a:r>
              <a:rPr lang="tr-TR" dirty="0" smtClean="0">
                <a:solidFill>
                  <a:srgbClr val="FF0000"/>
                </a:solidFill>
                <a:latin typeface="Arial" pitchFamily="34" charset="0"/>
                <a:cs typeface="Arial" pitchFamily="34" charset="0"/>
              </a:rPr>
              <a:t>insan kaynakları yönetimi</a:t>
            </a:r>
            <a:r>
              <a:rPr lang="tr-TR" dirty="0" smtClean="0">
                <a:latin typeface="Arial" pitchFamily="34" charset="0"/>
                <a:cs typeface="Arial" pitchFamily="34" charset="0"/>
              </a:rPr>
              <a:t> ile örtüşür. </a:t>
            </a:r>
          </a:p>
          <a:p>
            <a:pPr>
              <a:buNone/>
            </a:pPr>
            <a:endParaRPr lang="tr-TR" dirty="0">
              <a:solidFill>
                <a:srgbClr val="FF0000"/>
              </a:solidFill>
            </a:endParaRPr>
          </a:p>
        </p:txBody>
      </p:sp>
      <p:sp>
        <p:nvSpPr>
          <p:cNvPr id="2" name="1 Başlık"/>
          <p:cNvSpPr>
            <a:spLocks noGrp="1"/>
          </p:cNvSpPr>
          <p:nvPr>
            <p:ph type="title"/>
          </p:nvPr>
        </p:nvSpPr>
        <p:spPr/>
        <p:txBody>
          <a:bodyPr>
            <a:normAutofit fontScale="90000"/>
          </a:bodyPr>
          <a:lstStyle/>
          <a:p>
            <a:pPr algn="ctr"/>
            <a:r>
              <a:rPr lang="tr-TR" dirty="0" smtClean="0">
                <a:solidFill>
                  <a:srgbClr val="FF0000"/>
                </a:solidFill>
              </a:rPr>
              <a:t> </a:t>
            </a:r>
            <a:r>
              <a:rPr lang="tr-TR" sz="3100" b="1" dirty="0" smtClean="0">
                <a:solidFill>
                  <a:srgbClr val="0070C0"/>
                </a:solidFill>
              </a:rPr>
              <a:t>İşgücü faktörü ile sınırlı bir kavram olarak istihdam:</a:t>
            </a:r>
            <a:endParaRPr lang="tr-TR" sz="3100" b="1"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a:buNone/>
            </a:pPr>
            <a:r>
              <a:rPr lang="tr-TR" dirty="0" smtClean="0"/>
              <a:t>  * Eğitim almış kişi daha nitelikli ve çok miktarda mal ve hizmet üretebilir mi?</a:t>
            </a:r>
          </a:p>
          <a:p>
            <a:pPr>
              <a:buNone/>
            </a:pPr>
            <a:r>
              <a:rPr lang="tr-TR" dirty="0" smtClean="0"/>
              <a:t> * Eğitim almış kişi daha rahat iş bulup, daha elverişli koşullarda (daha yüksek ücret, daha iyi özlük hakları (iş güvencesi, kariyer güvencesi, sosyal güvenlik hakları gibi) istihdam edilebilir mi?</a:t>
            </a:r>
          </a:p>
          <a:p>
            <a:pPr>
              <a:buNone/>
            </a:pPr>
            <a:r>
              <a:rPr lang="tr-TR" dirty="0" smtClean="0"/>
              <a:t>   * Eğitim almış kişi aldığı eğitimin program içeriği dolayısıyla mı elverişli koşullarda iş bulur yoksa sahip olduğu diploma dolayısıyla mı?</a:t>
            </a:r>
          </a:p>
          <a:p>
            <a:pPr>
              <a:buNone/>
            </a:pPr>
            <a:r>
              <a:rPr lang="tr-TR" dirty="0" smtClean="0">
                <a:solidFill>
                  <a:srgbClr val="7030A0"/>
                </a:solidFill>
              </a:rPr>
              <a:t>   * </a:t>
            </a:r>
            <a:r>
              <a:rPr lang="tr-TR" dirty="0" err="1" smtClean="0">
                <a:solidFill>
                  <a:srgbClr val="7030A0"/>
                </a:solidFill>
              </a:rPr>
              <a:t>Overeducated</a:t>
            </a:r>
            <a:r>
              <a:rPr lang="tr-TR" dirty="0" smtClean="0">
                <a:solidFill>
                  <a:srgbClr val="7030A0"/>
                </a:solidFill>
              </a:rPr>
              <a:t> – </a:t>
            </a:r>
            <a:r>
              <a:rPr lang="tr-TR" dirty="0" err="1" smtClean="0">
                <a:solidFill>
                  <a:srgbClr val="7030A0"/>
                </a:solidFill>
              </a:rPr>
              <a:t>educate</a:t>
            </a:r>
            <a:r>
              <a:rPr lang="tr-TR" dirty="0" smtClean="0">
                <a:solidFill>
                  <a:srgbClr val="7030A0"/>
                </a:solidFill>
              </a:rPr>
              <a:t> </a:t>
            </a:r>
            <a:r>
              <a:rPr lang="tr-TR" dirty="0" err="1" smtClean="0">
                <a:solidFill>
                  <a:srgbClr val="7030A0"/>
                </a:solidFill>
              </a:rPr>
              <a:t>more</a:t>
            </a:r>
            <a:r>
              <a:rPr lang="tr-TR" dirty="0" smtClean="0">
                <a:solidFill>
                  <a:srgbClr val="7030A0"/>
                </a:solidFill>
              </a:rPr>
              <a:t> </a:t>
            </a:r>
            <a:r>
              <a:rPr lang="tr-TR" dirty="0" err="1" smtClean="0">
                <a:solidFill>
                  <a:srgbClr val="7030A0"/>
                </a:solidFill>
              </a:rPr>
              <a:t>than</a:t>
            </a:r>
            <a:r>
              <a:rPr lang="tr-TR" dirty="0" smtClean="0">
                <a:solidFill>
                  <a:srgbClr val="7030A0"/>
                </a:solidFill>
              </a:rPr>
              <a:t> </a:t>
            </a:r>
            <a:r>
              <a:rPr lang="tr-TR" dirty="0" err="1" smtClean="0">
                <a:solidFill>
                  <a:srgbClr val="7030A0"/>
                </a:solidFill>
              </a:rPr>
              <a:t>necessary</a:t>
            </a:r>
            <a:endParaRPr lang="tr-TR" dirty="0" smtClean="0">
              <a:solidFill>
                <a:srgbClr val="7030A0"/>
              </a:solidFill>
            </a:endParaRPr>
          </a:p>
          <a:p>
            <a:pPr>
              <a:buNone/>
            </a:pPr>
            <a:endParaRPr lang="tr-TR" dirty="0" smtClean="0"/>
          </a:p>
          <a:p>
            <a:pPr>
              <a:buNone/>
            </a:pPr>
            <a:endParaRPr lang="tr-TR" dirty="0"/>
          </a:p>
        </p:txBody>
      </p:sp>
      <p:sp>
        <p:nvSpPr>
          <p:cNvPr id="2" name="1 Başlık"/>
          <p:cNvSpPr>
            <a:spLocks noGrp="1"/>
          </p:cNvSpPr>
          <p:nvPr>
            <p:ph type="title"/>
          </p:nvPr>
        </p:nvSpPr>
        <p:spPr/>
        <p:txBody>
          <a:bodyPr>
            <a:normAutofit fontScale="90000"/>
          </a:bodyPr>
          <a:lstStyle/>
          <a:p>
            <a:pPr algn="ctr"/>
            <a:r>
              <a:rPr lang="tr-TR" dirty="0" smtClean="0"/>
              <a:t> </a:t>
            </a:r>
            <a:r>
              <a:rPr lang="tr-TR" sz="3100" b="1" dirty="0" smtClean="0">
                <a:solidFill>
                  <a:srgbClr val="0070C0"/>
                </a:solidFill>
                <a:latin typeface="Arial" pitchFamily="34" charset="0"/>
                <a:cs typeface="Arial" pitchFamily="34" charset="0"/>
              </a:rPr>
              <a:t>Eğitim ile Genel Anlamda İstihdam Arasında      Nasıl Bir İlişki vardır?</a:t>
            </a:r>
            <a:endParaRPr lang="tr-TR" sz="3100" b="1" dirty="0">
              <a:solidFill>
                <a:srgbClr val="0070C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47500" lnSpcReduction="20000"/>
          </a:bodyPr>
          <a:lstStyle/>
          <a:p>
            <a:pPr>
              <a:buFont typeface="Arial" charset="0"/>
              <a:buChar char="•"/>
            </a:pPr>
            <a:endParaRPr lang="tr-TR" dirty="0" smtClean="0"/>
          </a:p>
          <a:p>
            <a:pPr>
              <a:buFont typeface="Arial" charset="0"/>
              <a:buChar char="•"/>
            </a:pPr>
            <a:endParaRPr lang="tr-TR" sz="4500" dirty="0" smtClean="0">
              <a:latin typeface="Arial" pitchFamily="34" charset="0"/>
              <a:cs typeface="Arial" pitchFamily="34" charset="0"/>
            </a:endParaRPr>
          </a:p>
          <a:p>
            <a:pPr>
              <a:buFont typeface="Arial" charset="0"/>
              <a:buChar char="•"/>
            </a:pPr>
            <a:r>
              <a:rPr lang="tr-TR" sz="4500" dirty="0" smtClean="0">
                <a:latin typeface="Arial" pitchFamily="34" charset="0"/>
                <a:cs typeface="Arial" pitchFamily="34" charset="0"/>
              </a:rPr>
              <a:t>Türkiye İstatistik Kurumu (TÜİK), “Adrese Dayalı Nüfus Kayıt Sistemi 2013 Nüfus Sayımı Sonuçları”na göre, Türkiye nüfusu </a:t>
            </a:r>
            <a:r>
              <a:rPr lang="de-DE" sz="4500" dirty="0" smtClean="0">
                <a:solidFill>
                  <a:srgbClr val="FF0000"/>
                </a:solidFill>
                <a:latin typeface="Arial" pitchFamily="34" charset="0"/>
                <a:cs typeface="Arial" pitchFamily="34" charset="0"/>
              </a:rPr>
              <a:t>76 </a:t>
            </a:r>
            <a:r>
              <a:rPr lang="de-DE" sz="4500" dirty="0" err="1" smtClean="0">
                <a:solidFill>
                  <a:srgbClr val="FF0000"/>
                </a:solidFill>
                <a:latin typeface="Arial" pitchFamily="34" charset="0"/>
                <a:cs typeface="Arial" pitchFamily="34" charset="0"/>
              </a:rPr>
              <a:t>milyon</a:t>
            </a:r>
            <a:r>
              <a:rPr lang="de-DE" sz="4500" dirty="0" smtClean="0">
                <a:solidFill>
                  <a:srgbClr val="FF0000"/>
                </a:solidFill>
                <a:latin typeface="Arial" pitchFamily="34" charset="0"/>
                <a:cs typeface="Arial" pitchFamily="34" charset="0"/>
              </a:rPr>
              <a:t> 667 bin </a:t>
            </a:r>
            <a:r>
              <a:rPr lang="de-DE" sz="4500" dirty="0" err="1" smtClean="0">
                <a:latin typeface="Arial" pitchFamily="34" charset="0"/>
                <a:cs typeface="Arial" pitchFamily="34" charset="0"/>
              </a:rPr>
              <a:t>kişi</a:t>
            </a:r>
            <a:r>
              <a:rPr lang="tr-TR" sz="4500" dirty="0" smtClean="0">
                <a:latin typeface="Arial" pitchFamily="34" charset="0"/>
                <a:cs typeface="Arial" pitchFamily="34" charset="0"/>
              </a:rPr>
              <a:t>.</a:t>
            </a:r>
          </a:p>
          <a:p>
            <a:pPr>
              <a:buFont typeface="Arial" charset="0"/>
              <a:buChar char="•"/>
            </a:pPr>
            <a:r>
              <a:rPr lang="de-DE" sz="4500" dirty="0" smtClean="0">
                <a:latin typeface="Arial" pitchFamily="34" charset="0"/>
                <a:cs typeface="Arial" pitchFamily="34" charset="0"/>
              </a:rPr>
              <a:t> </a:t>
            </a:r>
            <a:r>
              <a:rPr lang="tr-TR" sz="4500" dirty="0" smtClean="0">
                <a:latin typeface="Arial" pitchFamily="34" charset="0"/>
                <a:cs typeface="Arial" pitchFamily="34" charset="0"/>
              </a:rPr>
              <a:t>Yıllık nüfus artış hızı 2012 yılında binde 12 iken, 2013 yılında binde 13,7'ye yükseldi.</a:t>
            </a:r>
          </a:p>
          <a:p>
            <a:pPr>
              <a:buFont typeface="Arial" charset="0"/>
              <a:buChar char="•"/>
            </a:pPr>
            <a:r>
              <a:rPr lang="tr-TR" sz="4500" dirty="0" smtClean="0">
                <a:latin typeface="Arial" pitchFamily="34" charset="0"/>
                <a:cs typeface="Arial" pitchFamily="34" charset="0"/>
              </a:rPr>
              <a:t>TÜİK verilerine göre, Türkiye'de 2013'te erkek nüfusun oranı yüzde 50,2 (38 milyon 473 bin 360 kişi), kadın nüfusun oranı ise yüzde 49,8 (38 milyon 194 bin 504 kişi) oldu. </a:t>
            </a:r>
          </a:p>
          <a:p>
            <a:pPr>
              <a:buNone/>
            </a:pPr>
            <a:endParaRPr lang="tr-TR" sz="4500" dirty="0" smtClean="0">
              <a:latin typeface="Arial" pitchFamily="34" charset="0"/>
              <a:cs typeface="Arial" pitchFamily="34" charset="0"/>
            </a:endParaRPr>
          </a:p>
          <a:p>
            <a:pPr>
              <a:buNone/>
            </a:pPr>
            <a:r>
              <a:rPr lang="tr-TR" sz="4500" dirty="0" smtClean="0">
                <a:latin typeface="Arial" pitchFamily="34" charset="0"/>
                <a:cs typeface="Arial" pitchFamily="34" charset="0"/>
              </a:rPr>
              <a:t>    </a:t>
            </a:r>
            <a:r>
              <a:rPr lang="tr-TR" sz="4500" dirty="0" smtClean="0">
                <a:solidFill>
                  <a:srgbClr val="7030A0"/>
                </a:solidFill>
                <a:latin typeface="Arial" pitchFamily="34" charset="0"/>
                <a:cs typeface="Arial" pitchFamily="34" charset="0"/>
              </a:rPr>
              <a:t>1927 yılı nüfus sayımına göre Türkiye nüfusu 13 milyon 649 bin dolayındaydı.    </a:t>
            </a:r>
            <a:endParaRPr lang="de-DE" sz="4500" dirty="0" smtClean="0">
              <a:solidFill>
                <a:srgbClr val="7030A0"/>
              </a:solidFill>
              <a:latin typeface="Arial" pitchFamily="34" charset="0"/>
              <a:cs typeface="Arial" pitchFamily="34" charset="0"/>
            </a:endParaRPr>
          </a:p>
          <a:p>
            <a:pPr>
              <a:buFont typeface="Arial" charset="0"/>
              <a:buChar char="•"/>
            </a:pPr>
            <a:endParaRPr lang="tr-TR" dirty="0" smtClean="0"/>
          </a:p>
          <a:p>
            <a:pPr>
              <a:buNone/>
            </a:pPr>
            <a:r>
              <a:rPr lang="tr-TR" dirty="0" smtClean="0"/>
              <a:t>    </a:t>
            </a:r>
            <a:endParaRPr lang="tr-TR" dirty="0"/>
          </a:p>
        </p:txBody>
      </p:sp>
      <p:sp>
        <p:nvSpPr>
          <p:cNvPr id="2" name="1 Başlık"/>
          <p:cNvSpPr>
            <a:spLocks noGrp="1"/>
          </p:cNvSpPr>
          <p:nvPr>
            <p:ph type="title"/>
          </p:nvPr>
        </p:nvSpPr>
        <p:spPr/>
        <p:txBody>
          <a:bodyPr>
            <a:normAutofit/>
          </a:bodyPr>
          <a:lstStyle/>
          <a:p>
            <a:pPr algn="ctr"/>
            <a:r>
              <a:rPr lang="tr-TR" sz="2800" dirty="0" smtClean="0">
                <a:solidFill>
                  <a:srgbClr val="0070C0"/>
                </a:solidFill>
                <a:latin typeface="Arial" pitchFamily="34" charset="0"/>
                <a:cs typeface="Arial" pitchFamily="34" charset="0"/>
              </a:rPr>
              <a:t>Türkiye’de Bazı Nüfus ve İstihdam Göstergeleri</a:t>
            </a:r>
            <a:endParaRPr lang="tr-TR" sz="2800" dirty="0">
              <a:solidFill>
                <a:srgbClr val="0070C0"/>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812</TotalTime>
  <Words>623</Words>
  <Application>Microsoft Office PowerPoint</Application>
  <PresentationFormat>Ekran Gösterisi (4:3)</PresentationFormat>
  <Paragraphs>64</Paragraphs>
  <Slides>10</Slides>
  <Notes>10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Kalabalık</vt:lpstr>
      <vt:lpstr>Okuldan İşe Geçiş Süreç ve Teknikleri Dersi </vt:lpstr>
      <vt:lpstr>İnsan ve iş (çalışma)</vt:lpstr>
      <vt:lpstr>İşgücü</vt:lpstr>
      <vt:lpstr>Slayt 4</vt:lpstr>
      <vt:lpstr>  Eğitimde işgücü kavramı ve kapsamı </vt:lpstr>
      <vt:lpstr>İstihdam Kavramı</vt:lpstr>
      <vt:lpstr> İşgücü faktörü ile sınırlı bir kavram olarak istihdam:</vt:lpstr>
      <vt:lpstr> Eğitim ile Genel Anlamda İstihdam Arasında      Nasıl Bir İlişki vardır?</vt:lpstr>
      <vt:lpstr>Türkiye’de Bazı Nüfus ve İstihdam Göstergeleri</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Okuldan İşe Geçiş Süreç ve Teknikleri Dersi </dc:title>
  <dc:creator>YONSIS07</dc:creator>
  <cp:lastModifiedBy>H_HUSEYIN</cp:lastModifiedBy>
  <cp:revision>207</cp:revision>
  <dcterms:created xsi:type="dcterms:W3CDTF">2014-05-05T08:01:07Z</dcterms:created>
  <dcterms:modified xsi:type="dcterms:W3CDTF">2018-02-13T18:31:19Z</dcterms:modified>
</cp:coreProperties>
</file>