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561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25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5F76FF90-B854-432B-ACC3-B78A58D11214}"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52730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87108E7-F67A-4C20-9177-5FD6302C16D9}"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504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3E6F67C-276B-4BBC-9D8B-317D9C5370BC}"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4536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600201"/>
            <a:ext cx="10972800" cy="4525963"/>
          </a:xfrm>
        </p:spPr>
        <p:txBody>
          <a:bodyPr/>
          <a:lstStyle/>
          <a:p>
            <a:pPr lvl="0"/>
            <a:endParaRPr lang="tr-T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86FB02A-B561-4F20-AE06-EC88F7FEE3C7}"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508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343B0AA2-09D0-48A3-9B03-8FA9BB74750D}"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1325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0791AF0-00E2-4F9E-9628-8FC9DFA032AD}"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5938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FA60CFF5-5719-4911-907E-7DD11D0E0CB5}"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252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FCCA2E8B-D7A5-43D4-B351-F3CB3366AAC5}"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0048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561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25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5F76FF90-B854-432B-ACC3-B78A58D11214}"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24052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15DFA92-DF5A-45C1-99FB-5D6F7B912323}"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53250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91FAB2A-C2D4-492C-8F88-58504E86D59A}"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2556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15DFA92-DF5A-45C1-99FB-5D6F7B912323}"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54020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99A2B6D-6837-4020-9DC9-C6C2345DEC12}"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53803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9461505-3B01-46D0-A3C4-9A7572BD75D7}" type="slidenum">
              <a:rPr lang="tr-TR" altLang="tr-TR">
                <a:solidFill>
                  <a:srgbClr val="FFFFFF"/>
                </a:solidFill>
              </a:rPr>
              <a:pPr>
                <a:defRPr/>
              </a:pPr>
              <a:t>‹#›</a:t>
            </a:fld>
            <a:endParaRPr lang="tr-TR" alt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407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4F2E324-6961-4CAE-8D85-E8B1EBC66CBF}"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5627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1F55CC81-48F3-4ED8-9BC3-BC128AFBD567}" type="slidenum">
              <a:rPr lang="tr-TR" altLang="tr-TR">
                <a:solidFill>
                  <a:srgbClr val="FFFFFF"/>
                </a:solidFill>
              </a:rPr>
              <a:pPr>
                <a:defRPr/>
              </a:pPr>
              <a:t>‹#›</a:t>
            </a:fld>
            <a:endParaRPr lang="tr-TR" alt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599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C56692E-08BB-4526-A2C7-85D384012F8E}"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16643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2282F1-D41C-44AF-9602-9E3E7261565C}"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49130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87108E7-F67A-4C20-9177-5FD6302C16D9}"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52293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3E6F67C-276B-4BBC-9D8B-317D9C5370BC}"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8689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600201"/>
            <a:ext cx="10972800" cy="4525963"/>
          </a:xfrm>
        </p:spPr>
        <p:txBody>
          <a:bodyPr/>
          <a:lstStyle/>
          <a:p>
            <a:pPr lvl="0"/>
            <a:endParaRPr lang="tr-T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86FB02A-B561-4F20-AE06-EC88F7FEE3C7}"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6042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343B0AA2-09D0-48A3-9B03-8FA9BB74750D}"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594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91FAB2A-C2D4-492C-8F88-58504E86D59A}"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36828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0791AF0-00E2-4F9E-9628-8FC9DFA032AD}"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44552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FA60CFF5-5719-4911-907E-7DD11D0E0CB5}"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3284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FCCA2E8B-D7A5-43D4-B351-F3CB3366AAC5}"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46987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99A2B6D-6837-4020-9DC9-C6C2345DEC12}"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8738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9461505-3B01-46D0-A3C4-9A7572BD75D7}" type="slidenum">
              <a:rPr lang="tr-TR" altLang="tr-TR">
                <a:solidFill>
                  <a:srgbClr val="FFFFFF"/>
                </a:solidFill>
              </a:rPr>
              <a:pPr>
                <a:defRPr/>
              </a:pPr>
              <a:t>‹#›</a:t>
            </a:fld>
            <a:endParaRPr lang="tr-TR" alt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8095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4F2E324-6961-4CAE-8D85-E8B1EBC66CBF}"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9121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1F55CC81-48F3-4ED8-9BC3-BC128AFBD567}" type="slidenum">
              <a:rPr lang="tr-TR" altLang="tr-TR">
                <a:solidFill>
                  <a:srgbClr val="FFFFFF"/>
                </a:solidFill>
              </a:rPr>
              <a:pPr>
                <a:defRPr/>
              </a:pPr>
              <a:t>‹#›</a:t>
            </a:fld>
            <a:endParaRPr lang="tr-TR" alt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5588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C56692E-08BB-4526-A2C7-85D384012F8E}"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9655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2282F1-D41C-44AF-9602-9E3E7261565C}"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0348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7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52BEEA27-14AC-42F7-97DC-6EF70469C40F}"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45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245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245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458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9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9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11022049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7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52BEEA27-14AC-42F7-97DC-6EF70469C40F}"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45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245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245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458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9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9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2895796104"/>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tr-TR" smtClean="0">
                <a:solidFill>
                  <a:srgbClr val="FFFF00"/>
                </a:solidFill>
              </a:rPr>
              <a:t>Tuzdan Etkilenmiş Topraklar</a:t>
            </a:r>
          </a:p>
        </p:txBody>
      </p:sp>
      <p:sp>
        <p:nvSpPr>
          <p:cNvPr id="4099" name="Rectangle 3"/>
          <p:cNvSpPr>
            <a:spLocks noGrp="1" noChangeArrowheads="1"/>
          </p:cNvSpPr>
          <p:nvPr>
            <p:ph type="body" idx="1"/>
          </p:nvPr>
        </p:nvSpPr>
        <p:spPr>
          <a:xfrm>
            <a:off x="1981200" y="2852739"/>
            <a:ext cx="8229600" cy="3273425"/>
          </a:xfrm>
        </p:spPr>
        <p:txBody>
          <a:bodyPr/>
          <a:lstStyle/>
          <a:p>
            <a:pPr eaLnBrk="1" hangingPunct="1">
              <a:defRPr/>
            </a:pPr>
            <a:r>
              <a:rPr lang="tr-TR" smtClean="0"/>
              <a:t>Toprak verimliliğinin kısmen veya tamamıyla kaybolmasına yol açan kök bölgesinde fazla miktarda tuz birikimi yaygın bir olaydır. </a:t>
            </a:r>
          </a:p>
          <a:p>
            <a:pPr eaLnBrk="1" hangingPunct="1">
              <a:defRPr/>
            </a:pPr>
            <a:endParaRPr lang="tr-TR" smtClean="0"/>
          </a:p>
        </p:txBody>
      </p:sp>
    </p:spTree>
    <p:extLst>
      <p:ext uri="{BB962C8B-B14F-4D97-AF65-F5344CB8AC3E}">
        <p14:creationId xmlns:p14="http://schemas.microsoft.com/office/powerpoint/2010/main" val="3570617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981200" y="620713"/>
            <a:ext cx="8229600" cy="5505450"/>
          </a:xfrm>
        </p:spPr>
        <p:txBody>
          <a:bodyPr/>
          <a:lstStyle/>
          <a:p>
            <a:pPr marL="177800" indent="-177800" algn="just" eaLnBrk="1" hangingPunct="1">
              <a:lnSpc>
                <a:spcPct val="80000"/>
              </a:lnSpc>
              <a:defRPr/>
            </a:pPr>
            <a:r>
              <a:rPr lang="tr-TR" sz="2800" dirty="0"/>
              <a:t>Tuz etki etmiş toprakların yönetimi, ıslahı ve teşhisindeki temel prensipler ve genel karakteristikler tüm dünyada aynı olmakla beraber,</a:t>
            </a:r>
          </a:p>
          <a:p>
            <a:pPr marL="0" indent="0" algn="just" eaLnBrk="1" hangingPunct="1">
              <a:lnSpc>
                <a:spcPct val="80000"/>
              </a:lnSpc>
              <a:buNone/>
              <a:defRPr/>
            </a:pPr>
            <a:endParaRPr lang="tr-TR" sz="2800" dirty="0"/>
          </a:p>
          <a:p>
            <a:pPr marL="177800" indent="-177800" algn="just" eaLnBrk="1" hangingPunct="1">
              <a:lnSpc>
                <a:spcPct val="80000"/>
              </a:lnSpc>
              <a:buNone/>
              <a:defRPr/>
            </a:pPr>
            <a:r>
              <a:rPr lang="tr-TR" sz="2800" dirty="0"/>
              <a:t>- Ekonomik teşvikler,</a:t>
            </a:r>
          </a:p>
          <a:p>
            <a:pPr marL="177800" indent="-177800" algn="just" eaLnBrk="1" hangingPunct="1">
              <a:lnSpc>
                <a:spcPct val="80000"/>
              </a:lnSpc>
              <a:buNone/>
              <a:defRPr/>
            </a:pPr>
            <a:r>
              <a:rPr lang="tr-TR" sz="2800" dirty="0"/>
              <a:t>- Girdilerin yeterlilik durumu,</a:t>
            </a:r>
          </a:p>
          <a:p>
            <a:pPr marL="177800" indent="-177800" algn="just" eaLnBrk="1" hangingPunct="1">
              <a:lnSpc>
                <a:spcPct val="80000"/>
              </a:lnSpc>
              <a:buNone/>
              <a:defRPr/>
            </a:pPr>
            <a:r>
              <a:rPr lang="tr-TR" sz="2800" dirty="0"/>
              <a:t>- Parasal kaynaklar,</a:t>
            </a:r>
          </a:p>
          <a:p>
            <a:pPr marL="177800" indent="-177800" algn="just" eaLnBrk="1" hangingPunct="1">
              <a:lnSpc>
                <a:spcPct val="80000"/>
              </a:lnSpc>
              <a:buNone/>
              <a:defRPr/>
            </a:pPr>
            <a:r>
              <a:rPr lang="tr-TR" sz="2800" dirty="0"/>
              <a:t>- Arazi yönetim becerisi,</a:t>
            </a:r>
          </a:p>
          <a:p>
            <a:pPr marL="177800" indent="-177800" algn="just" eaLnBrk="1" hangingPunct="1">
              <a:lnSpc>
                <a:spcPct val="80000"/>
              </a:lnSpc>
              <a:buNone/>
              <a:defRPr/>
            </a:pPr>
            <a:r>
              <a:rPr lang="tr-TR" sz="2800" dirty="0"/>
              <a:t>- Suyun elverişliliği,</a:t>
            </a:r>
          </a:p>
          <a:p>
            <a:pPr marL="177800" indent="-177800" algn="just" eaLnBrk="1" hangingPunct="1">
              <a:lnSpc>
                <a:spcPct val="80000"/>
              </a:lnSpc>
              <a:buNone/>
              <a:defRPr/>
            </a:pPr>
            <a:r>
              <a:rPr lang="tr-TR" sz="2800" dirty="0"/>
              <a:t>- İklim ve toprak karakteristiklerinde yöreden yöreye olan   değişimler, </a:t>
            </a:r>
          </a:p>
          <a:p>
            <a:pPr marL="177800" indent="-177800" algn="just" eaLnBrk="1" hangingPunct="1">
              <a:lnSpc>
                <a:spcPct val="80000"/>
              </a:lnSpc>
              <a:buNone/>
              <a:defRPr/>
            </a:pPr>
            <a:r>
              <a:rPr lang="tr-TR" sz="2800" dirty="0"/>
              <a:t>  Toprak ıslahının hızında, kapsamında ve yönteminde farklılıklara yol açmaktadır. </a:t>
            </a:r>
          </a:p>
          <a:p>
            <a:pPr marL="177800" indent="-177800" algn="just" eaLnBrk="1" hangingPunct="1">
              <a:lnSpc>
                <a:spcPct val="80000"/>
              </a:lnSpc>
              <a:buNone/>
              <a:defRPr/>
            </a:pPr>
            <a:endParaRPr lang="tr-TR" sz="2800" dirty="0"/>
          </a:p>
          <a:p>
            <a:pPr marL="177800" indent="-177800" algn="just" eaLnBrk="1" hangingPunct="1">
              <a:lnSpc>
                <a:spcPct val="80000"/>
              </a:lnSpc>
              <a:buNone/>
              <a:defRPr/>
            </a:pPr>
            <a:endParaRPr lang="tr-TR" sz="2800" dirty="0"/>
          </a:p>
        </p:txBody>
      </p:sp>
    </p:spTree>
    <p:extLst>
      <p:ext uri="{BB962C8B-B14F-4D97-AF65-F5344CB8AC3E}">
        <p14:creationId xmlns:p14="http://schemas.microsoft.com/office/powerpoint/2010/main" val="3244602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p:txBody>
          <a:bodyPr/>
          <a:lstStyle/>
          <a:p>
            <a:pPr algn="just" eaLnBrk="1" hangingPunct="1">
              <a:lnSpc>
                <a:spcPct val="90000"/>
              </a:lnSpc>
              <a:defRPr/>
            </a:pPr>
            <a:r>
              <a:rPr lang="tr-TR" sz="2800" dirty="0"/>
              <a:t>Tuz etki etmiş toprakların ıslah çalışmalarının bir çoğunda kısmen veya tamamen başarısız çabalar da söz konusudur. </a:t>
            </a:r>
          </a:p>
          <a:p>
            <a:pPr algn="just" eaLnBrk="1" hangingPunct="1">
              <a:lnSpc>
                <a:spcPct val="90000"/>
              </a:lnSpc>
              <a:defRPr/>
            </a:pPr>
            <a:endParaRPr lang="tr-TR" sz="2800" dirty="0"/>
          </a:p>
          <a:p>
            <a:pPr algn="just" eaLnBrk="1" hangingPunct="1">
              <a:lnSpc>
                <a:spcPct val="90000"/>
              </a:lnSpc>
              <a:defRPr/>
            </a:pPr>
            <a:r>
              <a:rPr lang="tr-TR" sz="2800" dirty="0"/>
              <a:t>Bu başarısızlıklar, genellikle uygun teşhisin eksikliği ve bunu izleyen yanlış ıslah yöntemlerinin kullanımından kaynaklanmaktadır.</a:t>
            </a:r>
          </a:p>
          <a:p>
            <a:pPr algn="just" eaLnBrk="1" hangingPunct="1">
              <a:lnSpc>
                <a:spcPct val="90000"/>
              </a:lnSpc>
              <a:defRPr/>
            </a:pPr>
            <a:endParaRPr lang="tr-TR" sz="2800" dirty="0"/>
          </a:p>
          <a:p>
            <a:pPr algn="just" eaLnBrk="1" hangingPunct="1">
              <a:lnSpc>
                <a:spcPct val="90000"/>
              </a:lnSpc>
              <a:defRPr/>
            </a:pPr>
            <a:r>
              <a:rPr lang="tr-TR" sz="2800" dirty="0"/>
              <a:t>Bu da hem para ve hem de bitkisel üretimdeki potansiyel artışların kaybına neden olmaktadır.</a:t>
            </a:r>
          </a:p>
        </p:txBody>
      </p:sp>
    </p:spTree>
    <p:extLst>
      <p:ext uri="{BB962C8B-B14F-4D97-AF65-F5344CB8AC3E}">
        <p14:creationId xmlns:p14="http://schemas.microsoft.com/office/powerpoint/2010/main" val="4224960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981200" y="620713"/>
            <a:ext cx="8229600" cy="5505450"/>
          </a:xfrm>
        </p:spPr>
        <p:txBody>
          <a:bodyPr/>
          <a:lstStyle/>
          <a:p>
            <a:pPr eaLnBrk="1" hangingPunct="1">
              <a:lnSpc>
                <a:spcPct val="80000"/>
              </a:lnSpc>
              <a:defRPr/>
            </a:pPr>
            <a:r>
              <a:rPr lang="tr-TR" sz="2000" dirty="0"/>
              <a:t>Tuz etki etmiş topraklar dünyada yaklaşık olarak 1000 milyon ha alan içermekte</a:t>
            </a:r>
          </a:p>
          <a:p>
            <a:pPr eaLnBrk="1" hangingPunct="1">
              <a:lnSpc>
                <a:spcPct val="80000"/>
              </a:lnSpc>
              <a:defRPr/>
            </a:pPr>
            <a:endParaRPr lang="tr-TR" sz="2000" dirty="0"/>
          </a:p>
          <a:p>
            <a:pPr eaLnBrk="1" hangingPunct="1">
              <a:lnSpc>
                <a:spcPct val="80000"/>
              </a:lnSpc>
              <a:defRPr/>
            </a:pPr>
            <a:r>
              <a:rPr lang="tr-TR" sz="2000" dirty="0"/>
              <a:t>Bu alanın yaklaşık % 3.5'i Afrika </a:t>
            </a:r>
          </a:p>
          <a:p>
            <a:pPr eaLnBrk="1" hangingPunct="1">
              <a:lnSpc>
                <a:spcPct val="80000"/>
              </a:lnSpc>
              <a:buFont typeface="Wingdings" panose="05000000000000000000" pitchFamily="2" charset="2"/>
              <a:buNone/>
              <a:defRPr/>
            </a:pPr>
            <a:r>
              <a:rPr lang="tr-TR" sz="2000" dirty="0"/>
              <a:t>                                 % 21.0’i Asya </a:t>
            </a:r>
          </a:p>
          <a:p>
            <a:pPr eaLnBrk="1" hangingPunct="1">
              <a:lnSpc>
                <a:spcPct val="80000"/>
              </a:lnSpc>
              <a:buFont typeface="Wingdings" panose="05000000000000000000" pitchFamily="2" charset="2"/>
              <a:buNone/>
              <a:defRPr/>
            </a:pPr>
            <a:r>
              <a:rPr lang="tr-TR" sz="2000" dirty="0"/>
              <a:t>                                 % 7.6'sı Güney Amerika </a:t>
            </a:r>
          </a:p>
          <a:p>
            <a:pPr eaLnBrk="1" hangingPunct="1">
              <a:lnSpc>
                <a:spcPct val="80000"/>
              </a:lnSpc>
              <a:buFont typeface="Wingdings" panose="05000000000000000000" pitchFamily="2" charset="2"/>
              <a:buNone/>
              <a:defRPr/>
            </a:pPr>
            <a:r>
              <a:rPr lang="tr-TR" sz="2000" dirty="0"/>
              <a:t>                                 % 0.9'u Kuzey Amerika </a:t>
            </a:r>
          </a:p>
          <a:p>
            <a:pPr eaLnBrk="1" hangingPunct="1">
              <a:lnSpc>
                <a:spcPct val="80000"/>
              </a:lnSpc>
              <a:buFont typeface="Wingdings" panose="05000000000000000000" pitchFamily="2" charset="2"/>
              <a:buNone/>
              <a:defRPr/>
            </a:pPr>
            <a:r>
              <a:rPr lang="tr-TR" sz="2000" dirty="0"/>
              <a:t>                                 % 0.7'si Orta Amerika </a:t>
            </a:r>
          </a:p>
          <a:p>
            <a:pPr eaLnBrk="1" hangingPunct="1">
              <a:lnSpc>
                <a:spcPct val="80000"/>
              </a:lnSpc>
              <a:buFont typeface="Wingdings" panose="05000000000000000000" pitchFamily="2" charset="2"/>
              <a:buNone/>
              <a:defRPr/>
            </a:pPr>
            <a:r>
              <a:rPr lang="tr-TR" sz="2000" dirty="0"/>
              <a:t>                                 % 4.6'sı Avrupa </a:t>
            </a:r>
          </a:p>
          <a:p>
            <a:pPr eaLnBrk="1" hangingPunct="1">
              <a:lnSpc>
                <a:spcPct val="80000"/>
              </a:lnSpc>
              <a:buFont typeface="Wingdings" panose="05000000000000000000" pitchFamily="2" charset="2"/>
              <a:buNone/>
              <a:defRPr/>
            </a:pPr>
            <a:r>
              <a:rPr lang="tr-TR" sz="2000" dirty="0"/>
              <a:t>                                 % 42.3'ü Avustralya'da yer almaktadır. </a:t>
            </a:r>
          </a:p>
          <a:p>
            <a:pPr eaLnBrk="1" hangingPunct="1">
              <a:lnSpc>
                <a:spcPct val="80000"/>
              </a:lnSpc>
              <a:buFont typeface="Wingdings" panose="05000000000000000000" pitchFamily="2" charset="2"/>
              <a:buNone/>
              <a:defRPr/>
            </a:pPr>
            <a:endParaRPr lang="tr-TR" sz="2000" dirty="0"/>
          </a:p>
          <a:p>
            <a:pPr eaLnBrk="1" hangingPunct="1">
              <a:lnSpc>
                <a:spcPct val="80000"/>
              </a:lnSpc>
              <a:buFont typeface="Wingdings" panose="05000000000000000000" pitchFamily="2" charset="2"/>
              <a:buNone/>
              <a:defRPr/>
            </a:pPr>
            <a:r>
              <a:rPr lang="tr-TR" sz="2000" dirty="0"/>
              <a:t>  </a:t>
            </a:r>
            <a:r>
              <a:rPr lang="tr-TR" sz="2000" b="1" dirty="0"/>
              <a:t>Bunun yanında 230 milyon ha sulu tarım arazisi, </a:t>
            </a:r>
          </a:p>
          <a:p>
            <a:pPr marL="88900" indent="-88900" eaLnBrk="1" hangingPunct="1">
              <a:lnSpc>
                <a:spcPct val="80000"/>
              </a:lnSpc>
              <a:buNone/>
              <a:defRPr/>
            </a:pPr>
            <a:r>
              <a:rPr lang="tr-TR" sz="2000" b="1" dirty="0"/>
              <a:t>  1500 milyon ha kuru tarım arazisi, tuzlanma tehlikesi altında olup bu alanlar potansiyel tuzlu alanları oluşturmaktadır. </a:t>
            </a:r>
          </a:p>
          <a:p>
            <a:pPr eaLnBrk="1" hangingPunct="1">
              <a:lnSpc>
                <a:spcPct val="80000"/>
              </a:lnSpc>
              <a:buFont typeface="Wingdings" panose="05000000000000000000" pitchFamily="2" charset="2"/>
              <a:buNone/>
              <a:defRPr/>
            </a:pPr>
            <a:endParaRPr lang="tr-TR" sz="2000" dirty="0"/>
          </a:p>
          <a:p>
            <a:pPr eaLnBrk="1" hangingPunct="1">
              <a:lnSpc>
                <a:spcPct val="80000"/>
              </a:lnSpc>
              <a:buFont typeface="Wingdings" panose="05000000000000000000" pitchFamily="2" charset="2"/>
              <a:buNone/>
              <a:defRPr/>
            </a:pPr>
            <a:r>
              <a:rPr lang="tr-TR" sz="2000" dirty="0"/>
              <a:t>  Türkiye'de ise kesin rakamlar olmamakla beraber, tuz etki etmiş toprakların </a:t>
            </a:r>
          </a:p>
          <a:p>
            <a:pPr eaLnBrk="1" hangingPunct="1">
              <a:lnSpc>
                <a:spcPct val="80000"/>
              </a:lnSpc>
              <a:buFont typeface="Wingdings" panose="05000000000000000000" pitchFamily="2" charset="2"/>
              <a:buNone/>
              <a:defRPr/>
            </a:pPr>
            <a:r>
              <a:rPr lang="tr-TR" sz="2000" dirty="0"/>
              <a:t>  2-2.5 milyon ha civarında olduğu belirtilmektedir.</a:t>
            </a:r>
            <a:r>
              <a:rPr lang="tr-TR" sz="2400" dirty="0"/>
              <a:t> </a:t>
            </a:r>
          </a:p>
        </p:txBody>
      </p:sp>
    </p:spTree>
    <p:extLst>
      <p:ext uri="{BB962C8B-B14F-4D97-AF65-F5344CB8AC3E}">
        <p14:creationId xmlns:p14="http://schemas.microsoft.com/office/powerpoint/2010/main" val="1865224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981200" y="549275"/>
            <a:ext cx="8229600" cy="5576888"/>
          </a:xfrm>
        </p:spPr>
        <p:txBody>
          <a:bodyPr/>
          <a:lstStyle/>
          <a:p>
            <a:pPr eaLnBrk="1" hangingPunct="1">
              <a:lnSpc>
                <a:spcPct val="80000"/>
              </a:lnSpc>
              <a:defRPr/>
            </a:pPr>
            <a:r>
              <a:rPr lang="tr-TR" sz="2800" dirty="0"/>
              <a:t>Önemi gittikçe artan tuz etki etmiş toprakların dünya üzerindeki yayılışları çeşitli kıta ve ülkelerde farklılık göstermektedir. </a:t>
            </a:r>
          </a:p>
          <a:p>
            <a:pPr eaLnBrk="1" hangingPunct="1">
              <a:lnSpc>
                <a:spcPct val="80000"/>
              </a:lnSpc>
              <a:defRPr/>
            </a:pPr>
            <a:endParaRPr lang="tr-TR" sz="2800" dirty="0"/>
          </a:p>
          <a:p>
            <a:pPr eaLnBrk="1" hangingPunct="1">
              <a:lnSpc>
                <a:spcPct val="80000"/>
              </a:lnSpc>
              <a:defRPr/>
            </a:pPr>
            <a:r>
              <a:rPr lang="tr-TR" sz="2800" dirty="0"/>
              <a:t>Tuz etki etmiş topraklar bütün kıtalarda bulunmakta olup, kurak alanların toplam yüzey alanlarının % 10‘unu kaplamaktadırlar. </a:t>
            </a:r>
          </a:p>
          <a:p>
            <a:pPr eaLnBrk="1" hangingPunct="1">
              <a:lnSpc>
                <a:spcPct val="80000"/>
              </a:lnSpc>
              <a:defRPr/>
            </a:pPr>
            <a:endParaRPr lang="tr-TR" sz="2800" dirty="0"/>
          </a:p>
          <a:p>
            <a:pPr eaLnBrk="1" hangingPunct="1">
              <a:lnSpc>
                <a:spcPct val="80000"/>
              </a:lnSpc>
              <a:defRPr/>
            </a:pPr>
            <a:r>
              <a:rPr lang="tr-TR" sz="2800" dirty="0"/>
              <a:t>Avustralya'da, toplam yüzey alanı ile kıyaslanırsa, başka kıtalara nazaran daha yüksek bir oran görülmektedir. </a:t>
            </a:r>
          </a:p>
          <a:p>
            <a:pPr eaLnBrk="1" hangingPunct="1">
              <a:lnSpc>
                <a:spcPct val="80000"/>
              </a:lnSpc>
              <a:defRPr/>
            </a:pPr>
            <a:endParaRPr lang="tr-TR" sz="2800" dirty="0"/>
          </a:p>
          <a:p>
            <a:pPr eaLnBrk="1" hangingPunct="1">
              <a:lnSpc>
                <a:spcPct val="80000"/>
              </a:lnSpc>
              <a:defRPr/>
            </a:pPr>
            <a:r>
              <a:rPr lang="tr-TR" sz="2800" dirty="0"/>
              <a:t>Yaklaşık 100 kadar ülkede, çeşitli karakterde tuz etki etmiş toprakların bulunduğu saptanmıştır.</a:t>
            </a:r>
          </a:p>
        </p:txBody>
      </p:sp>
    </p:spTree>
    <p:extLst>
      <p:ext uri="{BB962C8B-B14F-4D97-AF65-F5344CB8AC3E}">
        <p14:creationId xmlns:p14="http://schemas.microsoft.com/office/powerpoint/2010/main" val="3521485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77" name="Group 185"/>
          <p:cNvGraphicFramePr>
            <a:graphicFrameLocks noGrp="1"/>
          </p:cNvGraphicFramePr>
          <p:nvPr/>
        </p:nvGraphicFramePr>
        <p:xfrm>
          <a:off x="3432176" y="1412875"/>
          <a:ext cx="5400675" cy="5111754"/>
        </p:xfrm>
        <a:graphic>
          <a:graphicData uri="http://schemas.openxmlformats.org/drawingml/2006/table">
            <a:tbl>
              <a:tblPr/>
              <a:tblGrid>
                <a:gridCol w="2952750"/>
                <a:gridCol w="2447925"/>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FFFF00"/>
                          </a:solidFill>
                          <a:effectLst/>
                          <a:latin typeface="Arial" charset="0"/>
                          <a:ea typeface="Times New Roman" pitchFamily="18" charset="0"/>
                          <a:cs typeface="Arial" charset="0"/>
                        </a:rPr>
                        <a:t>Kıta ve/veya Ülke</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FFFF00"/>
                          </a:solidFill>
                          <a:effectLst/>
                          <a:latin typeface="Arial" charset="0"/>
                          <a:ea typeface="Times New Roman" pitchFamily="18" charset="0"/>
                          <a:cs typeface="Arial" charset="0"/>
                        </a:rPr>
                        <a:t>Alan (1000 hektar)</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Kuzey Amerika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15.755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Meksika ve Orta Amerika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1.965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Güney Amerika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129.163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Afrika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80.538</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Güney Asya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87.608</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Kuzey ve Orta Asya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211.686</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Güney Doğu Asya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19.983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Avustralya ve Fiji</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357.390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Türkiye</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2.000-2.500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Avrupa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50.504</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72" name="Text Box 183"/>
          <p:cNvSpPr txBox="1">
            <a:spLocks noChangeArrowheads="1"/>
          </p:cNvSpPr>
          <p:nvPr/>
        </p:nvSpPr>
        <p:spPr bwMode="auto">
          <a:xfrm>
            <a:off x="1774825" y="404814"/>
            <a:ext cx="7850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b="1">
                <a:solidFill>
                  <a:srgbClr val="FFFF00"/>
                </a:solidFill>
              </a:rPr>
              <a:t>Çizelge 1.</a:t>
            </a:r>
            <a:r>
              <a:rPr lang="tr-TR" altLang="tr-TR" sz="2000">
                <a:solidFill>
                  <a:srgbClr val="FFFF00"/>
                </a:solidFill>
              </a:rPr>
              <a:t> Tuzdan etkilenmiş toprakların bazı kıta ve ülkelere göre dağılımı</a:t>
            </a:r>
          </a:p>
        </p:txBody>
      </p:sp>
    </p:spTree>
    <p:extLst>
      <p:ext uri="{BB962C8B-B14F-4D97-AF65-F5344CB8AC3E}">
        <p14:creationId xmlns:p14="http://schemas.microsoft.com/office/powerpoint/2010/main" val="371504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333375"/>
            <a:ext cx="4981121" cy="35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p:cNvSpPr txBox="1">
            <a:spLocks noChangeArrowheads="1"/>
          </p:cNvSpPr>
          <p:nvPr/>
        </p:nvSpPr>
        <p:spPr bwMode="auto">
          <a:xfrm>
            <a:off x="2711451" y="4005264"/>
            <a:ext cx="705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dirty="0" smtClean="0">
                <a:solidFill>
                  <a:srgbClr val="FFFF00"/>
                </a:solidFill>
              </a:rPr>
              <a:t>Şekil </a:t>
            </a:r>
            <a:r>
              <a:rPr lang="tr-TR" altLang="tr-TR" sz="2000" dirty="0">
                <a:solidFill>
                  <a:srgbClr val="FFFF00"/>
                </a:solidFill>
              </a:rPr>
              <a:t>.1.Tuzdan etkilenmiş toprakların dünya üzerindeki dağılımı</a:t>
            </a:r>
          </a:p>
        </p:txBody>
      </p:sp>
      <p:sp>
        <p:nvSpPr>
          <p:cNvPr id="37896" name="Rectangle 8"/>
          <p:cNvSpPr>
            <a:spLocks noChangeArrowheads="1"/>
          </p:cNvSpPr>
          <p:nvPr/>
        </p:nvSpPr>
        <p:spPr bwMode="auto">
          <a:xfrm>
            <a:off x="1524000" y="4556125"/>
            <a:ext cx="90360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tr-TR" dirty="0">
                <a:solidFill>
                  <a:srgbClr val="FFFFFF"/>
                </a:solidFill>
                <a:effectLst>
                  <a:outerShdw blurRad="38100" dist="38100" dir="2700000" algn="tl">
                    <a:srgbClr val="000000"/>
                  </a:outerShdw>
                </a:effectLst>
              </a:rPr>
              <a:t>Bu harita:</a:t>
            </a:r>
          </a:p>
          <a:p>
            <a:pPr fontAlgn="base">
              <a:spcBef>
                <a:spcPct val="0"/>
              </a:spcBef>
              <a:spcAft>
                <a:spcPct val="0"/>
              </a:spcAft>
              <a:defRPr/>
            </a:pPr>
            <a:r>
              <a:rPr lang="tr-TR" dirty="0">
                <a:solidFill>
                  <a:srgbClr val="FFFFFF"/>
                </a:solidFill>
                <a:effectLst>
                  <a:outerShdw blurRad="38100" dist="38100" dir="2700000" algn="tl">
                    <a:srgbClr val="000000"/>
                  </a:outerShdw>
                </a:effectLst>
              </a:rPr>
              <a:t>-Tuz etki etmiş toprakların, yerkürede hemen hemen her bölgede yayıldığını ve küresel bir sorun olduğunu göstermektedir. </a:t>
            </a:r>
          </a:p>
          <a:p>
            <a:pPr fontAlgn="base">
              <a:spcBef>
                <a:spcPct val="0"/>
              </a:spcBef>
              <a:spcAft>
                <a:spcPct val="0"/>
              </a:spcAft>
              <a:defRPr/>
            </a:pPr>
            <a:endParaRPr lang="tr-TR" dirty="0">
              <a:solidFill>
                <a:srgbClr val="FFFFFF"/>
              </a:solidFill>
              <a:effectLst>
                <a:outerShdw blurRad="38100" dist="38100" dir="2700000" algn="tl">
                  <a:srgbClr val="000000"/>
                </a:outerShdw>
              </a:effectLst>
            </a:endParaRPr>
          </a:p>
          <a:p>
            <a:pPr fontAlgn="base">
              <a:spcBef>
                <a:spcPct val="0"/>
              </a:spcBef>
              <a:spcAft>
                <a:spcPct val="0"/>
              </a:spcAft>
              <a:defRPr/>
            </a:pPr>
            <a:r>
              <a:rPr lang="tr-TR" dirty="0">
                <a:solidFill>
                  <a:srgbClr val="FFFFFF"/>
                </a:solidFill>
                <a:effectLst>
                  <a:outerShdw blurRad="38100" dist="38100" dir="2700000" algn="tl">
                    <a:srgbClr val="000000"/>
                  </a:outerShdw>
                </a:effectLst>
              </a:rPr>
              <a:t>Ölçek  nedeniyle, noktalar ve özellikle küçük noktalar, tam olarak alanlarla orantılı değildir. Bu durum, özellikle deniz kenarlarında ekim veya daha dar şeritlerde yayılım gösteren, asit sülfat toprakların gösterimi için geçerlidir</a:t>
            </a:r>
          </a:p>
        </p:txBody>
      </p:sp>
    </p:spTree>
    <p:extLst>
      <p:ext uri="{BB962C8B-B14F-4D97-AF65-F5344CB8AC3E}">
        <p14:creationId xmlns:p14="http://schemas.microsoft.com/office/powerpoint/2010/main" val="3891180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524000" y="3900488"/>
            <a:ext cx="9144000" cy="2697162"/>
          </a:xfrm>
        </p:spPr>
        <p:txBody>
          <a:bodyPr/>
          <a:lstStyle/>
          <a:p>
            <a:pPr eaLnBrk="1" hangingPunct="1">
              <a:lnSpc>
                <a:spcPct val="90000"/>
              </a:lnSpc>
              <a:buFont typeface="Wingdings" panose="05000000000000000000" pitchFamily="2" charset="2"/>
              <a:buNone/>
              <a:defRPr/>
            </a:pPr>
            <a:r>
              <a:rPr lang="tr-TR" sz="2400"/>
              <a:t> </a:t>
            </a:r>
            <a:r>
              <a:rPr lang="tr-TR" sz="2000"/>
              <a:t>Harita aynı zamanda aşağıdaki bilgileri de ortaya koymaktadır.</a:t>
            </a:r>
          </a:p>
          <a:p>
            <a:pPr eaLnBrk="1" hangingPunct="1">
              <a:lnSpc>
                <a:spcPct val="90000"/>
              </a:lnSpc>
              <a:buFont typeface="Wingdings" panose="05000000000000000000" pitchFamily="2" charset="2"/>
              <a:buNone/>
              <a:defRPr/>
            </a:pPr>
            <a:endParaRPr lang="tr-TR" sz="2000"/>
          </a:p>
          <a:p>
            <a:pPr eaLnBrk="1" hangingPunct="1">
              <a:lnSpc>
                <a:spcPct val="90000"/>
              </a:lnSpc>
              <a:buFont typeface="Wingdings" panose="05000000000000000000" pitchFamily="2" charset="2"/>
              <a:buNone/>
              <a:defRPr/>
            </a:pPr>
            <a:r>
              <a:rPr lang="tr-TR" sz="2000"/>
              <a:t>-Tuz etki etmiş topraklar küçük bir noktadan büyük alanlara kadar dağılım göstermektedir.</a:t>
            </a:r>
          </a:p>
          <a:p>
            <a:pPr eaLnBrk="1" hangingPunct="1">
              <a:lnSpc>
                <a:spcPct val="90000"/>
              </a:lnSpc>
              <a:buFontTx/>
              <a:buNone/>
              <a:defRPr/>
            </a:pPr>
            <a:r>
              <a:rPr lang="tr-TR" sz="2000"/>
              <a:t>- Toprakları tuz etki etmemiş herhangi bir kıta yoktur. </a:t>
            </a:r>
          </a:p>
          <a:p>
            <a:pPr eaLnBrk="1" hangingPunct="1">
              <a:lnSpc>
                <a:spcPct val="90000"/>
              </a:lnSpc>
              <a:buFont typeface="Wingdings" panose="05000000000000000000" pitchFamily="2" charset="2"/>
              <a:buNone/>
              <a:defRPr/>
            </a:pPr>
            <a:r>
              <a:rPr lang="tr-TR" sz="2000"/>
              <a:t>- Bulundukları yer, genellikle çöl ve yarı çöl veya taban araziler ile nehir vadileri ve deltalar olmasına rağmen, toprakları tuz etki etmemiş hiç bir iklim bölgesi de yoktur. </a:t>
            </a:r>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100014"/>
            <a:ext cx="5329238"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638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063751" y="457201"/>
            <a:ext cx="8208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fontAlgn="base">
              <a:spcBef>
                <a:spcPct val="0"/>
              </a:spcBef>
              <a:spcAft>
                <a:spcPct val="0"/>
              </a:spcAft>
              <a:buClrTx/>
              <a:buSzTx/>
              <a:buFontTx/>
              <a:buNone/>
            </a:pPr>
            <a:r>
              <a:rPr lang="tr-TR" altLang="tr-TR" sz="1800" b="1">
                <a:solidFill>
                  <a:srgbClr val="FFFF00"/>
                </a:solidFill>
                <a:latin typeface="Arial" panose="020B0604020202020204" pitchFamily="34" charset="0"/>
                <a:ea typeface="Times New Roman" panose="02020603050405020304" pitchFamily="18" charset="0"/>
                <a:cs typeface="Arial" panose="020B0604020202020204" pitchFamily="34" charset="0"/>
              </a:rPr>
              <a:t>Çizelge 2.</a:t>
            </a:r>
            <a:r>
              <a:rPr lang="tr-TR" altLang="tr-TR" sz="1800">
                <a:solidFill>
                  <a:srgbClr val="FFFF00"/>
                </a:solidFill>
                <a:latin typeface="Arial" panose="020B0604020202020204" pitchFamily="34" charset="0"/>
                <a:ea typeface="Times New Roman" panose="02020603050405020304" pitchFamily="18" charset="0"/>
                <a:cs typeface="Arial" panose="020B0604020202020204" pitchFamily="34" charset="0"/>
              </a:rPr>
              <a:t> Tuz etki etmiş toprakların Avrupa'daki dağılımı (Szabolcs, 1989)</a:t>
            </a:r>
          </a:p>
        </p:txBody>
      </p:sp>
      <p:graphicFrame>
        <p:nvGraphicFramePr>
          <p:cNvPr id="40562" name="Group 626"/>
          <p:cNvGraphicFramePr>
            <a:graphicFrameLocks noGrp="1"/>
          </p:cNvGraphicFramePr>
          <p:nvPr/>
        </p:nvGraphicFramePr>
        <p:xfrm>
          <a:off x="1774826" y="981076"/>
          <a:ext cx="8353425" cy="5789616"/>
        </p:xfrm>
        <a:graphic>
          <a:graphicData uri="http://schemas.openxmlformats.org/drawingml/2006/table">
            <a:tbl>
              <a:tblPr/>
              <a:tblGrid>
                <a:gridCol w="1435100"/>
                <a:gridCol w="847725"/>
                <a:gridCol w="1209675"/>
                <a:gridCol w="1085850"/>
                <a:gridCol w="904875"/>
                <a:gridCol w="1687513"/>
                <a:gridCol w="1182687"/>
              </a:tblGrid>
              <a:tr h="8046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charset="0"/>
                          <a:ea typeface="Times New Roman" pitchFamily="18" charset="0"/>
                          <a:cs typeface="Arial" charset="0"/>
                        </a:rPr>
                        <a:t>                </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Haritalama birimleri</a:t>
                      </a:r>
                    </a:p>
                  </a:txBody>
                  <a:tcPr marT="45711" marB="45711"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a:no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r>
              <a:tr h="5904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Alkali toprak</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Tuz etkisinde</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Toplam</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r>
              <a:tr h="5181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Ülkeler</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Tuzlu toprak</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Strüktürel B horizonu</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Strüktürel B horizonu içeren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kalması muhtemel toprak</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Alan </a:t>
                      </a:r>
                      <a:endParaRPr kumimoji="0" lang="tr-TR"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(1000 ha)</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r>
              <a:tr h="5237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içermeyen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Kireçsiz</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Kireçli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Avusturya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0.5</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Bulgaristan</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5.0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25.0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Çekoslavakya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6.2</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7.5</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4.3</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85.0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105.7</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Fransa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175.0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75.0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250.0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Macaristan</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58.6</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294.0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31.9</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885.5</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00"/>
                          </a:solidFill>
                          <a:effectLst/>
                          <a:latin typeface="Arial" charset="0"/>
                          <a:ea typeface="Times New Roman" pitchFamily="18" charset="0"/>
                          <a:cs typeface="Arial" charset="0"/>
                        </a:rPr>
                        <a:t>1271.6</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İtalya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50.0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400.0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00"/>
                          </a:solidFill>
                          <a:effectLst/>
                          <a:latin typeface="Arial" charset="0"/>
                          <a:ea typeface="Times New Roman" pitchFamily="18" charset="0"/>
                          <a:cs typeface="Arial" charset="0"/>
                        </a:rPr>
                        <a:t>450.0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Portekiz</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25.0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Romanya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40.0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100.0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110.0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250.0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İspanya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00"/>
                          </a:solidFill>
                          <a:effectLst/>
                          <a:latin typeface="Arial" charset="0"/>
                          <a:ea typeface="Times New Roman" pitchFamily="18" charset="0"/>
                          <a:cs typeface="Arial" charset="0"/>
                        </a:rPr>
                        <a:t>840.0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Rusya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7546.0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1616.0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20382.0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17781.0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00"/>
                          </a:solidFill>
                          <a:effectLst/>
                          <a:latin typeface="Arial" charset="0"/>
                          <a:ea typeface="Times New Roman" pitchFamily="18" charset="0"/>
                          <a:cs typeface="Arial" charset="0"/>
                        </a:rPr>
                        <a:t>47325.0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Yugoslavya</a:t>
                      </a:r>
                    </a:p>
                  </a:txBody>
                  <a:tcPr marT="45711" marB="4571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50.0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110.0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75.0</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Times New Roman" pitchFamily="18" charset="0"/>
                          <a:cs typeface="Arial" charset="0"/>
                        </a:rPr>
                        <a:t>255.0</a:t>
                      </a:r>
                    </a:p>
                  </a:txBody>
                  <a:tcPr marT="45711" marB="4571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42786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kdörtgen 2"/>
          <p:cNvSpPr>
            <a:spLocks noChangeArrowheads="1"/>
          </p:cNvSpPr>
          <p:nvPr/>
        </p:nvSpPr>
        <p:spPr bwMode="auto">
          <a:xfrm>
            <a:off x="1992314" y="1557339"/>
            <a:ext cx="813593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FontTx/>
              <a:buNone/>
            </a:pPr>
            <a:r>
              <a:rPr lang="tr-TR" altLang="tr-TR" sz="2000">
                <a:solidFill>
                  <a:srgbClr val="FFC000"/>
                </a:solidFill>
                <a:latin typeface="Times New Roman" panose="02020603050405020304" pitchFamily="18" charset="0"/>
                <a:cs typeface="Times New Roman" panose="02020603050405020304" pitchFamily="18" charset="0"/>
              </a:rPr>
              <a:t>Tuzluluk Düzeyi         Arazi kullanım sınıfı	   Alan (ha)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Hafif Tuzlu		                                 558.550          60.0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Tuzlu		                                                176.874         19.6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Alkali	                                 I - V	                     37.236	0.4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Hafif Tuzlu Alkali		                    111.710          12.0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Tuzlu Alkali		                                    46.584            8.0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Toplam	                              		      930.918	100.0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Toplam 		 	      VI – VII	      586.777	100.0</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ClrTx/>
              <a:buSzTx/>
              <a:buFontTx/>
              <a:buNone/>
            </a:pPr>
            <a:r>
              <a:rPr lang="tr-TR" altLang="tr-TR" sz="2000">
                <a:solidFill>
                  <a:srgbClr val="FFFFFF"/>
                </a:solidFill>
                <a:latin typeface="Times New Roman" panose="02020603050405020304" pitchFamily="18" charset="0"/>
                <a:cs typeface="Times New Roman" panose="02020603050405020304" pitchFamily="18" charset="0"/>
              </a:rPr>
              <a:t>TOPLAM	                     I – VII                1.517.695	100.0</a:t>
            </a:r>
          </a:p>
        </p:txBody>
      </p:sp>
      <p:sp>
        <p:nvSpPr>
          <p:cNvPr id="43011" name="Metin kutusu 3"/>
          <p:cNvSpPr txBox="1">
            <a:spLocks noChangeArrowheads="1"/>
          </p:cNvSpPr>
          <p:nvPr/>
        </p:nvSpPr>
        <p:spPr bwMode="auto">
          <a:xfrm>
            <a:off x="1847851" y="765176"/>
            <a:ext cx="864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FontTx/>
              <a:buNone/>
            </a:pPr>
            <a:r>
              <a:rPr lang="tr-TR" altLang="tr-TR" sz="2400">
                <a:solidFill>
                  <a:srgbClr val="FF0000"/>
                </a:solidFill>
              </a:rPr>
              <a:t>Türkiye’de Tuzdan Etkilenmiş Topraklar </a:t>
            </a:r>
            <a:r>
              <a:rPr lang="tr-TR" altLang="tr-TR" sz="2400">
                <a:solidFill>
                  <a:srgbClr val="FFFFFF"/>
                </a:solidFill>
              </a:rPr>
              <a:t>(Sönmez ve ark., 1996).</a:t>
            </a:r>
            <a:endParaRPr lang="tr-TR" altLang="tr-TR" sz="2400">
              <a:solidFill>
                <a:srgbClr val="FF0000"/>
              </a:solidFill>
            </a:endParaRPr>
          </a:p>
        </p:txBody>
      </p:sp>
    </p:spTree>
    <p:extLst>
      <p:ext uri="{BB962C8B-B14F-4D97-AF65-F5344CB8AC3E}">
        <p14:creationId xmlns:p14="http://schemas.microsoft.com/office/powerpoint/2010/main" val="299399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tr-TR" sz="2800">
                <a:solidFill>
                  <a:srgbClr val="FFFF00"/>
                </a:solidFill>
              </a:rPr>
              <a:t>Tuz Etki Etmiş Toprakların Türkiye'deki Dağılımı</a:t>
            </a:r>
            <a:r>
              <a:rPr lang="tr-TR" sz="4000"/>
              <a:t> </a:t>
            </a:r>
          </a:p>
        </p:txBody>
      </p:sp>
      <p:sp>
        <p:nvSpPr>
          <p:cNvPr id="41987" name="Rectangle 3"/>
          <p:cNvSpPr>
            <a:spLocks noGrp="1" noChangeArrowheads="1"/>
          </p:cNvSpPr>
          <p:nvPr>
            <p:ph type="body" idx="1"/>
          </p:nvPr>
        </p:nvSpPr>
        <p:spPr/>
        <p:txBody>
          <a:bodyPr/>
          <a:lstStyle/>
          <a:p>
            <a:pPr eaLnBrk="1" hangingPunct="1">
              <a:lnSpc>
                <a:spcPct val="80000"/>
              </a:lnSpc>
              <a:defRPr/>
            </a:pPr>
            <a:r>
              <a:rPr lang="tr-TR" sz="2000"/>
              <a:t>Dünya FAO-UNESCO toprak haritasına göre:</a:t>
            </a:r>
          </a:p>
          <a:p>
            <a:pPr eaLnBrk="1" hangingPunct="1">
              <a:lnSpc>
                <a:spcPct val="80000"/>
              </a:lnSpc>
              <a:defRPr/>
            </a:pPr>
            <a:endParaRPr lang="tr-TR" sz="2000"/>
          </a:p>
          <a:p>
            <a:pPr eaLnBrk="1" hangingPunct="1">
              <a:lnSpc>
                <a:spcPct val="80000"/>
              </a:lnSpc>
              <a:defRPr/>
            </a:pPr>
            <a:r>
              <a:rPr lang="tr-TR" sz="2000"/>
              <a:t>Türkiye'de yaklaşık 2.000.000-2.500.000 ha tuz etki etmiş toprak bulunmaktadır. </a:t>
            </a:r>
          </a:p>
          <a:p>
            <a:pPr eaLnBrk="1" hangingPunct="1">
              <a:lnSpc>
                <a:spcPct val="80000"/>
              </a:lnSpc>
              <a:defRPr/>
            </a:pPr>
            <a:endParaRPr lang="tr-TR" sz="2000"/>
          </a:p>
          <a:p>
            <a:pPr eaLnBrk="1" hangingPunct="1">
              <a:lnSpc>
                <a:spcPct val="80000"/>
              </a:lnSpc>
              <a:defRPr/>
            </a:pPr>
            <a:r>
              <a:rPr lang="tr-TR" sz="2000"/>
              <a:t>Diğer birçok etüde dayanarak, gerçek rakamın bundan daha fazla olduğu söylenebilir. </a:t>
            </a:r>
          </a:p>
          <a:p>
            <a:pPr eaLnBrk="1" hangingPunct="1">
              <a:lnSpc>
                <a:spcPct val="80000"/>
              </a:lnSpc>
              <a:defRPr/>
            </a:pPr>
            <a:endParaRPr lang="tr-TR" sz="2000"/>
          </a:p>
          <a:p>
            <a:pPr eaLnBrk="1" hangingPunct="1">
              <a:lnSpc>
                <a:spcPct val="80000"/>
              </a:lnSpc>
              <a:defRPr/>
            </a:pPr>
            <a:r>
              <a:rPr lang="tr-TR" sz="2000"/>
              <a:t>İklimsel, jeokimyasal ve hidrolojik koşullar uygun olduğu alanlarda, toprak profili ve taban suyunda tuz birikmesi doğaldır. </a:t>
            </a:r>
          </a:p>
          <a:p>
            <a:pPr eaLnBrk="1" hangingPunct="1">
              <a:lnSpc>
                <a:spcPct val="80000"/>
              </a:lnSpc>
              <a:defRPr/>
            </a:pPr>
            <a:endParaRPr lang="tr-TR" sz="2000"/>
          </a:p>
          <a:p>
            <a:pPr eaLnBrk="1" hangingPunct="1">
              <a:lnSpc>
                <a:spcPct val="80000"/>
              </a:lnSpc>
              <a:defRPr/>
            </a:pPr>
            <a:r>
              <a:rPr lang="tr-TR" sz="2000"/>
              <a:t>Tuz etki etmiş topraklar, başta Orta Anadolu olmak üzere çok geniş yayılım alanı göstermektedir. Özellikle kurak ve yarı kurak alçak arazilerde taban suları, fazla miktarda suda çözünebilir tuzları içerirler ve bu durum toprak profiline de yansır.	</a:t>
            </a:r>
          </a:p>
        </p:txBody>
      </p:sp>
    </p:spTree>
    <p:extLst>
      <p:ext uri="{BB962C8B-B14F-4D97-AF65-F5344CB8AC3E}">
        <p14:creationId xmlns:p14="http://schemas.microsoft.com/office/powerpoint/2010/main" val="169315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2063750" y="836613"/>
            <a:ext cx="8229600" cy="5472112"/>
          </a:xfrm>
        </p:spPr>
        <p:txBody>
          <a:bodyPr/>
          <a:lstStyle/>
          <a:p>
            <a:pPr eaLnBrk="1" hangingPunct="1">
              <a:lnSpc>
                <a:spcPct val="90000"/>
              </a:lnSpc>
              <a:defRPr/>
            </a:pPr>
            <a:endParaRPr lang="tr-TR" sz="2800" dirty="0"/>
          </a:p>
          <a:p>
            <a:pPr eaLnBrk="1" hangingPunct="1">
              <a:lnSpc>
                <a:spcPct val="90000"/>
              </a:lnSpc>
              <a:defRPr/>
            </a:pPr>
            <a:r>
              <a:rPr lang="tr-TR" sz="2800" dirty="0"/>
              <a:t>Toprak tuzluluğu sorunları kurak ve yarı kurak bölgelerde çok yaygın olmakla beraber, yarı nemli ve nemli bölgelerde, özellikle deniz suyunun karasal girişiminin olduğu kıyısal bölgelerde de yoğun bir şekilde oluşmaktadır. </a:t>
            </a:r>
          </a:p>
          <a:p>
            <a:pPr eaLnBrk="1" hangingPunct="1">
              <a:lnSpc>
                <a:spcPct val="90000"/>
              </a:lnSpc>
              <a:defRPr/>
            </a:pPr>
            <a:endParaRPr lang="tr-TR" sz="2800" dirty="0"/>
          </a:p>
          <a:p>
            <a:pPr eaLnBrk="1" hangingPunct="1">
              <a:lnSpc>
                <a:spcPct val="90000"/>
              </a:lnSpc>
              <a:defRPr/>
            </a:pPr>
            <a:r>
              <a:rPr lang="tr-TR" sz="2800" dirty="0"/>
              <a:t>Ayrıca taban suları da geniş boyutlarda tuzlanmaya sebep olmaktadır. Toprak tuzluluğu, sulama amacıyla yüksek tuz içerikli taban sularının kullanıldığı alanlarda da ciddi bir sorundur. </a:t>
            </a:r>
          </a:p>
          <a:p>
            <a:pPr eaLnBrk="1" hangingPunct="1">
              <a:lnSpc>
                <a:spcPct val="90000"/>
              </a:lnSpc>
              <a:defRPr/>
            </a:pPr>
            <a:endParaRPr lang="tr-TR" sz="2800" dirty="0"/>
          </a:p>
        </p:txBody>
      </p:sp>
    </p:spTree>
    <p:extLst>
      <p:ext uri="{BB962C8B-B14F-4D97-AF65-F5344CB8AC3E}">
        <p14:creationId xmlns:p14="http://schemas.microsoft.com/office/powerpoint/2010/main" val="1804000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1981200" y="1125539"/>
            <a:ext cx="8229600" cy="5000625"/>
          </a:xfrm>
        </p:spPr>
        <p:txBody>
          <a:bodyPr/>
          <a:lstStyle/>
          <a:p>
            <a:pPr eaLnBrk="1" hangingPunct="1">
              <a:lnSpc>
                <a:spcPct val="80000"/>
              </a:lnSpc>
              <a:defRPr/>
            </a:pPr>
            <a:r>
              <a:rPr lang="tr-TR" sz="2800"/>
              <a:t>Türkiye'de tuz etki etmiş en büyük alan, </a:t>
            </a:r>
            <a:r>
              <a:rPr lang="tr-TR" sz="2800" b="1" i="1" u="sng">
                <a:solidFill>
                  <a:srgbClr val="FFFF00"/>
                </a:solidFill>
              </a:rPr>
              <a:t>Büyük Konya Havzasında</a:t>
            </a:r>
            <a:r>
              <a:rPr lang="tr-TR" sz="2800"/>
              <a:t> bulunmaktadır.</a:t>
            </a:r>
          </a:p>
          <a:p>
            <a:pPr eaLnBrk="1" hangingPunct="1">
              <a:lnSpc>
                <a:spcPct val="80000"/>
              </a:lnSpc>
              <a:defRPr/>
            </a:pPr>
            <a:endParaRPr lang="tr-TR" sz="2800"/>
          </a:p>
          <a:p>
            <a:pPr eaLnBrk="1" hangingPunct="1">
              <a:lnSpc>
                <a:spcPct val="80000"/>
              </a:lnSpc>
              <a:defRPr/>
            </a:pPr>
            <a:r>
              <a:rPr lang="tr-TR" sz="2800"/>
              <a:t>Bu havzadaki toprakların önemli bir bölümü, tuzlu  taban suyu etkisi altında oluşan topraklardır. </a:t>
            </a:r>
          </a:p>
          <a:p>
            <a:pPr eaLnBrk="1" hangingPunct="1">
              <a:lnSpc>
                <a:spcPct val="80000"/>
              </a:lnSpc>
              <a:defRPr/>
            </a:pPr>
            <a:endParaRPr lang="tr-TR" sz="2800"/>
          </a:p>
          <a:p>
            <a:pPr eaLnBrk="1" hangingPunct="1">
              <a:lnSpc>
                <a:spcPct val="80000"/>
              </a:lnSpc>
              <a:defRPr/>
            </a:pPr>
            <a:r>
              <a:rPr lang="tr-TR" sz="2800"/>
              <a:t>Bu havzada göl kıyıları ve geçici su birikintilerinin bulunduğu yerlerde, sodyum klorür ve sodyum sülfatın yanı sıra kalsiyum ve magnezyum tuzları toprak yüzeyinde birikerek tuzlu toprakları (solonçakları) oluşturmaktadırlar. Tuz birikme derecesi çok yoğun olup, beyaz tuz kabuğu birçok alanları kapsamaktadır.</a:t>
            </a:r>
          </a:p>
        </p:txBody>
      </p:sp>
    </p:spTree>
    <p:extLst>
      <p:ext uri="{BB962C8B-B14F-4D97-AF65-F5344CB8AC3E}">
        <p14:creationId xmlns:p14="http://schemas.microsoft.com/office/powerpoint/2010/main" val="12980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981200" y="692151"/>
            <a:ext cx="8229600" cy="5434013"/>
          </a:xfrm>
        </p:spPr>
        <p:txBody>
          <a:bodyPr/>
          <a:lstStyle/>
          <a:p>
            <a:pPr eaLnBrk="1" hangingPunct="1">
              <a:lnSpc>
                <a:spcPct val="90000"/>
              </a:lnSpc>
              <a:defRPr/>
            </a:pPr>
            <a:endParaRPr lang="tr-TR" sz="2400" dirty="0"/>
          </a:p>
          <a:p>
            <a:pPr eaLnBrk="1" hangingPunct="1">
              <a:lnSpc>
                <a:spcPct val="90000"/>
              </a:lnSpc>
              <a:defRPr/>
            </a:pPr>
            <a:r>
              <a:rPr lang="tr-TR" sz="2400" dirty="0"/>
              <a:t>Yüzeylerinde higroskopik tuzların (özellikle kalsiyum ve magnezyum klorürün) birikmesi sonucu ortaya çıkan tuzlu topraklara, yerel olarak </a:t>
            </a:r>
            <a:r>
              <a:rPr lang="tr-TR" sz="2400" b="1" i="1" u="sng" dirty="0">
                <a:solidFill>
                  <a:srgbClr val="FFFF00"/>
                </a:solidFill>
              </a:rPr>
              <a:t>"</a:t>
            </a:r>
            <a:r>
              <a:rPr lang="tr-TR" sz="2400" b="1" i="1" u="sng" dirty="0" err="1">
                <a:solidFill>
                  <a:srgbClr val="FFFF00"/>
                </a:solidFill>
              </a:rPr>
              <a:t>Sabbah</a:t>
            </a:r>
            <a:r>
              <a:rPr lang="tr-TR" sz="2400" b="1" i="1" u="sng" dirty="0">
                <a:solidFill>
                  <a:srgbClr val="FFFF00"/>
                </a:solidFill>
              </a:rPr>
              <a:t> veya Kal"</a:t>
            </a:r>
            <a:r>
              <a:rPr lang="tr-TR" sz="2400" dirty="0"/>
              <a:t> topraklar adı verilir.</a:t>
            </a:r>
          </a:p>
          <a:p>
            <a:pPr eaLnBrk="1" hangingPunct="1">
              <a:lnSpc>
                <a:spcPct val="90000"/>
              </a:lnSpc>
              <a:defRPr/>
            </a:pPr>
            <a:endParaRPr lang="tr-TR" sz="2400" dirty="0"/>
          </a:p>
          <a:p>
            <a:pPr eaLnBrk="1" hangingPunct="1">
              <a:lnSpc>
                <a:spcPct val="90000"/>
              </a:lnSpc>
              <a:defRPr/>
            </a:pPr>
            <a:endParaRPr lang="tr-TR" sz="2400" dirty="0"/>
          </a:p>
          <a:p>
            <a:pPr eaLnBrk="1" hangingPunct="1">
              <a:lnSpc>
                <a:spcPct val="90000"/>
              </a:lnSpc>
              <a:defRPr/>
            </a:pPr>
            <a:r>
              <a:rPr lang="tr-TR" sz="2400" dirty="0" err="1"/>
              <a:t>Nisbi</a:t>
            </a:r>
            <a:r>
              <a:rPr lang="tr-TR" sz="2400" dirty="0"/>
              <a:t> nem fazla olduğu zaman, özellikle sabahın erken saatlerinde, bu topraklar havadan nem çekerler, yüzeyleri çamurlu bir toprak ve tuz karışımına döner. Bu durum "</a:t>
            </a:r>
            <a:r>
              <a:rPr lang="tr-TR" sz="2400" dirty="0" err="1"/>
              <a:t>Sabbah</a:t>
            </a:r>
            <a:r>
              <a:rPr lang="tr-TR" sz="2400" dirty="0"/>
              <a:t>" veya "Kal" adı verilen toprakları kaygan ve üzerinde gezilemez bir duruma sokar. Bu tip tuzluluk, araziye bakıldığında daha koyu benekler halinde kendini gösterir.</a:t>
            </a:r>
          </a:p>
          <a:p>
            <a:pPr eaLnBrk="1" hangingPunct="1">
              <a:lnSpc>
                <a:spcPct val="90000"/>
              </a:lnSpc>
              <a:buFont typeface="Wingdings" panose="05000000000000000000" pitchFamily="2" charset="2"/>
              <a:buNone/>
              <a:defRPr/>
            </a:pPr>
            <a:r>
              <a:rPr lang="tr-TR" sz="2400" dirty="0"/>
              <a:t>	</a:t>
            </a:r>
          </a:p>
        </p:txBody>
      </p:sp>
    </p:spTree>
    <p:extLst>
      <p:ext uri="{BB962C8B-B14F-4D97-AF65-F5344CB8AC3E}">
        <p14:creationId xmlns:p14="http://schemas.microsoft.com/office/powerpoint/2010/main" val="3242573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2135188" y="1125539"/>
            <a:ext cx="8075612" cy="5000625"/>
          </a:xfrm>
        </p:spPr>
        <p:txBody>
          <a:bodyPr/>
          <a:lstStyle/>
          <a:p>
            <a:pPr eaLnBrk="1" hangingPunct="1">
              <a:defRPr/>
            </a:pPr>
            <a:r>
              <a:rPr lang="tr-TR" sz="2800" dirty="0"/>
              <a:t>Taban suyu düzeyi yüzeyle bağlantılı olmayan durumlarda dahi, kurak iklimden dolayı yöresel tuz birikmeleri nedeniyle, Konya havzasında tuzlu topraklar gelişebilir. Bazen, tuzluluk yüzeyde oluşmayıp profilin yüzeye yakın olan bölümlerinde oluşabilir.</a:t>
            </a:r>
          </a:p>
          <a:p>
            <a:pPr eaLnBrk="1" hangingPunct="1">
              <a:buFont typeface="Wingdings" panose="05000000000000000000" pitchFamily="2" charset="2"/>
              <a:buNone/>
              <a:defRPr/>
            </a:pPr>
            <a:endParaRPr lang="tr-TR" sz="2800" dirty="0"/>
          </a:p>
          <a:p>
            <a:pPr eaLnBrk="1" hangingPunct="1">
              <a:defRPr/>
            </a:pPr>
            <a:r>
              <a:rPr lang="tr-TR" sz="2800" dirty="0"/>
              <a:t>Bu havzada bataklıklarla bağlantılı olarak tuzlu topraklar ve bazı durumlarda da jips birikmesi sonucu jipsli topraklar oluşmuştur.</a:t>
            </a:r>
          </a:p>
          <a:p>
            <a:pPr eaLnBrk="1" hangingPunct="1">
              <a:defRPr/>
            </a:pPr>
            <a:endParaRPr lang="tr-TR" dirty="0" smtClean="0"/>
          </a:p>
        </p:txBody>
      </p:sp>
    </p:spTree>
    <p:extLst>
      <p:ext uri="{BB962C8B-B14F-4D97-AF65-F5344CB8AC3E}">
        <p14:creationId xmlns:p14="http://schemas.microsoft.com/office/powerpoint/2010/main" val="3204415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endParaRPr lang="tr-TR" smtClean="0"/>
          </a:p>
        </p:txBody>
      </p:sp>
      <p:sp>
        <p:nvSpPr>
          <p:cNvPr id="65539" name="Rectangle 3"/>
          <p:cNvSpPr>
            <a:spLocks noGrp="1" noChangeArrowheads="1"/>
          </p:cNvSpPr>
          <p:nvPr>
            <p:ph type="body" idx="1"/>
          </p:nvPr>
        </p:nvSpPr>
        <p:spPr/>
        <p:txBody>
          <a:bodyPr/>
          <a:lstStyle/>
          <a:p>
            <a:pPr eaLnBrk="1" hangingPunct="1">
              <a:lnSpc>
                <a:spcPct val="90000"/>
              </a:lnSpc>
              <a:defRPr/>
            </a:pPr>
            <a:r>
              <a:rPr lang="tr-TR" sz="2400"/>
              <a:t>Genel olarak havza bir toplama alanıdır ve tuzlar havzaya nehirler, sızmalar ve yüzey akışları ile taşınmaktadır. Bu taşınmada suyun yanı sıra, rüzgar da önemli rol oynamaktadır. </a:t>
            </a:r>
          </a:p>
          <a:p>
            <a:pPr eaLnBrk="1" hangingPunct="1">
              <a:lnSpc>
                <a:spcPct val="90000"/>
              </a:lnSpc>
              <a:buFont typeface="Wingdings" panose="05000000000000000000" pitchFamily="2" charset="2"/>
              <a:buNone/>
              <a:defRPr/>
            </a:pPr>
            <a:endParaRPr lang="tr-TR" sz="2400"/>
          </a:p>
          <a:p>
            <a:pPr eaLnBrk="1" hangingPunct="1">
              <a:lnSpc>
                <a:spcPct val="90000"/>
              </a:lnSpc>
              <a:defRPr/>
            </a:pPr>
            <a:r>
              <a:rPr lang="tr-TR" sz="2400"/>
              <a:t>Tuzlu topraklarla kıyaslandığında, Büyük Konya Havzasında çok az miktarda alkali toprak vardır. </a:t>
            </a:r>
          </a:p>
          <a:p>
            <a:pPr eaLnBrk="1" hangingPunct="1">
              <a:lnSpc>
                <a:spcPct val="90000"/>
              </a:lnSpc>
              <a:defRPr/>
            </a:pPr>
            <a:endParaRPr lang="tr-TR" sz="2400"/>
          </a:p>
          <a:p>
            <a:pPr eaLnBrk="1" hangingPunct="1">
              <a:lnSpc>
                <a:spcPct val="90000"/>
              </a:lnSpc>
              <a:defRPr/>
            </a:pPr>
            <a:r>
              <a:rPr lang="tr-TR" sz="2400"/>
              <a:t>Alkalilik, pratik olarak havzanın alçak olan orta kısmında, tuzluluk ile beraber bulunur. Nehir sularından etkilenen aluviyal topraklarda, çeşitli derecelerde alkaliliğe rastlanır.</a:t>
            </a:r>
          </a:p>
        </p:txBody>
      </p:sp>
    </p:spTree>
    <p:extLst>
      <p:ext uri="{BB962C8B-B14F-4D97-AF65-F5344CB8AC3E}">
        <p14:creationId xmlns:p14="http://schemas.microsoft.com/office/powerpoint/2010/main" val="2664976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1981200" y="620713"/>
            <a:ext cx="8229600" cy="5505450"/>
          </a:xfrm>
        </p:spPr>
        <p:txBody>
          <a:bodyPr/>
          <a:lstStyle/>
          <a:p>
            <a:pPr eaLnBrk="1" hangingPunct="1">
              <a:defRPr/>
            </a:pPr>
            <a:r>
              <a:rPr lang="tr-TR" sz="2800" dirty="0"/>
              <a:t>Konya havzasının bütün tuz etki etmiş toprakları klorür ve sülfatları içerirler. </a:t>
            </a:r>
          </a:p>
          <a:p>
            <a:pPr eaLnBrk="1" hangingPunct="1">
              <a:defRPr/>
            </a:pPr>
            <a:endParaRPr lang="tr-TR" sz="2800" dirty="0"/>
          </a:p>
          <a:p>
            <a:pPr eaLnBrk="1" hangingPunct="1">
              <a:defRPr/>
            </a:pPr>
            <a:r>
              <a:rPr lang="tr-TR" sz="2800" dirty="0"/>
              <a:t>Bunların oranları bulundukları yere göre değişir. </a:t>
            </a:r>
          </a:p>
          <a:p>
            <a:pPr eaLnBrk="1" hangingPunct="1">
              <a:defRPr/>
            </a:pPr>
            <a:endParaRPr lang="tr-TR" sz="2800" dirty="0"/>
          </a:p>
          <a:p>
            <a:pPr eaLnBrk="1" hangingPunct="1">
              <a:defRPr/>
            </a:pPr>
            <a:r>
              <a:rPr lang="tr-TR" sz="2800" dirty="0"/>
              <a:t>Havzada denizel </a:t>
            </a:r>
            <a:r>
              <a:rPr lang="tr-TR" sz="2800" dirty="0" err="1"/>
              <a:t>sedimentlerin</a:t>
            </a:r>
            <a:r>
              <a:rPr lang="tr-TR" sz="2800" dirty="0"/>
              <a:t> bulunduğu doğu kesiminde klorürler, lokal olarak da sülfatlar başattır. </a:t>
            </a:r>
          </a:p>
          <a:p>
            <a:pPr eaLnBrk="1" hangingPunct="1">
              <a:defRPr/>
            </a:pPr>
            <a:endParaRPr lang="tr-TR" sz="2800" dirty="0"/>
          </a:p>
          <a:p>
            <a:pPr eaLnBrk="1" hangingPunct="1">
              <a:defRPr/>
            </a:pPr>
            <a:r>
              <a:rPr lang="tr-TR" sz="2800" dirty="0"/>
              <a:t>Batı tarafındaki dağlardan fazla sülfat gelmesine rağmen, özellikle </a:t>
            </a:r>
            <a:r>
              <a:rPr lang="tr-TR" sz="2800" dirty="0" err="1"/>
              <a:t>tabansuyu</a:t>
            </a:r>
            <a:r>
              <a:rPr lang="tr-TR" sz="2800" dirty="0"/>
              <a:t> düzeyi 1.80 m'nin altında olan </a:t>
            </a:r>
            <a:r>
              <a:rPr lang="tr-TR" sz="2800" dirty="0" err="1"/>
              <a:t>Vertisollerde</a:t>
            </a:r>
            <a:r>
              <a:rPr lang="tr-TR" sz="2800" dirty="0"/>
              <a:t> fazla miktarda klorür bulunmuştur. </a:t>
            </a:r>
          </a:p>
        </p:txBody>
      </p:sp>
    </p:spTree>
    <p:extLst>
      <p:ext uri="{BB962C8B-B14F-4D97-AF65-F5344CB8AC3E}">
        <p14:creationId xmlns:p14="http://schemas.microsoft.com/office/powerpoint/2010/main" val="406575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981200" y="260351"/>
            <a:ext cx="8229600" cy="5865813"/>
          </a:xfrm>
        </p:spPr>
        <p:txBody>
          <a:bodyPr/>
          <a:lstStyle/>
          <a:p>
            <a:pPr eaLnBrk="1" hangingPunct="1">
              <a:lnSpc>
                <a:spcPct val="80000"/>
              </a:lnSpc>
              <a:defRPr/>
            </a:pPr>
            <a:r>
              <a:rPr lang="tr-TR" sz="2000" dirty="0"/>
              <a:t>Büyük Konya Havzasındaki tuzlu ve alkali topraklara ilaveten, diğer bütün bölgelerimizde de bu tip topraklara fazla miktarda rastlanmaktadır. </a:t>
            </a:r>
          </a:p>
          <a:p>
            <a:pPr eaLnBrk="1" hangingPunct="1">
              <a:lnSpc>
                <a:spcPct val="80000"/>
              </a:lnSpc>
              <a:buFont typeface="Wingdings" panose="05000000000000000000" pitchFamily="2" charset="2"/>
              <a:buNone/>
              <a:defRPr/>
            </a:pPr>
            <a:endParaRPr lang="tr-TR" sz="2000" dirty="0"/>
          </a:p>
          <a:p>
            <a:pPr eaLnBrk="1" hangingPunct="1">
              <a:lnSpc>
                <a:spcPct val="80000"/>
              </a:lnSpc>
              <a:buFontTx/>
              <a:buChar char="-"/>
              <a:defRPr/>
            </a:pPr>
            <a:r>
              <a:rPr lang="tr-TR" sz="2000" dirty="0"/>
              <a:t>Çukurova</a:t>
            </a:r>
          </a:p>
          <a:p>
            <a:pPr eaLnBrk="1" hangingPunct="1">
              <a:lnSpc>
                <a:spcPct val="80000"/>
              </a:lnSpc>
              <a:buFontTx/>
              <a:buChar char="-"/>
              <a:defRPr/>
            </a:pPr>
            <a:r>
              <a:rPr lang="tr-TR" sz="2000" dirty="0"/>
              <a:t>Antalya</a:t>
            </a:r>
          </a:p>
          <a:p>
            <a:pPr eaLnBrk="1" hangingPunct="1">
              <a:lnSpc>
                <a:spcPct val="80000"/>
              </a:lnSpc>
              <a:buFontTx/>
              <a:buChar char="-"/>
              <a:defRPr/>
            </a:pPr>
            <a:r>
              <a:rPr lang="tr-TR" sz="2000" dirty="0"/>
              <a:t>Iğdır</a:t>
            </a:r>
          </a:p>
          <a:p>
            <a:pPr eaLnBrk="1" hangingPunct="1">
              <a:lnSpc>
                <a:spcPct val="80000"/>
              </a:lnSpc>
              <a:buFontTx/>
              <a:buChar char="-"/>
              <a:defRPr/>
            </a:pPr>
            <a:r>
              <a:rPr lang="tr-TR" sz="2000" dirty="0"/>
              <a:t>Muş</a:t>
            </a:r>
          </a:p>
          <a:p>
            <a:pPr eaLnBrk="1" hangingPunct="1">
              <a:lnSpc>
                <a:spcPct val="80000"/>
              </a:lnSpc>
              <a:buFontTx/>
              <a:buChar char="-"/>
              <a:defRPr/>
            </a:pPr>
            <a:r>
              <a:rPr lang="tr-TR" sz="2000" dirty="0"/>
              <a:t>Malatya</a:t>
            </a:r>
          </a:p>
          <a:p>
            <a:pPr eaLnBrk="1" hangingPunct="1">
              <a:lnSpc>
                <a:spcPct val="80000"/>
              </a:lnSpc>
              <a:buFontTx/>
              <a:buChar char="-"/>
              <a:defRPr/>
            </a:pPr>
            <a:r>
              <a:rPr lang="tr-TR" sz="2000" dirty="0"/>
              <a:t>Niğde</a:t>
            </a:r>
          </a:p>
          <a:p>
            <a:pPr eaLnBrk="1" hangingPunct="1">
              <a:lnSpc>
                <a:spcPct val="80000"/>
              </a:lnSpc>
              <a:buFontTx/>
              <a:buChar char="-"/>
              <a:defRPr/>
            </a:pPr>
            <a:r>
              <a:rPr lang="tr-TR" sz="2000" dirty="0"/>
              <a:t>Bor</a:t>
            </a:r>
          </a:p>
          <a:p>
            <a:pPr eaLnBrk="1" hangingPunct="1">
              <a:lnSpc>
                <a:spcPct val="80000"/>
              </a:lnSpc>
              <a:buFontTx/>
              <a:buChar char="-"/>
              <a:defRPr/>
            </a:pPr>
            <a:r>
              <a:rPr lang="tr-TR" sz="2000" dirty="0"/>
              <a:t>Çarşamba</a:t>
            </a:r>
          </a:p>
          <a:p>
            <a:pPr eaLnBrk="1" hangingPunct="1">
              <a:lnSpc>
                <a:spcPct val="80000"/>
              </a:lnSpc>
              <a:buFontTx/>
              <a:buChar char="-"/>
              <a:defRPr/>
            </a:pPr>
            <a:r>
              <a:rPr lang="tr-TR" sz="2000" dirty="0"/>
              <a:t>Bafra ve Sakarya,  </a:t>
            </a:r>
            <a:r>
              <a:rPr lang="tr-TR" sz="2000" dirty="0" err="1"/>
              <a:t>K.Menderes</a:t>
            </a:r>
            <a:r>
              <a:rPr lang="tr-TR" sz="2000" dirty="0"/>
              <a:t>, </a:t>
            </a:r>
            <a:r>
              <a:rPr lang="tr-TR" sz="2000" dirty="0" err="1"/>
              <a:t>B.Menderes</a:t>
            </a:r>
            <a:r>
              <a:rPr lang="tr-TR" sz="2000" dirty="0"/>
              <a:t>, Gediz, Acıpayam, Harran ovaları; ülkemizde tuzlu ve alkali toprakların en fazla yaygın olduğu bölgelerdir. </a:t>
            </a:r>
          </a:p>
          <a:p>
            <a:pPr eaLnBrk="1" hangingPunct="1">
              <a:lnSpc>
                <a:spcPct val="80000"/>
              </a:lnSpc>
              <a:buFontTx/>
              <a:buChar char="-"/>
              <a:defRPr/>
            </a:pPr>
            <a:endParaRPr lang="tr-TR" sz="2000" dirty="0"/>
          </a:p>
          <a:p>
            <a:pPr eaLnBrk="1" hangingPunct="1">
              <a:lnSpc>
                <a:spcPct val="80000"/>
              </a:lnSpc>
              <a:buFontTx/>
              <a:buChar char="-"/>
              <a:defRPr/>
            </a:pPr>
            <a:r>
              <a:rPr lang="tr-TR" sz="2000" dirty="0"/>
              <a:t>Halen sulama altında olan topraklarla Güneydoğu Anadolu Projesi ile sulama altına alınacak topraklarda da ikincil tuzlanma ihtimalleri fazladır. Örneğin, Harran Ovasında şu anda tuz etki etmiş topraklar ciddi bir alan kaplamaktadır. </a:t>
            </a:r>
          </a:p>
        </p:txBody>
      </p:sp>
    </p:spTree>
    <p:extLst>
      <p:ext uri="{BB962C8B-B14F-4D97-AF65-F5344CB8AC3E}">
        <p14:creationId xmlns:p14="http://schemas.microsoft.com/office/powerpoint/2010/main" val="148224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Resim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7475"/>
            <a:ext cx="8839200"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Metin kutusu 1"/>
          <p:cNvSpPr txBox="1">
            <a:spLocks noChangeArrowheads="1"/>
          </p:cNvSpPr>
          <p:nvPr/>
        </p:nvSpPr>
        <p:spPr bwMode="auto">
          <a:xfrm>
            <a:off x="2927350" y="1412876"/>
            <a:ext cx="633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r>
              <a:rPr lang="tr-TR" altLang="tr-TR" sz="3600">
                <a:solidFill>
                  <a:srgbClr val="FFFF00"/>
                </a:solidFill>
              </a:rPr>
              <a:t>Harran Ovası Tuzlanması</a:t>
            </a:r>
          </a:p>
        </p:txBody>
      </p:sp>
    </p:spTree>
    <p:extLst>
      <p:ext uri="{BB962C8B-B14F-4D97-AF65-F5344CB8AC3E}">
        <p14:creationId xmlns:p14="http://schemas.microsoft.com/office/powerpoint/2010/main" val="130729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rrowheads="1"/>
          </p:cNvSpPr>
          <p:nvPr>
            <p:ph type="title"/>
          </p:nvPr>
        </p:nvSpPr>
        <p:spPr/>
        <p:txBody>
          <a:bodyPr/>
          <a:lstStyle/>
          <a:p>
            <a:pPr eaLnBrk="1" hangingPunct="1">
              <a:defRPr/>
            </a:pPr>
            <a:r>
              <a:rPr lang="tr-TR" dirty="0" smtClean="0"/>
              <a:t>Harran Ovası Tuzlanması</a:t>
            </a:r>
          </a:p>
        </p:txBody>
      </p:sp>
      <p:sp>
        <p:nvSpPr>
          <p:cNvPr id="392195" name="Rectangle 3"/>
          <p:cNvSpPr>
            <a:spLocks noGrp="1" noChangeArrowheads="1"/>
          </p:cNvSpPr>
          <p:nvPr>
            <p:ph type="body" idx="1"/>
          </p:nvPr>
        </p:nvSpPr>
        <p:spPr/>
        <p:txBody>
          <a:bodyPr/>
          <a:lstStyle/>
          <a:p>
            <a:pPr eaLnBrk="1" hangingPunct="1">
              <a:lnSpc>
                <a:spcPct val="80000"/>
              </a:lnSpc>
              <a:defRPr/>
            </a:pPr>
            <a:r>
              <a:rPr lang="tr-TR" sz="2800" dirty="0"/>
              <a:t>Ovanın sınırlarını güneyinde Suriye, kuzeyinde Germiş ve Urfa Dağları, batısında Fatih Dağları ve doğusunda </a:t>
            </a:r>
            <a:r>
              <a:rPr lang="tr-TR" sz="2800" dirty="0" err="1"/>
              <a:t>Tektek</a:t>
            </a:r>
            <a:r>
              <a:rPr lang="tr-TR" sz="2800" dirty="0"/>
              <a:t> Dağları belirler. </a:t>
            </a:r>
          </a:p>
          <a:p>
            <a:pPr eaLnBrk="1" hangingPunct="1">
              <a:lnSpc>
                <a:spcPct val="80000"/>
              </a:lnSpc>
              <a:defRPr/>
            </a:pPr>
            <a:r>
              <a:rPr lang="tr-TR" sz="2800" dirty="0"/>
              <a:t>Harran ovası toplam 235 000 ha olup 150 000 ha sulamaya elverişli olup, yaklaşık 145 000 ha alanda halihazırda sulama yapılmaktadır.</a:t>
            </a:r>
          </a:p>
          <a:p>
            <a:pPr eaLnBrk="1" hangingPunct="1">
              <a:lnSpc>
                <a:spcPct val="80000"/>
              </a:lnSpc>
              <a:defRPr/>
            </a:pPr>
            <a:r>
              <a:rPr lang="tr-TR" sz="2800" dirty="0"/>
              <a:t>Ovada 25 farklı toprak serisi belirlenmiştir. Urfa merkezden Suriye sınırındaki Akçakale’ye eğim %1-2 civarındadır. Ovanın en alçak bölümü Suriye sınırıdır.</a:t>
            </a:r>
          </a:p>
          <a:p>
            <a:pPr eaLnBrk="1" hangingPunct="1">
              <a:lnSpc>
                <a:spcPct val="80000"/>
              </a:lnSpc>
              <a:defRPr/>
            </a:pPr>
            <a:r>
              <a:rPr lang="tr-TR" sz="2800" dirty="0"/>
              <a:t>Ovada yıllık yağış ortalama 300mm, buna karşı buharlaşma 1900mm </a:t>
            </a:r>
            <a:r>
              <a:rPr lang="tr-TR" sz="2800" dirty="0" err="1"/>
              <a:t>dir</a:t>
            </a:r>
            <a:r>
              <a:rPr lang="tr-TR" sz="2800" dirty="0"/>
              <a:t>. Ovada </a:t>
            </a:r>
            <a:r>
              <a:rPr lang="tr-TR" sz="2800" dirty="0" err="1"/>
              <a:t>marnlı</a:t>
            </a:r>
            <a:r>
              <a:rPr lang="tr-TR" sz="2800" dirty="0"/>
              <a:t> ve kalkerli ana materyal hakimdir. </a:t>
            </a:r>
          </a:p>
        </p:txBody>
      </p:sp>
    </p:spTree>
    <p:extLst>
      <p:ext uri="{BB962C8B-B14F-4D97-AF65-F5344CB8AC3E}">
        <p14:creationId xmlns:p14="http://schemas.microsoft.com/office/powerpoint/2010/main" val="1867923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rrowheads="1"/>
          </p:cNvSpPr>
          <p:nvPr>
            <p:ph type="title"/>
          </p:nvPr>
        </p:nvSpPr>
        <p:spPr/>
        <p:txBody>
          <a:bodyPr/>
          <a:lstStyle/>
          <a:p>
            <a:pPr eaLnBrk="1" hangingPunct="1">
              <a:defRPr/>
            </a:pPr>
            <a:r>
              <a:rPr lang="tr-TR" smtClean="0"/>
              <a:t>Harran Ovası Tuzlanması</a:t>
            </a:r>
          </a:p>
        </p:txBody>
      </p:sp>
      <p:sp>
        <p:nvSpPr>
          <p:cNvPr id="393219" name="Rectangle 3"/>
          <p:cNvSpPr>
            <a:spLocks noGrp="1" noChangeArrowheads="1"/>
          </p:cNvSpPr>
          <p:nvPr>
            <p:ph type="body" idx="1"/>
          </p:nvPr>
        </p:nvSpPr>
        <p:spPr/>
        <p:txBody>
          <a:bodyPr/>
          <a:lstStyle/>
          <a:p>
            <a:pPr eaLnBrk="1" hangingPunct="1">
              <a:lnSpc>
                <a:spcPct val="90000"/>
              </a:lnSpc>
              <a:defRPr/>
            </a:pPr>
            <a:r>
              <a:rPr lang="tr-TR" sz="2800" dirty="0"/>
              <a:t>Ovanın çok önemli bir bölümü sulanmaktadır.</a:t>
            </a:r>
          </a:p>
          <a:p>
            <a:pPr eaLnBrk="1" hangingPunct="1">
              <a:lnSpc>
                <a:spcPct val="90000"/>
              </a:lnSpc>
              <a:defRPr/>
            </a:pPr>
            <a:r>
              <a:rPr lang="tr-TR" sz="2800" dirty="0"/>
              <a:t>Yörede yanlış sulama yöntemleri kullanılmakta ve aşırı sulama yapılmaktadır.</a:t>
            </a:r>
          </a:p>
          <a:p>
            <a:pPr eaLnBrk="1" hangingPunct="1">
              <a:lnSpc>
                <a:spcPct val="90000"/>
              </a:lnSpc>
              <a:defRPr/>
            </a:pPr>
            <a:r>
              <a:rPr lang="tr-TR" sz="2800" dirty="0"/>
              <a:t>Taban suyu seviyesi yüksek olup, taban suyunun tuz içeriği yüksektir.</a:t>
            </a:r>
          </a:p>
          <a:p>
            <a:pPr eaLnBrk="1" hangingPunct="1">
              <a:lnSpc>
                <a:spcPct val="90000"/>
              </a:lnSpc>
              <a:defRPr/>
            </a:pPr>
            <a:r>
              <a:rPr lang="tr-TR" sz="2800" dirty="0"/>
              <a:t>Tarla içi drenaj sistemleri yeni kurulmaktadır.</a:t>
            </a:r>
          </a:p>
          <a:p>
            <a:pPr eaLnBrk="1" hangingPunct="1">
              <a:lnSpc>
                <a:spcPct val="90000"/>
              </a:lnSpc>
              <a:defRPr/>
            </a:pPr>
            <a:r>
              <a:rPr lang="tr-TR" sz="2800" dirty="0"/>
              <a:t>Bazı alanlarda tuz içeriği yüksek (13.5 </a:t>
            </a:r>
            <a:r>
              <a:rPr lang="tr-TR" sz="2800" dirty="0" err="1"/>
              <a:t>dS</a:t>
            </a:r>
            <a:r>
              <a:rPr lang="tr-TR" sz="2800" dirty="0"/>
              <a:t>/m) ana drenaj kanalından sulama yapılmaktadır. Diğer taraftan Akçakale yöresinde pompaj sulama suları yüksek tuz içeriklidir.</a:t>
            </a:r>
          </a:p>
          <a:p>
            <a:pPr eaLnBrk="1" hangingPunct="1">
              <a:lnSpc>
                <a:spcPct val="90000"/>
              </a:lnSpc>
              <a:defRPr/>
            </a:pPr>
            <a:endParaRPr lang="tr-TR" sz="2800" dirty="0"/>
          </a:p>
          <a:p>
            <a:pPr eaLnBrk="1" hangingPunct="1">
              <a:lnSpc>
                <a:spcPct val="90000"/>
              </a:lnSpc>
              <a:defRPr/>
            </a:pPr>
            <a:endParaRPr lang="tr-TR" sz="2800" dirty="0"/>
          </a:p>
        </p:txBody>
      </p:sp>
    </p:spTree>
    <p:extLst>
      <p:ext uri="{BB962C8B-B14F-4D97-AF65-F5344CB8AC3E}">
        <p14:creationId xmlns:p14="http://schemas.microsoft.com/office/powerpoint/2010/main" val="4217445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rrowheads="1"/>
          </p:cNvSpPr>
          <p:nvPr>
            <p:ph type="title"/>
          </p:nvPr>
        </p:nvSpPr>
        <p:spPr/>
        <p:txBody>
          <a:bodyPr/>
          <a:lstStyle/>
          <a:p>
            <a:pPr eaLnBrk="1" hangingPunct="1">
              <a:defRPr/>
            </a:pPr>
            <a:r>
              <a:rPr lang="tr-TR" smtClean="0"/>
              <a:t>Harran Ovası Tuzlanması</a:t>
            </a:r>
          </a:p>
        </p:txBody>
      </p:sp>
      <p:sp>
        <p:nvSpPr>
          <p:cNvPr id="394243" name="Rectangle 3"/>
          <p:cNvSpPr>
            <a:spLocks noGrp="1" noChangeArrowheads="1"/>
          </p:cNvSpPr>
          <p:nvPr>
            <p:ph type="body" idx="1"/>
          </p:nvPr>
        </p:nvSpPr>
        <p:spPr>
          <a:xfrm>
            <a:off x="1981200" y="1268413"/>
            <a:ext cx="8229600" cy="4857750"/>
          </a:xfrm>
        </p:spPr>
        <p:txBody>
          <a:bodyPr/>
          <a:lstStyle/>
          <a:p>
            <a:pPr marL="723900" indent="0" eaLnBrk="1" hangingPunct="1">
              <a:lnSpc>
                <a:spcPct val="90000"/>
              </a:lnSpc>
              <a:defRPr/>
            </a:pPr>
            <a:r>
              <a:rPr lang="tr-TR" sz="2800" dirty="0"/>
              <a:t> DSİ’nin 100 000 ha alanı temsilen 768 adet gözlem kuyusunda yaptığı gözlemlere göre sulamanın en yoğun olduğu Temmuz ayında 5 200ha alanda taban suyu 0-1m, 36 500 ha alanda 1-2m arasında yer almaktadır.  </a:t>
            </a:r>
          </a:p>
          <a:p>
            <a:pPr marL="723900" indent="0" eaLnBrk="1" hangingPunct="1">
              <a:lnSpc>
                <a:spcPct val="90000"/>
              </a:lnSpc>
              <a:defRPr/>
            </a:pPr>
            <a:r>
              <a:rPr lang="tr-TR" sz="2800" dirty="0"/>
              <a:t> Son rakamlar yaklaşık 50 000 ha alanda yüksek taban suyu bulunduğunu göstermektedir. 24500 ha alanda taban suyu seviyesini kontrol edecek kapalı drenaj sistemlerinin bitirilmesine çalışılmaktadır.</a:t>
            </a:r>
          </a:p>
          <a:p>
            <a:pPr marL="723900" indent="0" eaLnBrk="1" hangingPunct="1">
              <a:lnSpc>
                <a:spcPct val="90000"/>
              </a:lnSpc>
              <a:defRPr/>
            </a:pPr>
            <a:r>
              <a:rPr lang="tr-TR" sz="2800" dirty="0"/>
              <a:t> Söz konusu taban sularında EC 2 </a:t>
            </a:r>
            <a:r>
              <a:rPr lang="tr-TR" sz="2800" dirty="0" err="1"/>
              <a:t>dS</a:t>
            </a:r>
            <a:r>
              <a:rPr lang="tr-TR" sz="2800" dirty="0"/>
              <a:t>/m </a:t>
            </a:r>
            <a:r>
              <a:rPr lang="tr-TR" sz="2800" dirty="0" err="1"/>
              <a:t>nin</a:t>
            </a:r>
            <a:r>
              <a:rPr lang="tr-TR" sz="2800" dirty="0"/>
              <a:t> üzerindedir. Bu alanlar potansiyel tuzlanma alanlarıdır.</a:t>
            </a:r>
          </a:p>
        </p:txBody>
      </p:sp>
    </p:spTree>
    <p:extLst>
      <p:ext uri="{BB962C8B-B14F-4D97-AF65-F5344CB8AC3E}">
        <p14:creationId xmlns:p14="http://schemas.microsoft.com/office/powerpoint/2010/main" val="2709850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981200" y="1412875"/>
            <a:ext cx="8229600" cy="4713288"/>
          </a:xfrm>
        </p:spPr>
        <p:txBody>
          <a:bodyPr/>
          <a:lstStyle/>
          <a:p>
            <a:pPr eaLnBrk="1" hangingPunct="1">
              <a:defRPr/>
            </a:pPr>
            <a:r>
              <a:rPr lang="tr-TR" smtClean="0"/>
              <a:t>Toprak tuzlanması, arazi bozunumunun (degradasyon) en başta gelen olaylarından biridir. </a:t>
            </a:r>
          </a:p>
          <a:p>
            <a:pPr eaLnBrk="1" hangingPunct="1">
              <a:defRPr/>
            </a:pPr>
            <a:endParaRPr lang="tr-TR" smtClean="0"/>
          </a:p>
          <a:p>
            <a:pPr eaLnBrk="1" hangingPunct="1">
              <a:defRPr/>
            </a:pPr>
            <a:r>
              <a:rPr lang="tr-TR" smtClean="0"/>
              <a:t>Kurak ve yarı kurak bölgelerin gerek sulanan alanlarında,  gerekse yağmurla beslenen kuru tarım alanlarında verimliliği azaltan belli başlı teknik nedenler </a:t>
            </a:r>
            <a:r>
              <a:rPr lang="tr-TR" b="1" i="1" u="sng" smtClean="0"/>
              <a:t>su basması, tuzlanma ve alkalileşme</a:t>
            </a:r>
            <a:r>
              <a:rPr lang="tr-TR" smtClean="0"/>
              <a:t> gibi sebeplerdir.</a:t>
            </a:r>
          </a:p>
          <a:p>
            <a:pPr eaLnBrk="1" hangingPunct="1">
              <a:buFont typeface="Wingdings" panose="05000000000000000000" pitchFamily="2" charset="2"/>
              <a:buNone/>
              <a:defRPr/>
            </a:pPr>
            <a:endParaRPr lang="tr-TR" smtClean="0"/>
          </a:p>
        </p:txBody>
      </p:sp>
    </p:spTree>
    <p:extLst>
      <p:ext uri="{BB962C8B-B14F-4D97-AF65-F5344CB8AC3E}">
        <p14:creationId xmlns:p14="http://schemas.microsoft.com/office/powerpoint/2010/main" val="622749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1"/>
          <p:cNvSpPr>
            <a:spLocks noChangeArrowheads="1"/>
          </p:cNvSpPr>
          <p:nvPr/>
        </p:nvSpPr>
        <p:spPr bwMode="auto">
          <a:xfrm>
            <a:off x="2135189" y="1268413"/>
            <a:ext cx="7489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r>
              <a:rPr lang="tr-TR" altLang="tr-TR" sz="3600">
                <a:solidFill>
                  <a:srgbClr val="FFFFFF"/>
                </a:solidFill>
              </a:rPr>
              <a:t>Ovanın çukur bölümlerinde ve güney ve güneybatı kısımlarında tuzdan etkilenmiş alanlar giderek artmaktadır. Bu alanlarda diğer bir tehlike de topraklarda tuzlanmanın ötesinde alkalileşmenin de başlamış olmasıdır.</a:t>
            </a:r>
          </a:p>
        </p:txBody>
      </p:sp>
    </p:spTree>
    <p:extLst>
      <p:ext uri="{BB962C8B-B14F-4D97-AF65-F5344CB8AC3E}">
        <p14:creationId xmlns:p14="http://schemas.microsoft.com/office/powerpoint/2010/main" val="191744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tr-TR" sz="3200"/>
              <a:t>Harran Ovasında Tuzlanmayı Etkileyen Faktörler</a:t>
            </a:r>
          </a:p>
        </p:txBody>
      </p:sp>
      <p:sp>
        <p:nvSpPr>
          <p:cNvPr id="39526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tr-TR" sz="2400" b="1" dirty="0"/>
              <a:t>1. Doğal faktörler</a:t>
            </a:r>
          </a:p>
          <a:p>
            <a:pPr eaLnBrk="1" hangingPunct="1">
              <a:lnSpc>
                <a:spcPct val="90000"/>
              </a:lnSpc>
              <a:buFont typeface="Wingdings" panose="05000000000000000000" pitchFamily="2" charset="2"/>
              <a:buNone/>
              <a:defRPr/>
            </a:pPr>
            <a:r>
              <a:rPr lang="tr-TR" sz="2400" dirty="0"/>
              <a:t>    Yüksek sıcaklık, yüksek buharlaşma, düşük yağış, alkali özellikteki ana materyal, topoğrafya, uygun tahliye ağzının olmaması, Düşük eğime bağlı drenaj suyu tahliyesi zorluğu</a:t>
            </a:r>
          </a:p>
          <a:p>
            <a:pPr eaLnBrk="1" hangingPunct="1">
              <a:lnSpc>
                <a:spcPct val="90000"/>
              </a:lnSpc>
              <a:buFont typeface="Wingdings" panose="05000000000000000000" pitchFamily="2" charset="2"/>
              <a:buNone/>
              <a:defRPr/>
            </a:pPr>
            <a:endParaRPr lang="tr-TR" sz="2400" dirty="0"/>
          </a:p>
          <a:p>
            <a:pPr eaLnBrk="1" hangingPunct="1">
              <a:lnSpc>
                <a:spcPct val="90000"/>
              </a:lnSpc>
              <a:buFont typeface="Wingdings" panose="05000000000000000000" pitchFamily="2" charset="2"/>
              <a:buNone/>
              <a:defRPr/>
            </a:pPr>
            <a:r>
              <a:rPr lang="tr-TR" sz="2400" b="1" dirty="0"/>
              <a:t>2. İnsan kaynaklı faktörler</a:t>
            </a:r>
          </a:p>
          <a:p>
            <a:pPr eaLnBrk="1" hangingPunct="1">
              <a:lnSpc>
                <a:spcPct val="90000"/>
              </a:lnSpc>
              <a:buFont typeface="Wingdings" panose="05000000000000000000" pitchFamily="2" charset="2"/>
              <a:buNone/>
              <a:defRPr/>
            </a:pPr>
            <a:r>
              <a:rPr lang="tr-TR" sz="2400" dirty="0"/>
              <a:t>    Aşırı sulama, yanlış sulama yöntemlerini kullanılması, eğitimsiz çiftçi, yanlış bitki deseni, mono kültür, yaygın yarıcılık sistemi, arazilerin dağınık yapısı, Tuzlu drenaj ve pompaj sularının kimi zaman sulamada kullanılması</a:t>
            </a:r>
          </a:p>
        </p:txBody>
      </p:sp>
    </p:spTree>
    <p:extLst>
      <p:ext uri="{BB962C8B-B14F-4D97-AF65-F5344CB8AC3E}">
        <p14:creationId xmlns:p14="http://schemas.microsoft.com/office/powerpoint/2010/main" val="853019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rrowheads="1"/>
          </p:cNvSpPr>
          <p:nvPr>
            <p:ph type="title"/>
          </p:nvPr>
        </p:nvSpPr>
        <p:spPr/>
        <p:txBody>
          <a:bodyPr/>
          <a:lstStyle/>
          <a:p>
            <a:pPr eaLnBrk="1" hangingPunct="1">
              <a:defRPr/>
            </a:pPr>
            <a:r>
              <a:rPr lang="tr-TR" sz="4000"/>
              <a:t>Harran Ovasında Tuzlanmanın Tarihsel Gelişimi</a:t>
            </a:r>
          </a:p>
        </p:txBody>
      </p:sp>
      <p:sp>
        <p:nvSpPr>
          <p:cNvPr id="396291"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tr-TR" sz="2400" b="1" dirty="0"/>
              <a:t>1960’lı yıllar</a:t>
            </a:r>
            <a:r>
              <a:rPr lang="tr-TR" sz="2400" dirty="0"/>
              <a:t>: Sulama yok tuzlanma problemi bilinmiyor.</a:t>
            </a:r>
          </a:p>
          <a:p>
            <a:pPr eaLnBrk="1" hangingPunct="1">
              <a:lnSpc>
                <a:spcPct val="90000"/>
              </a:lnSpc>
              <a:buFont typeface="Wingdings" panose="05000000000000000000" pitchFamily="2" charset="2"/>
              <a:buNone/>
              <a:defRPr/>
            </a:pPr>
            <a:r>
              <a:rPr lang="tr-TR" sz="2400" b="1" dirty="0"/>
              <a:t>1970’li yıllar</a:t>
            </a:r>
            <a:r>
              <a:rPr lang="tr-TR" sz="2400" dirty="0"/>
              <a:t>: Yer altı suyundan pompajla sulamalara güneyde başlandı.</a:t>
            </a:r>
          </a:p>
          <a:p>
            <a:pPr eaLnBrk="1" hangingPunct="1">
              <a:lnSpc>
                <a:spcPct val="90000"/>
              </a:lnSpc>
              <a:buFont typeface="Wingdings" panose="05000000000000000000" pitchFamily="2" charset="2"/>
              <a:buNone/>
              <a:defRPr/>
            </a:pPr>
            <a:r>
              <a:rPr lang="tr-TR" sz="2400" b="1" dirty="0"/>
              <a:t>1980’li yıllar</a:t>
            </a:r>
            <a:r>
              <a:rPr lang="tr-TR" sz="2400" dirty="0"/>
              <a:t>: Çukurova Üniversitesinin GAP yöresinde yaptığı çalışmalarda pompaj sulamanın yapıldığı Akçakale yöresinde tuzlu alanlar tespit edildi.</a:t>
            </a:r>
          </a:p>
          <a:p>
            <a:pPr eaLnBrk="1" hangingPunct="1">
              <a:lnSpc>
                <a:spcPct val="90000"/>
              </a:lnSpc>
              <a:buFont typeface="Wingdings" panose="05000000000000000000" pitchFamily="2" charset="2"/>
              <a:buNone/>
              <a:defRPr/>
            </a:pPr>
            <a:r>
              <a:rPr lang="tr-TR" sz="2400" b="1" dirty="0"/>
              <a:t>1990’lı yıllar</a:t>
            </a:r>
            <a:r>
              <a:rPr lang="tr-TR" sz="2400" dirty="0"/>
              <a:t>: Atatürk barajından su alınarak ovanın kuzeyinde de sulamalara başlandı ve zaman içinde </a:t>
            </a:r>
            <a:r>
              <a:rPr lang="tr-TR" sz="2400" dirty="0" err="1"/>
              <a:t>tabansuyu</a:t>
            </a:r>
            <a:r>
              <a:rPr lang="tr-TR" sz="2400" dirty="0"/>
              <a:t> seviyesinde artışlar ve drenajdaki yetersizlikler görüldü.</a:t>
            </a:r>
          </a:p>
          <a:p>
            <a:pPr eaLnBrk="1" hangingPunct="1">
              <a:lnSpc>
                <a:spcPct val="90000"/>
              </a:lnSpc>
              <a:buFont typeface="Wingdings" panose="05000000000000000000" pitchFamily="2" charset="2"/>
              <a:buNone/>
              <a:defRPr/>
            </a:pPr>
            <a:r>
              <a:rPr lang="tr-TR" sz="2400" b="1" dirty="0"/>
              <a:t>2000’li yıllar</a:t>
            </a:r>
            <a:r>
              <a:rPr lang="tr-TR" sz="2400" dirty="0"/>
              <a:t>: Tuzluluk dışında güneydeki alanlarda daha zor ıslahı mümkün olan alkalilik sorunu da gözlemlendi. Ve tuzdan etkilenmiş alanlar arttı.</a:t>
            </a:r>
          </a:p>
          <a:p>
            <a:pPr eaLnBrk="1" hangingPunct="1">
              <a:lnSpc>
                <a:spcPct val="90000"/>
              </a:lnSpc>
              <a:buFont typeface="Wingdings" panose="05000000000000000000" pitchFamily="2" charset="2"/>
              <a:buNone/>
              <a:defRPr/>
            </a:pPr>
            <a:endParaRPr lang="tr-TR" sz="2800" dirty="0"/>
          </a:p>
        </p:txBody>
      </p:sp>
    </p:spTree>
    <p:extLst>
      <p:ext uri="{BB962C8B-B14F-4D97-AF65-F5344CB8AC3E}">
        <p14:creationId xmlns:p14="http://schemas.microsoft.com/office/powerpoint/2010/main" val="2608381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tr-TR" smtClean="0"/>
              <a:t>Harran Ovası Tuzlanması</a:t>
            </a:r>
          </a:p>
        </p:txBody>
      </p:sp>
      <p:sp>
        <p:nvSpPr>
          <p:cNvPr id="397315" name="Rectangle 3"/>
          <p:cNvSpPr>
            <a:spLocks noGrp="1" noChangeArrowheads="1"/>
          </p:cNvSpPr>
          <p:nvPr>
            <p:ph type="body" idx="1"/>
          </p:nvPr>
        </p:nvSpPr>
        <p:spPr/>
        <p:txBody>
          <a:bodyPr/>
          <a:lstStyle/>
          <a:p>
            <a:pPr eaLnBrk="1" hangingPunct="1">
              <a:defRPr/>
            </a:pPr>
            <a:r>
              <a:rPr lang="tr-TR" dirty="0" smtClean="0"/>
              <a:t>1987’de 5549 ha, </a:t>
            </a:r>
          </a:p>
          <a:p>
            <a:pPr eaLnBrk="1" hangingPunct="1">
              <a:defRPr/>
            </a:pPr>
            <a:r>
              <a:rPr lang="tr-TR" dirty="0" smtClean="0"/>
              <a:t>1997’de 7497 ha, </a:t>
            </a:r>
          </a:p>
          <a:p>
            <a:pPr eaLnBrk="1" hangingPunct="1">
              <a:defRPr/>
            </a:pPr>
            <a:r>
              <a:rPr lang="tr-TR" dirty="0" smtClean="0"/>
              <a:t>2000’de 11430 ha, </a:t>
            </a:r>
          </a:p>
          <a:p>
            <a:pPr eaLnBrk="1" hangingPunct="1">
              <a:defRPr/>
            </a:pPr>
            <a:r>
              <a:rPr lang="tr-TR" dirty="0" smtClean="0"/>
              <a:t>2004’de 14805 ha olarak belirlenmiştir. </a:t>
            </a:r>
          </a:p>
          <a:p>
            <a:pPr eaLnBrk="1" hangingPunct="1">
              <a:defRPr/>
            </a:pPr>
            <a:r>
              <a:rPr lang="tr-TR" dirty="0" smtClean="0"/>
              <a:t>2009 </a:t>
            </a:r>
            <a:r>
              <a:rPr lang="tr-TR" dirty="0"/>
              <a:t>yılı itibari ile 8228 ha az tuzlu, 4445 ha orta tuzlu ve 5094 ha kuvvetli tuzlu alan olmak üzere toplam alan 17767 ha </a:t>
            </a:r>
            <a:r>
              <a:rPr lang="tr-TR" dirty="0" smtClean="0"/>
              <a:t>ulaşmıştır. </a:t>
            </a:r>
            <a:endParaRPr lang="tr-TR" dirty="0"/>
          </a:p>
          <a:p>
            <a:pPr eaLnBrk="1" hangingPunct="1">
              <a:defRPr/>
            </a:pPr>
            <a:r>
              <a:rPr lang="tr-TR" dirty="0" smtClean="0"/>
              <a:t>Ovada tuzluluk sürekli şekilde artış göstermiştir.</a:t>
            </a:r>
          </a:p>
        </p:txBody>
      </p:sp>
    </p:spTree>
    <p:extLst>
      <p:ext uri="{BB962C8B-B14F-4D97-AF65-F5344CB8AC3E}">
        <p14:creationId xmlns:p14="http://schemas.microsoft.com/office/powerpoint/2010/main" val="2010813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765176"/>
            <a:ext cx="58324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7"/>
          <p:cNvSpPr>
            <a:spLocks noChangeArrowheads="1"/>
          </p:cNvSpPr>
          <p:nvPr/>
        </p:nvSpPr>
        <p:spPr bwMode="auto">
          <a:xfrm>
            <a:off x="2208214" y="5949951"/>
            <a:ext cx="813593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1800">
                <a:solidFill>
                  <a:srgbClr val="FFFF00"/>
                </a:solidFill>
              </a:rPr>
              <a:t>Harran Ovasında tuzlu olan ve sulu tarımda tuzlulaşma riski en fazla olan alanlar</a:t>
            </a:r>
          </a:p>
          <a:p>
            <a:pPr fontAlgn="base">
              <a:spcBef>
                <a:spcPct val="50000"/>
              </a:spcBef>
              <a:spcAft>
                <a:spcPct val="0"/>
              </a:spcAft>
              <a:buClrTx/>
              <a:buSzTx/>
              <a:buFontTx/>
              <a:buNone/>
            </a:pPr>
            <a:r>
              <a:rPr lang="tr-TR" altLang="tr-TR" sz="1800">
                <a:solidFill>
                  <a:srgbClr val="FFFF00"/>
                </a:solidFill>
              </a:rPr>
              <a:t>(Dinç ve ark., 1988)</a:t>
            </a:r>
          </a:p>
        </p:txBody>
      </p:sp>
    </p:spTree>
    <p:extLst>
      <p:ext uri="{BB962C8B-B14F-4D97-AF65-F5344CB8AC3E}">
        <p14:creationId xmlns:p14="http://schemas.microsoft.com/office/powerpoint/2010/main" val="2060952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tr-TR" smtClean="0"/>
              <a:t>Harran Ovası İçin Öneriler</a:t>
            </a:r>
          </a:p>
        </p:txBody>
      </p:sp>
      <p:sp>
        <p:nvSpPr>
          <p:cNvPr id="398339" name="Rectangle 3"/>
          <p:cNvSpPr>
            <a:spLocks noGrp="1" noChangeArrowheads="1"/>
          </p:cNvSpPr>
          <p:nvPr>
            <p:ph type="body" idx="1"/>
          </p:nvPr>
        </p:nvSpPr>
        <p:spPr/>
        <p:txBody>
          <a:bodyPr/>
          <a:lstStyle/>
          <a:p>
            <a:pPr marL="609600" indent="-609600" eaLnBrk="1" hangingPunct="1">
              <a:buFont typeface="Wingdings" panose="05000000000000000000" pitchFamily="2" charset="2"/>
              <a:buAutoNum type="arabicPeriod"/>
              <a:defRPr/>
            </a:pPr>
            <a:r>
              <a:rPr lang="tr-TR" smtClean="0"/>
              <a:t>Sulanan alanlarda çiftçilerin eğitilmesi</a:t>
            </a:r>
          </a:p>
          <a:p>
            <a:pPr marL="609600" indent="-609600" eaLnBrk="1" hangingPunct="1">
              <a:buFont typeface="Wingdings" panose="05000000000000000000" pitchFamily="2" charset="2"/>
              <a:buAutoNum type="arabicPeriod"/>
              <a:defRPr/>
            </a:pPr>
            <a:r>
              <a:rPr lang="tr-TR" smtClean="0"/>
              <a:t>Drenaj ağının düzenli bakımının yapılması</a:t>
            </a:r>
          </a:p>
          <a:p>
            <a:pPr marL="609600" indent="-609600" eaLnBrk="1" hangingPunct="1">
              <a:buFont typeface="Wingdings" panose="05000000000000000000" pitchFamily="2" charset="2"/>
              <a:buAutoNum type="arabicPeriod"/>
              <a:defRPr/>
            </a:pPr>
            <a:r>
              <a:rPr lang="tr-TR" smtClean="0"/>
              <a:t>Tarla içi drenaj sistemlerinin kurulması</a:t>
            </a:r>
          </a:p>
          <a:p>
            <a:pPr marL="609600" indent="-609600" eaLnBrk="1" hangingPunct="1">
              <a:buFont typeface="Wingdings" panose="05000000000000000000" pitchFamily="2" charset="2"/>
              <a:buAutoNum type="arabicPeriod"/>
              <a:defRPr/>
            </a:pPr>
            <a:r>
              <a:rPr lang="tr-TR" smtClean="0"/>
              <a:t>Tarla içi tesviye düzenleme çalışmalarının yapılması</a:t>
            </a:r>
          </a:p>
          <a:p>
            <a:pPr marL="609600" indent="-609600" eaLnBrk="1" hangingPunct="1">
              <a:buFont typeface="Wingdings" panose="05000000000000000000" pitchFamily="2" charset="2"/>
              <a:buAutoNum type="arabicPeriod"/>
              <a:defRPr/>
            </a:pPr>
            <a:r>
              <a:rPr lang="tr-TR" smtClean="0"/>
              <a:t>Suyun gerçek fiyatının belirlenerek tamamının ya da bir kısmının kullanıcılardan alınması</a:t>
            </a:r>
          </a:p>
          <a:p>
            <a:pPr marL="609600" indent="-609600" eaLnBrk="1" hangingPunct="1">
              <a:buFont typeface="Wingdings" panose="05000000000000000000" pitchFamily="2" charset="2"/>
              <a:buAutoNum type="arabicPeriod"/>
              <a:defRPr/>
            </a:pPr>
            <a:r>
              <a:rPr lang="tr-TR" smtClean="0"/>
              <a:t>Bölgede arazi toplulaştırmasının geliştirilmesi</a:t>
            </a:r>
          </a:p>
          <a:p>
            <a:pPr marL="609600" indent="-609600" eaLnBrk="1" hangingPunct="1">
              <a:buFont typeface="Wingdings" panose="05000000000000000000" pitchFamily="2" charset="2"/>
              <a:buAutoNum type="arabicPeriod"/>
              <a:defRPr/>
            </a:pPr>
            <a:endParaRPr lang="tr-TR" smtClean="0"/>
          </a:p>
        </p:txBody>
      </p:sp>
    </p:spTree>
    <p:extLst>
      <p:ext uri="{BB962C8B-B14F-4D97-AF65-F5344CB8AC3E}">
        <p14:creationId xmlns:p14="http://schemas.microsoft.com/office/powerpoint/2010/main" val="1390925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tr-TR" smtClean="0"/>
              <a:t>Harran Ovası İçin Öneriler</a:t>
            </a:r>
          </a:p>
        </p:txBody>
      </p:sp>
      <p:sp>
        <p:nvSpPr>
          <p:cNvPr id="39936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tr-TR" smtClean="0"/>
              <a:t>7. </a:t>
            </a:r>
            <a:r>
              <a:rPr lang="tr-TR" sz="2800"/>
              <a:t>Yarıcı sisteminin azaltılması için çaba gösterilmeli</a:t>
            </a:r>
          </a:p>
          <a:p>
            <a:pPr eaLnBrk="1" hangingPunct="1">
              <a:buFont typeface="Wingdings" panose="05000000000000000000" pitchFamily="2" charset="2"/>
              <a:buNone/>
              <a:defRPr/>
            </a:pPr>
            <a:r>
              <a:rPr lang="tr-TR" sz="2800"/>
              <a:t>8. Su kullanım etkinliği yüksek sulama yöntemlerinin seçilmesi</a:t>
            </a:r>
          </a:p>
          <a:p>
            <a:pPr eaLnBrk="1" hangingPunct="1">
              <a:buFont typeface="Wingdings" panose="05000000000000000000" pitchFamily="2" charset="2"/>
              <a:buNone/>
              <a:defRPr/>
            </a:pPr>
            <a:r>
              <a:rPr lang="tr-TR" sz="2800"/>
              <a:t>9. Bölgede planlanmış bitki üretim desenine uygun üretim yapılması</a:t>
            </a:r>
          </a:p>
          <a:p>
            <a:pPr eaLnBrk="1" hangingPunct="1">
              <a:buFont typeface="Wingdings" panose="05000000000000000000" pitchFamily="2" charset="2"/>
              <a:buNone/>
              <a:defRPr/>
            </a:pPr>
            <a:r>
              <a:rPr lang="tr-TR" sz="2800"/>
              <a:t>10. Tuzdan etkilenmiş alanların düzenli olarak izlenmesi</a:t>
            </a:r>
          </a:p>
          <a:p>
            <a:pPr eaLnBrk="1" hangingPunct="1">
              <a:buFont typeface="Wingdings" panose="05000000000000000000" pitchFamily="2" charset="2"/>
              <a:buNone/>
              <a:defRPr/>
            </a:pPr>
            <a:r>
              <a:rPr lang="tr-TR" sz="2800"/>
              <a:t>11. Sürdürülebilir bir arazi yönetimine ağırlık verilmesi</a:t>
            </a:r>
          </a:p>
          <a:p>
            <a:pPr eaLnBrk="1" hangingPunct="1">
              <a:buFont typeface="Wingdings" panose="05000000000000000000" pitchFamily="2" charset="2"/>
              <a:buNone/>
              <a:defRPr/>
            </a:pPr>
            <a:endParaRPr lang="tr-TR" sz="2800"/>
          </a:p>
        </p:txBody>
      </p:sp>
    </p:spTree>
    <p:extLst>
      <p:ext uri="{BB962C8B-B14F-4D97-AF65-F5344CB8AC3E}">
        <p14:creationId xmlns:p14="http://schemas.microsoft.com/office/powerpoint/2010/main" val="110893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p:cNvGraphicFramePr>
            <a:graphicFrameLocks noChangeAspect="1"/>
          </p:cNvGraphicFramePr>
          <p:nvPr/>
        </p:nvGraphicFramePr>
        <p:xfrm>
          <a:off x="3071814" y="1341439"/>
          <a:ext cx="6480175" cy="4103687"/>
        </p:xfrm>
        <a:graphic>
          <a:graphicData uri="http://schemas.openxmlformats.org/presentationml/2006/ole">
            <mc:AlternateContent xmlns:mc="http://schemas.openxmlformats.org/markup-compatibility/2006">
              <mc:Choice xmlns:v="urn:schemas-microsoft-com:vml" Requires="v">
                <p:oleObj spid="_x0000_s1027" name="Çalışma Sayfası" r:id="rId3" imgW="4495943" imgH="2771923" progId="Excel.Sheet.8">
                  <p:embed/>
                </p:oleObj>
              </mc:Choice>
              <mc:Fallback>
                <p:oleObj name="Çalışma Sayfası" r:id="rId3" imgW="4495943" imgH="277192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4" y="1341439"/>
                        <a:ext cx="64801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Rectangle 7"/>
          <p:cNvSpPr>
            <a:spLocks noChangeArrowheads="1"/>
          </p:cNvSpPr>
          <p:nvPr/>
        </p:nvSpPr>
        <p:spPr bwMode="auto">
          <a:xfrm>
            <a:off x="3071814" y="5661026"/>
            <a:ext cx="60483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b="1">
                <a:solidFill>
                  <a:srgbClr val="FFFF00"/>
                </a:solidFill>
              </a:rPr>
              <a:t>Şekil 3.</a:t>
            </a:r>
            <a:r>
              <a:rPr lang="tr-TR" altLang="tr-TR" sz="2000">
                <a:solidFill>
                  <a:srgbClr val="FFFF00"/>
                </a:solidFill>
              </a:rPr>
              <a:t> Türkiye'deki tarım topraklarının tuz dağılımı (</a:t>
            </a:r>
            <a:r>
              <a:rPr lang="tr-TR" altLang="tr-TR" sz="2000">
                <a:solidFill>
                  <a:srgbClr val="FFFFFF"/>
                </a:solidFill>
              </a:rPr>
              <a:t>Eyüpoğlu,  1999)</a:t>
            </a:r>
            <a:endParaRPr lang="tr-TR" altLang="tr-TR" sz="2000">
              <a:solidFill>
                <a:srgbClr val="FFFF00"/>
              </a:solidFill>
            </a:endParaRPr>
          </a:p>
        </p:txBody>
      </p:sp>
    </p:spTree>
    <p:extLst>
      <p:ext uri="{BB962C8B-B14F-4D97-AF65-F5344CB8AC3E}">
        <p14:creationId xmlns:p14="http://schemas.microsoft.com/office/powerpoint/2010/main" val="2724660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031" name="Group 903"/>
          <p:cNvGraphicFramePr>
            <a:graphicFrameLocks noGrp="1"/>
          </p:cNvGraphicFramePr>
          <p:nvPr/>
        </p:nvGraphicFramePr>
        <p:xfrm>
          <a:off x="1524001" y="692150"/>
          <a:ext cx="8785225" cy="5943600"/>
        </p:xfrm>
        <a:graphic>
          <a:graphicData uri="http://schemas.openxmlformats.org/drawingml/2006/table">
            <a:tbl>
              <a:tblPr/>
              <a:tblGrid>
                <a:gridCol w="1636713"/>
                <a:gridCol w="852487"/>
                <a:gridCol w="1257300"/>
                <a:gridCol w="1260475"/>
                <a:gridCol w="1260475"/>
                <a:gridCol w="1257300"/>
                <a:gridCol w="1260475"/>
              </a:tblGrid>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BÖLGELER</a:t>
                      </a:r>
                      <a:endParaRPr kumimoji="0" lang="tr-TR" sz="1200" b="0" i="0" u="none" strike="noStrike" cap="none" normalizeH="0" baseline="0" smtClean="0">
                        <a:ln>
                          <a:noFill/>
                        </a:ln>
                        <a:solidFill>
                          <a:srgbClr val="FFFF00"/>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rgbClr val="FFFF00"/>
                        </a:solidFill>
                        <a:effectLst>
                          <a:outerShdw blurRad="38100" dist="38100" dir="2700000" algn="tl">
                            <a:srgbClr val="000000"/>
                          </a:outerShdw>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Tuzsuz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&lt;%0.15</a:t>
                      </a:r>
                      <a:endParaRPr kumimoji="0" lang="tr-TR" sz="1200" b="0" i="0" u="none" strike="noStrike" cap="none" normalizeH="0" baseline="0" smtClean="0">
                        <a:ln>
                          <a:noFill/>
                        </a:ln>
                        <a:solidFill>
                          <a:srgbClr val="FFFF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Hafif Tuzlu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 % 0.15-0.35</a:t>
                      </a:r>
                      <a:endParaRPr kumimoji="0" lang="tr-TR" sz="1200" b="0" i="0" u="none" strike="noStrike" cap="none" normalizeH="0" baseline="0" smtClean="0">
                        <a:ln>
                          <a:noFill/>
                        </a:ln>
                        <a:solidFill>
                          <a:srgbClr val="FFFF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Orta Tuzlu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%0.35-0.65</a:t>
                      </a:r>
                      <a:endParaRPr kumimoji="0" lang="tr-TR" sz="1200" b="0" i="0" u="none" strike="noStrike" cap="none" normalizeH="0" baseline="0" smtClean="0">
                        <a:ln>
                          <a:noFill/>
                        </a:ln>
                        <a:solidFill>
                          <a:srgbClr val="FFFF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Çok Tuzlu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&gt;%0.65</a:t>
                      </a:r>
                      <a:endParaRPr kumimoji="0" lang="tr-TR" sz="1200" b="0" i="0" u="none" strike="noStrike" cap="none" normalizeH="0" baseline="0" smtClean="0">
                        <a:ln>
                          <a:noFill/>
                        </a:ln>
                        <a:solidFill>
                          <a:srgbClr val="FFFF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TOPLAM</a:t>
                      </a:r>
                      <a:endParaRPr kumimoji="0" lang="tr-TR" sz="1200" b="0" i="0" u="none" strike="noStrike" cap="none" normalizeH="0" baseline="0" smtClean="0">
                        <a:ln>
                          <a:noFill/>
                        </a:ln>
                        <a:solidFill>
                          <a:srgbClr val="FFFF00"/>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KUZEY</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0.33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5748695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237786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19427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19628</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6025806</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EGE</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3164123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82099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12356.8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6611.3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3265190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MARMARA</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98.67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0.02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2418911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29635.5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2352.4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376.4</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2451275</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AKDENİZ</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92.47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5.11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1.47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1624911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89873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16707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25817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1757308</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KUZEY DOĞU</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99.20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0.00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1528222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12364.4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1540586</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GÜNEY DOĞU</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96.09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3.70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5202355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200321.5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11285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5413962</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KARADENİZ</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98.79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0.09</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2636520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28423.7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1430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2322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2688695</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DOĞU</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97.57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0.07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2952663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67294.8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4342.8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1902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3026202.6</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ORTA GÜNEY</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90.97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6.24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2.27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0.52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6062993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415425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151590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charset="0"/>
                          <a:ea typeface="Times New Roman" pitchFamily="18" charset="0"/>
                          <a:cs typeface="Arial" charset="0"/>
                        </a:rPr>
                        <a:t>34509</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6664517</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TOPLAM</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31339661.7</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1163222.9</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219491</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91165.7</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32813541</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YÜZDE (%)</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ea typeface="Times New Roman" pitchFamily="18" charset="0"/>
                          <a:cs typeface="Arial" charset="0"/>
                        </a:rPr>
                        <a:t>ha</a:t>
                      </a:r>
                      <a:endParaRPr kumimoji="0" lang="tr-T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95.51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3.54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0.67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0.28</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Arial" charset="0"/>
                          <a:ea typeface="Times New Roman" pitchFamily="18" charset="0"/>
                          <a:cs typeface="Arial" charset="0"/>
                        </a:rPr>
                        <a:t>100</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173" name="Text Box 901"/>
          <p:cNvSpPr txBox="1">
            <a:spLocks noChangeArrowheads="1"/>
          </p:cNvSpPr>
          <p:nvPr/>
        </p:nvSpPr>
        <p:spPr bwMode="auto">
          <a:xfrm>
            <a:off x="1992313" y="293688"/>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1800">
              <a:solidFill>
                <a:srgbClr val="FFFFFF"/>
              </a:solidFill>
            </a:endParaRPr>
          </a:p>
        </p:txBody>
      </p:sp>
      <p:sp>
        <p:nvSpPr>
          <p:cNvPr id="42174" name="Text Box 902"/>
          <p:cNvSpPr txBox="1">
            <a:spLocks noChangeArrowheads="1"/>
          </p:cNvSpPr>
          <p:nvPr/>
        </p:nvSpPr>
        <p:spPr bwMode="auto">
          <a:xfrm>
            <a:off x="1524000" y="44451"/>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b="1">
                <a:solidFill>
                  <a:srgbClr val="FFFF00"/>
                </a:solidFill>
              </a:rPr>
              <a:t>Çizelge 4.</a:t>
            </a:r>
            <a:r>
              <a:rPr lang="tr-TR" altLang="tr-TR" sz="2000">
                <a:solidFill>
                  <a:srgbClr val="FFFF00"/>
                </a:solidFill>
              </a:rPr>
              <a:t> Türkiye topraklarının tarım bölgelerine göre toplam tuz dağılımı (Eyüpoğlu, 1999)</a:t>
            </a:r>
          </a:p>
        </p:txBody>
      </p:sp>
    </p:spTree>
    <p:extLst>
      <p:ext uri="{BB962C8B-B14F-4D97-AF65-F5344CB8AC3E}">
        <p14:creationId xmlns:p14="http://schemas.microsoft.com/office/powerpoint/2010/main" val="10175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774826" y="1125538"/>
            <a:ext cx="8893175" cy="5256212"/>
          </a:xfrm>
        </p:spPr>
        <p:txBody>
          <a:bodyPr/>
          <a:lstStyle/>
          <a:p>
            <a:pPr eaLnBrk="1" hangingPunct="1">
              <a:defRPr/>
            </a:pPr>
            <a:endParaRPr lang="tr-TR" dirty="0" smtClean="0"/>
          </a:p>
          <a:p>
            <a:pPr eaLnBrk="1" hangingPunct="1">
              <a:defRPr/>
            </a:pPr>
            <a:r>
              <a:rPr lang="tr-TR" dirty="0" smtClean="0"/>
              <a:t>Yapılan hesaplamalara göre, tüm dünyada her dakika işlenebilir arazinin 10 hektarı bozunuma (</a:t>
            </a:r>
            <a:r>
              <a:rPr lang="tr-TR" dirty="0" err="1" smtClean="0"/>
              <a:t>degradasyon</a:t>
            </a:r>
            <a:r>
              <a:rPr lang="tr-TR" dirty="0" smtClean="0"/>
              <a:t>) uğramaktadır.</a:t>
            </a:r>
          </a:p>
          <a:p>
            <a:pPr eaLnBrk="1" hangingPunct="1">
              <a:defRPr/>
            </a:pPr>
            <a:r>
              <a:rPr lang="tr-TR" dirty="0" smtClean="0"/>
              <a:t>Bunun 5 hektarı toprak erozyonu</a:t>
            </a:r>
          </a:p>
          <a:p>
            <a:pPr eaLnBrk="1" hangingPunct="1">
              <a:buFont typeface="Wingdings" panose="05000000000000000000" pitchFamily="2" charset="2"/>
              <a:buNone/>
              <a:defRPr/>
            </a:pPr>
            <a:r>
              <a:rPr lang="tr-TR" dirty="0" smtClean="0"/>
              <a:t>               3 hektarı toprak tuzlanması </a:t>
            </a:r>
          </a:p>
          <a:p>
            <a:pPr eaLnBrk="1" hangingPunct="1">
              <a:buFont typeface="Wingdings" panose="05000000000000000000" pitchFamily="2" charset="2"/>
              <a:buNone/>
              <a:defRPr/>
            </a:pPr>
            <a:r>
              <a:rPr lang="tr-TR" dirty="0" smtClean="0"/>
              <a:t>               1 hektarı diğer toprak </a:t>
            </a:r>
            <a:r>
              <a:rPr lang="tr-TR" dirty="0" err="1" smtClean="0"/>
              <a:t>degradasyonu</a:t>
            </a:r>
            <a:r>
              <a:rPr lang="tr-TR" dirty="0" smtClean="0"/>
              <a:t> işlemleri</a:t>
            </a:r>
          </a:p>
          <a:p>
            <a:pPr eaLnBrk="1" hangingPunct="1">
              <a:buFont typeface="Wingdings" panose="05000000000000000000" pitchFamily="2" charset="2"/>
              <a:buNone/>
              <a:defRPr/>
            </a:pPr>
            <a:r>
              <a:rPr lang="tr-TR" dirty="0" smtClean="0"/>
              <a:t>               1 hektarı da tarım dışındaki kullanımlar sonucunda olmaktadır.</a:t>
            </a:r>
          </a:p>
        </p:txBody>
      </p:sp>
    </p:spTree>
    <p:extLst>
      <p:ext uri="{BB962C8B-B14F-4D97-AF65-F5344CB8AC3E}">
        <p14:creationId xmlns:p14="http://schemas.microsoft.com/office/powerpoint/2010/main" val="1797612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774825" y="476250"/>
            <a:ext cx="8642350" cy="5976938"/>
          </a:xfrm>
        </p:spPr>
        <p:txBody>
          <a:bodyPr/>
          <a:lstStyle/>
          <a:p>
            <a:pPr eaLnBrk="1" hangingPunct="1">
              <a:defRPr/>
            </a:pPr>
            <a:r>
              <a:rPr lang="tr-TR" dirty="0" smtClean="0"/>
              <a:t>Dünya nüfusu son kırk yılda iki misli artmış olup, bu yüzyılın sonunda 11 milyar olacağı tahmin edilmektedir.</a:t>
            </a:r>
          </a:p>
          <a:p>
            <a:pPr eaLnBrk="1" hangingPunct="1">
              <a:defRPr/>
            </a:pPr>
            <a:endParaRPr lang="tr-TR" dirty="0" smtClean="0"/>
          </a:p>
          <a:p>
            <a:pPr marL="0" indent="0" eaLnBrk="1" hangingPunct="1">
              <a:buNone/>
              <a:defRPr/>
            </a:pPr>
            <a:endParaRPr lang="tr-TR" dirty="0" smtClean="0"/>
          </a:p>
          <a:p>
            <a:pPr eaLnBrk="1" hangingPunct="1">
              <a:defRPr/>
            </a:pPr>
            <a:r>
              <a:rPr lang="tr-TR" dirty="0" smtClean="0"/>
              <a:t>Bu nedenle, bozulmuş (</a:t>
            </a:r>
            <a:r>
              <a:rPr lang="tr-TR" dirty="0" err="1" smtClean="0"/>
              <a:t>degrade</a:t>
            </a:r>
            <a:r>
              <a:rPr lang="tr-TR" dirty="0" smtClean="0"/>
              <a:t> olmuş) fakat halihazırda üretim potansiyeli olan arazilerin iyileştirilmesi, artan dünya ihtiyacını karşılamada çok önemlidir. </a:t>
            </a:r>
          </a:p>
          <a:p>
            <a:pPr eaLnBrk="1" hangingPunct="1">
              <a:defRPr/>
            </a:pPr>
            <a:endParaRPr lang="tr-TR" dirty="0" smtClean="0"/>
          </a:p>
          <a:p>
            <a:pPr eaLnBrk="1" hangingPunct="1">
              <a:defRPr/>
            </a:pPr>
            <a:endParaRPr lang="tr-TR" dirty="0" smtClean="0"/>
          </a:p>
        </p:txBody>
      </p:sp>
    </p:spTree>
    <p:extLst>
      <p:ext uri="{BB962C8B-B14F-4D97-AF65-F5344CB8AC3E}">
        <p14:creationId xmlns:p14="http://schemas.microsoft.com/office/powerpoint/2010/main" val="3123572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endParaRPr lang="tr-TR" smtClean="0"/>
          </a:p>
        </p:txBody>
      </p:sp>
      <p:sp>
        <p:nvSpPr>
          <p:cNvPr id="59395" name="Rectangle 3"/>
          <p:cNvSpPr>
            <a:spLocks noGrp="1" noChangeArrowheads="1"/>
          </p:cNvSpPr>
          <p:nvPr>
            <p:ph type="body" idx="1"/>
          </p:nvPr>
        </p:nvSpPr>
        <p:spPr>
          <a:xfrm>
            <a:off x="1981200" y="1600201"/>
            <a:ext cx="8686800" cy="4525963"/>
          </a:xfrm>
        </p:spPr>
        <p:txBody>
          <a:bodyPr/>
          <a:lstStyle/>
          <a:p>
            <a:pPr eaLnBrk="1" hangingPunct="1">
              <a:defRPr/>
            </a:pPr>
            <a:r>
              <a:rPr lang="tr-TR" dirty="0" smtClean="0"/>
              <a:t>İnsanoğlunun önümüzdeki yıllarda en büyük mücadelesi, arazi bozunumu ile olacaktır. Arazi bozunumu maalesef hızlı bir şekilde yaygınlaşmaktadır. </a:t>
            </a:r>
          </a:p>
          <a:p>
            <a:pPr eaLnBrk="1" hangingPunct="1">
              <a:defRPr/>
            </a:pPr>
            <a:endParaRPr lang="tr-TR" dirty="0" smtClean="0"/>
          </a:p>
          <a:p>
            <a:pPr eaLnBrk="1" hangingPunct="1">
              <a:defRPr/>
            </a:pPr>
            <a:r>
              <a:rPr lang="tr-TR" dirty="0" smtClean="0"/>
              <a:t>Yaklaşımlar ve politikalar değişmedikçe, bir çok ülke üzülerek söylemek gerekir ki sürdürülebilir tarımı yakın gelecekte başaramayacaktır. </a:t>
            </a:r>
          </a:p>
          <a:p>
            <a:pPr eaLnBrk="1" hangingPunct="1">
              <a:defRPr/>
            </a:pPr>
            <a:endParaRPr lang="tr-TR" dirty="0" smtClean="0"/>
          </a:p>
        </p:txBody>
      </p:sp>
    </p:spTree>
    <p:extLst>
      <p:ext uri="{BB962C8B-B14F-4D97-AF65-F5344CB8AC3E}">
        <p14:creationId xmlns:p14="http://schemas.microsoft.com/office/powerpoint/2010/main" val="3918632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981200" y="1700214"/>
            <a:ext cx="8229600" cy="4897437"/>
          </a:xfrm>
        </p:spPr>
        <p:txBody>
          <a:bodyPr/>
          <a:lstStyle/>
          <a:p>
            <a:pPr eaLnBrk="1" hangingPunct="1">
              <a:defRPr/>
            </a:pPr>
            <a:r>
              <a:rPr lang="tr-TR" smtClean="0"/>
              <a:t>Tarım alanlarında tuzluluk, dünyanın bir çok bölgesinde su ve arazi kaynakları üzerinde bir tehdit oluşturmakla beraber, geniş anlamda sorunun ciddiyeti son yıllarda anlaşılmaya başlanmıştır. </a:t>
            </a:r>
          </a:p>
          <a:p>
            <a:pPr eaLnBrk="1" hangingPunct="1">
              <a:defRPr/>
            </a:pPr>
            <a:endParaRPr lang="tr-TR" smtClean="0"/>
          </a:p>
        </p:txBody>
      </p:sp>
    </p:spTree>
    <p:extLst>
      <p:ext uri="{BB962C8B-B14F-4D97-AF65-F5344CB8AC3E}">
        <p14:creationId xmlns:p14="http://schemas.microsoft.com/office/powerpoint/2010/main" val="1226024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endParaRPr lang="tr-TR" smtClean="0"/>
          </a:p>
        </p:txBody>
      </p:sp>
      <p:sp>
        <p:nvSpPr>
          <p:cNvPr id="61443" name="Rectangle 3"/>
          <p:cNvSpPr>
            <a:spLocks noGrp="1" noChangeArrowheads="1"/>
          </p:cNvSpPr>
          <p:nvPr>
            <p:ph type="body" idx="1"/>
          </p:nvPr>
        </p:nvSpPr>
        <p:spPr/>
        <p:txBody>
          <a:bodyPr/>
          <a:lstStyle/>
          <a:p>
            <a:pPr algn="just" eaLnBrk="1" hangingPunct="1">
              <a:defRPr/>
            </a:pPr>
            <a:r>
              <a:rPr lang="tr-TR" dirty="0" smtClean="0"/>
              <a:t>Sulanan alanlarda, </a:t>
            </a:r>
            <a:r>
              <a:rPr lang="tr-TR" b="1" i="1" dirty="0" smtClean="0">
                <a:effectLst/>
              </a:rPr>
              <a:t>uygun olmayan su kullanımı ve yönetimi</a:t>
            </a:r>
            <a:r>
              <a:rPr lang="tr-TR" dirty="0" smtClean="0">
                <a:effectLst/>
              </a:rPr>
              <a:t>, </a:t>
            </a:r>
            <a:r>
              <a:rPr lang="tr-TR" dirty="0" smtClean="0"/>
              <a:t>sadece olası potansiyellere ulaşmayı engellemekle kalmamakta, aynı zamanda üretim gücü yüksek tarım alanlarının </a:t>
            </a:r>
            <a:r>
              <a:rPr lang="tr-TR" b="1" i="1" dirty="0" smtClean="0">
                <a:effectLst/>
              </a:rPr>
              <a:t>su basması, artan tuzluluk ve alkalilik</a:t>
            </a:r>
            <a:r>
              <a:rPr lang="tr-TR" dirty="0" smtClean="0">
                <a:effectLst/>
              </a:rPr>
              <a:t> </a:t>
            </a:r>
            <a:r>
              <a:rPr lang="tr-TR" dirty="0" smtClean="0"/>
              <a:t>gibi nedenlerle tarım alanları dışına çıkmasına neden olmaktadır. </a:t>
            </a:r>
          </a:p>
          <a:p>
            <a:pPr eaLnBrk="1" hangingPunct="1">
              <a:buFont typeface="Wingdings" panose="05000000000000000000" pitchFamily="2" charset="2"/>
              <a:buNone/>
              <a:defRPr/>
            </a:pPr>
            <a:endParaRPr lang="tr-TR" dirty="0" smtClean="0"/>
          </a:p>
          <a:p>
            <a:pPr eaLnBrk="1" hangingPunct="1">
              <a:defRPr/>
            </a:pPr>
            <a:endParaRPr lang="tr-TR" dirty="0" smtClean="0"/>
          </a:p>
        </p:txBody>
      </p:sp>
    </p:spTree>
    <p:extLst>
      <p:ext uri="{BB962C8B-B14F-4D97-AF65-F5344CB8AC3E}">
        <p14:creationId xmlns:p14="http://schemas.microsoft.com/office/powerpoint/2010/main" val="22729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631950" y="981075"/>
            <a:ext cx="9036050" cy="5327650"/>
          </a:xfrm>
        </p:spPr>
        <p:txBody>
          <a:bodyPr/>
          <a:lstStyle/>
          <a:p>
            <a:pPr eaLnBrk="1" hangingPunct="1">
              <a:defRPr/>
            </a:pPr>
            <a:r>
              <a:rPr lang="tr-TR" b="1" dirty="0" smtClean="0"/>
              <a:t>Artan nüfusun gıda ihtiyaçları:</a:t>
            </a:r>
          </a:p>
          <a:p>
            <a:pPr eaLnBrk="1" hangingPunct="1">
              <a:defRPr/>
            </a:pPr>
            <a:endParaRPr lang="tr-TR" dirty="0" smtClean="0"/>
          </a:p>
          <a:p>
            <a:pPr eaLnBrk="1" hangingPunct="1">
              <a:buFont typeface="Wingdings" panose="05000000000000000000" pitchFamily="2" charset="2"/>
              <a:buNone/>
              <a:defRPr/>
            </a:pPr>
            <a:r>
              <a:rPr lang="tr-TR" dirty="0" smtClean="0"/>
              <a:t>- </a:t>
            </a:r>
            <a:r>
              <a:rPr lang="tr-TR" b="1" dirty="0" smtClean="0"/>
              <a:t>Halen </a:t>
            </a:r>
            <a:r>
              <a:rPr lang="tr-TR" b="1" dirty="0" err="1" smtClean="0"/>
              <a:t>kültüve</a:t>
            </a:r>
            <a:r>
              <a:rPr lang="tr-TR" b="1" dirty="0" smtClean="0"/>
              <a:t> edilen toprakların yönetim düzeyinin geliştirilmesi, </a:t>
            </a:r>
          </a:p>
          <a:p>
            <a:pPr eaLnBrk="1" hangingPunct="1">
              <a:buFont typeface="Wingdings" panose="05000000000000000000" pitchFamily="2" charset="2"/>
              <a:buNone/>
              <a:defRPr/>
            </a:pPr>
            <a:r>
              <a:rPr lang="tr-TR" b="1" dirty="0" smtClean="0"/>
              <a:t>- </a:t>
            </a:r>
            <a:r>
              <a:rPr lang="tr-TR" b="1" dirty="0" err="1" smtClean="0"/>
              <a:t>Kültüve</a:t>
            </a:r>
            <a:r>
              <a:rPr lang="tr-TR" b="1" dirty="0" smtClean="0"/>
              <a:t> edilmeyen potansiyel olarak işlenebilir toprakların tarıma kazandırılması</a:t>
            </a:r>
          </a:p>
          <a:p>
            <a:pPr eaLnBrk="1" hangingPunct="1">
              <a:buFont typeface="Wingdings" panose="05000000000000000000" pitchFamily="2" charset="2"/>
              <a:buNone/>
              <a:defRPr/>
            </a:pPr>
            <a:r>
              <a:rPr lang="tr-TR" dirty="0" smtClean="0"/>
              <a:t>    konularına ağırlık verilmesiyle  giderilebileceği kabul edilmektedir.</a:t>
            </a:r>
          </a:p>
        </p:txBody>
      </p:sp>
    </p:spTree>
    <p:extLst>
      <p:ext uri="{BB962C8B-B14F-4D97-AF65-F5344CB8AC3E}">
        <p14:creationId xmlns:p14="http://schemas.microsoft.com/office/powerpoint/2010/main" val="2934642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2246</Words>
  <Application>Microsoft Office PowerPoint</Application>
  <PresentationFormat>Geniş ekran</PresentationFormat>
  <Paragraphs>447</Paragraphs>
  <Slides>38</Slides>
  <Notes>0</Notes>
  <HiddenSlides>0</HiddenSlides>
  <MMClips>0</MMClips>
  <ScaleCrop>false</ScaleCrop>
  <HeadingPairs>
    <vt:vector size="8" baseType="variant">
      <vt:variant>
        <vt:lpstr>Kullanılan Yazı Tipleri</vt:lpstr>
      </vt:variant>
      <vt:variant>
        <vt:i4>4</vt:i4>
      </vt:variant>
      <vt:variant>
        <vt:lpstr>Tema</vt:lpstr>
      </vt:variant>
      <vt:variant>
        <vt:i4>2</vt:i4>
      </vt:variant>
      <vt:variant>
        <vt:lpstr>Eklenmiş OLE Hizmet Programları</vt:lpstr>
      </vt:variant>
      <vt:variant>
        <vt:i4>1</vt:i4>
      </vt:variant>
      <vt:variant>
        <vt:lpstr>Slayt Başlıkları</vt:lpstr>
      </vt:variant>
      <vt:variant>
        <vt:i4>38</vt:i4>
      </vt:variant>
    </vt:vector>
  </HeadingPairs>
  <TitlesOfParts>
    <vt:vector size="45" baseType="lpstr">
      <vt:lpstr>Arial</vt:lpstr>
      <vt:lpstr>Garamond</vt:lpstr>
      <vt:lpstr>Times New Roman</vt:lpstr>
      <vt:lpstr>Wingdings</vt:lpstr>
      <vt:lpstr>Dere</vt:lpstr>
      <vt:lpstr>1_Dere</vt:lpstr>
      <vt:lpstr>Çalışma Sayfası</vt:lpstr>
      <vt:lpstr>Tuzdan Etkilenmiş Topraklar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Tuz Etki Etmiş Toprakların Türkiye'deki Dağılımı </vt:lpstr>
      <vt:lpstr>PowerPoint Sunusu</vt:lpstr>
      <vt:lpstr>PowerPoint Sunusu</vt:lpstr>
      <vt:lpstr>PowerPoint Sunusu</vt:lpstr>
      <vt:lpstr>PowerPoint Sunusu</vt:lpstr>
      <vt:lpstr>PowerPoint Sunusu</vt:lpstr>
      <vt:lpstr>PowerPoint Sunusu</vt:lpstr>
      <vt:lpstr>PowerPoint Sunusu</vt:lpstr>
      <vt:lpstr>Harran Ovası Tuzlanması</vt:lpstr>
      <vt:lpstr>Harran Ovası Tuzlanması</vt:lpstr>
      <vt:lpstr>Harran Ovası Tuzlanması</vt:lpstr>
      <vt:lpstr>PowerPoint Sunusu</vt:lpstr>
      <vt:lpstr>Harran Ovasında Tuzlanmayı Etkileyen Faktörler</vt:lpstr>
      <vt:lpstr>Harran Ovasında Tuzlanmanın Tarihsel Gelişimi</vt:lpstr>
      <vt:lpstr>Harran Ovası Tuzlanması</vt:lpstr>
      <vt:lpstr>PowerPoint Sunusu</vt:lpstr>
      <vt:lpstr>Harran Ovası İçin Öneriler</vt:lpstr>
      <vt:lpstr>Harran Ovası İçin Öneriler</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dc:creator>
  <cp:lastModifiedBy>Gökhan</cp:lastModifiedBy>
  <cp:revision>6</cp:revision>
  <dcterms:created xsi:type="dcterms:W3CDTF">2017-12-07T06:06:03Z</dcterms:created>
  <dcterms:modified xsi:type="dcterms:W3CDTF">2017-12-08T11:33:06Z</dcterms:modified>
</cp:coreProperties>
</file>