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6096F-371E-49E7-8B4A-447387E63F64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891C9BF-E8D5-41A2-B38D-12DAE7082823}">
      <dgm:prSet phldrT="[Metin]" custT="1"/>
      <dgm:spPr/>
      <dgm:t>
        <a:bodyPr/>
        <a:lstStyle/>
        <a:p>
          <a:r>
            <a:rPr lang="tr-TR" sz="2800" dirty="0" smtClean="0"/>
            <a:t>Operations</a:t>
          </a:r>
          <a:endParaRPr lang="en-US" sz="2800" dirty="0"/>
        </a:p>
      </dgm:t>
    </dgm:pt>
    <dgm:pt modelId="{AF3AF4DA-0B63-4DE9-A954-E1A62DEB95FA}" type="parTrans" cxnId="{CF283685-0FE1-4D00-9FB0-D3C8BB900D9C}">
      <dgm:prSet/>
      <dgm:spPr/>
      <dgm:t>
        <a:bodyPr/>
        <a:lstStyle/>
        <a:p>
          <a:endParaRPr lang="en-US"/>
        </a:p>
      </dgm:t>
    </dgm:pt>
    <dgm:pt modelId="{95422915-189F-46AF-BF40-8191F7D02638}" type="sibTrans" cxnId="{CF283685-0FE1-4D00-9FB0-D3C8BB900D9C}">
      <dgm:prSet/>
      <dgm:spPr/>
      <dgm:t>
        <a:bodyPr/>
        <a:lstStyle/>
        <a:p>
          <a:endParaRPr lang="en-US"/>
        </a:p>
      </dgm:t>
    </dgm:pt>
    <dgm:pt modelId="{93057971-82A9-4F3D-95B1-BF988FECFFB8}">
      <dgm:prSet phldrT="[Metin]" custT="1"/>
      <dgm:spPr/>
      <dgm:t>
        <a:bodyPr/>
        <a:lstStyle/>
        <a:p>
          <a:r>
            <a:rPr lang="tr-TR" sz="2400" dirty="0" smtClean="0"/>
            <a:t>Accounting </a:t>
          </a:r>
          <a:r>
            <a:rPr lang="tr-TR" sz="2400" dirty="0" err="1" smtClean="0"/>
            <a:t>and</a:t>
          </a:r>
          <a:r>
            <a:rPr lang="tr-TR" sz="2400" dirty="0" smtClean="0"/>
            <a:t> Finance</a:t>
          </a:r>
          <a:endParaRPr lang="en-US" sz="2400" dirty="0"/>
        </a:p>
      </dgm:t>
    </dgm:pt>
    <dgm:pt modelId="{D4DCA0B6-DD14-418D-BDD2-5EA2451A8C5C}" type="parTrans" cxnId="{D7CA5475-3A44-4DE1-8B8A-18C45C2ECF57}">
      <dgm:prSet custT="1"/>
      <dgm:spPr/>
      <dgm:t>
        <a:bodyPr/>
        <a:lstStyle/>
        <a:p>
          <a:endParaRPr lang="en-US" sz="1000"/>
        </a:p>
      </dgm:t>
    </dgm:pt>
    <dgm:pt modelId="{374027F8-79E6-4E6E-8160-F2EC9D6AA0A6}" type="sibTrans" cxnId="{D7CA5475-3A44-4DE1-8B8A-18C45C2ECF57}">
      <dgm:prSet/>
      <dgm:spPr/>
      <dgm:t>
        <a:bodyPr/>
        <a:lstStyle/>
        <a:p>
          <a:endParaRPr lang="en-US"/>
        </a:p>
      </dgm:t>
    </dgm:pt>
    <dgm:pt modelId="{AF3F47D2-7C06-4BBC-892C-9B8F7861AF61}">
      <dgm:prSet phldrT="[Metin]" custT="1"/>
      <dgm:spPr/>
      <dgm:t>
        <a:bodyPr/>
        <a:lstStyle/>
        <a:p>
          <a:r>
            <a:rPr lang="tr-TR" sz="2400" dirty="0" err="1" smtClean="0"/>
            <a:t>Supply</a:t>
          </a:r>
          <a:endParaRPr lang="en-US" sz="2400" dirty="0"/>
        </a:p>
      </dgm:t>
    </dgm:pt>
    <dgm:pt modelId="{CF2BBBE7-3272-40F2-8A55-0CC2CC51AE5C}" type="parTrans" cxnId="{DAB89DDC-7397-4264-8884-F7CC24FEDFD1}">
      <dgm:prSet custT="1"/>
      <dgm:spPr/>
      <dgm:t>
        <a:bodyPr/>
        <a:lstStyle/>
        <a:p>
          <a:endParaRPr lang="en-US" sz="1000"/>
        </a:p>
      </dgm:t>
    </dgm:pt>
    <dgm:pt modelId="{7EEF0141-4F77-4C8E-8521-9922C22B912D}" type="sibTrans" cxnId="{DAB89DDC-7397-4264-8884-F7CC24FEDFD1}">
      <dgm:prSet/>
      <dgm:spPr/>
      <dgm:t>
        <a:bodyPr/>
        <a:lstStyle/>
        <a:p>
          <a:endParaRPr lang="en-US"/>
        </a:p>
      </dgm:t>
    </dgm:pt>
    <dgm:pt modelId="{4AA1206F-E531-4F38-8702-EF14ABF98466}">
      <dgm:prSet phldrT="[Metin]" custT="1"/>
      <dgm:spPr/>
      <dgm:t>
        <a:bodyPr/>
        <a:lstStyle/>
        <a:p>
          <a:r>
            <a:rPr lang="tr-TR" sz="2400" dirty="0" smtClean="0"/>
            <a:t>Management</a:t>
          </a:r>
          <a:endParaRPr lang="en-US" sz="2400" dirty="0"/>
        </a:p>
      </dgm:t>
    </dgm:pt>
    <dgm:pt modelId="{CB84E1E0-76C7-4DFD-AC88-8B0C42FFC18D}" type="parTrans" cxnId="{BD9EF333-2D60-4719-8902-BFD485663DDF}">
      <dgm:prSet custT="1"/>
      <dgm:spPr/>
      <dgm:t>
        <a:bodyPr/>
        <a:lstStyle/>
        <a:p>
          <a:endParaRPr lang="en-US" sz="1000"/>
        </a:p>
      </dgm:t>
    </dgm:pt>
    <dgm:pt modelId="{9E60FB8E-FA0B-4ECD-8883-3D3E29C83AFC}" type="sibTrans" cxnId="{BD9EF333-2D60-4719-8902-BFD485663DDF}">
      <dgm:prSet/>
      <dgm:spPr/>
      <dgm:t>
        <a:bodyPr/>
        <a:lstStyle/>
        <a:p>
          <a:endParaRPr lang="en-US"/>
        </a:p>
      </dgm:t>
    </dgm:pt>
    <dgm:pt modelId="{F3A71944-C968-4C40-95E4-4337D971800D}">
      <dgm:prSet phldrT="[Metin]" custT="1"/>
      <dgm:spPr/>
      <dgm:t>
        <a:bodyPr/>
        <a:lstStyle/>
        <a:p>
          <a:r>
            <a:rPr lang="tr-TR" sz="2400" dirty="0" smtClean="0"/>
            <a:t>Marketing</a:t>
          </a:r>
          <a:endParaRPr lang="en-US" sz="2400" dirty="0"/>
        </a:p>
      </dgm:t>
    </dgm:pt>
    <dgm:pt modelId="{493846ED-36B1-4CCC-BA58-80C1419E4151}" type="parTrans" cxnId="{D5BA9C56-B098-4E5B-A04D-A38BDDA8862D}">
      <dgm:prSet custT="1"/>
      <dgm:spPr/>
      <dgm:t>
        <a:bodyPr/>
        <a:lstStyle/>
        <a:p>
          <a:endParaRPr lang="en-US" sz="1000"/>
        </a:p>
      </dgm:t>
    </dgm:pt>
    <dgm:pt modelId="{E05B9E67-D7FA-4498-9FD8-0A81BEDDE964}" type="sibTrans" cxnId="{D5BA9C56-B098-4E5B-A04D-A38BDDA8862D}">
      <dgm:prSet/>
      <dgm:spPr/>
      <dgm:t>
        <a:bodyPr/>
        <a:lstStyle/>
        <a:p>
          <a:endParaRPr lang="en-US"/>
        </a:p>
      </dgm:t>
    </dgm:pt>
    <dgm:pt modelId="{585C0C6C-6606-454A-8235-065CAD7D0FC8}" type="pres">
      <dgm:prSet presAssocID="{FD36096F-371E-49E7-8B4A-447387E63F6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02BBF40-B15A-4F18-A2D3-8FAE06D675A0}" type="pres">
      <dgm:prSet presAssocID="{1891C9BF-E8D5-41A2-B38D-12DAE7082823}" presName="centerShape" presStyleLbl="node0" presStyleIdx="0" presStyleCnt="1"/>
      <dgm:spPr/>
    </dgm:pt>
    <dgm:pt modelId="{B9E52B8A-F25A-4FE5-A5E1-C86578E2CB0D}" type="pres">
      <dgm:prSet presAssocID="{D4DCA0B6-DD14-418D-BDD2-5EA2451A8C5C}" presName="Name9" presStyleLbl="parChTrans1D2" presStyleIdx="0" presStyleCnt="4"/>
      <dgm:spPr/>
    </dgm:pt>
    <dgm:pt modelId="{EEDD48CD-4428-4A4D-AD7A-2E1ED10B9BB7}" type="pres">
      <dgm:prSet presAssocID="{D4DCA0B6-DD14-418D-BDD2-5EA2451A8C5C}" presName="connTx" presStyleLbl="parChTrans1D2" presStyleIdx="0" presStyleCnt="4"/>
      <dgm:spPr/>
    </dgm:pt>
    <dgm:pt modelId="{DB4830AB-C005-4B79-9E20-E32E5449D6B1}" type="pres">
      <dgm:prSet presAssocID="{93057971-82A9-4F3D-95B1-BF988FECFFB8}" presName="node" presStyleLbl="node1" presStyleIdx="0" presStyleCnt="4">
        <dgm:presLayoutVars>
          <dgm:bulletEnabled val="1"/>
        </dgm:presLayoutVars>
      </dgm:prSet>
      <dgm:spPr/>
    </dgm:pt>
    <dgm:pt modelId="{A5773D7F-FECB-4C64-9C5D-31248B134C80}" type="pres">
      <dgm:prSet presAssocID="{CF2BBBE7-3272-40F2-8A55-0CC2CC51AE5C}" presName="Name9" presStyleLbl="parChTrans1D2" presStyleIdx="1" presStyleCnt="4"/>
      <dgm:spPr/>
    </dgm:pt>
    <dgm:pt modelId="{C6A304D7-08DD-46DE-9D6F-73AE6B18586E}" type="pres">
      <dgm:prSet presAssocID="{CF2BBBE7-3272-40F2-8A55-0CC2CC51AE5C}" presName="connTx" presStyleLbl="parChTrans1D2" presStyleIdx="1" presStyleCnt="4"/>
      <dgm:spPr/>
    </dgm:pt>
    <dgm:pt modelId="{0FEC4162-A1CB-4FC9-8706-35292992B188}" type="pres">
      <dgm:prSet presAssocID="{AF3F47D2-7C06-4BBC-892C-9B8F7861AF61}" presName="node" presStyleLbl="node1" presStyleIdx="1" presStyleCnt="4">
        <dgm:presLayoutVars>
          <dgm:bulletEnabled val="1"/>
        </dgm:presLayoutVars>
      </dgm:prSet>
      <dgm:spPr/>
    </dgm:pt>
    <dgm:pt modelId="{CF89222D-912C-44C8-A7C8-3D382019308E}" type="pres">
      <dgm:prSet presAssocID="{CB84E1E0-76C7-4DFD-AC88-8B0C42FFC18D}" presName="Name9" presStyleLbl="parChTrans1D2" presStyleIdx="2" presStyleCnt="4"/>
      <dgm:spPr/>
    </dgm:pt>
    <dgm:pt modelId="{468433DA-7ED9-43B3-A885-F6D5AA74A7E7}" type="pres">
      <dgm:prSet presAssocID="{CB84E1E0-76C7-4DFD-AC88-8B0C42FFC18D}" presName="connTx" presStyleLbl="parChTrans1D2" presStyleIdx="2" presStyleCnt="4"/>
      <dgm:spPr/>
    </dgm:pt>
    <dgm:pt modelId="{D351626B-9942-4E33-B187-716C9686C0FB}" type="pres">
      <dgm:prSet presAssocID="{4AA1206F-E531-4F38-8702-EF14ABF9846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6AE6A7-46EE-4B21-897C-F767FB527D6B}" type="pres">
      <dgm:prSet presAssocID="{493846ED-36B1-4CCC-BA58-80C1419E4151}" presName="Name9" presStyleLbl="parChTrans1D2" presStyleIdx="3" presStyleCnt="4"/>
      <dgm:spPr/>
    </dgm:pt>
    <dgm:pt modelId="{3EFD3A08-7A7C-44F7-AECF-4E7F802830AF}" type="pres">
      <dgm:prSet presAssocID="{493846ED-36B1-4CCC-BA58-80C1419E4151}" presName="connTx" presStyleLbl="parChTrans1D2" presStyleIdx="3" presStyleCnt="4"/>
      <dgm:spPr/>
    </dgm:pt>
    <dgm:pt modelId="{7B3C6CE8-58D3-4080-836B-86951D6AA360}" type="pres">
      <dgm:prSet presAssocID="{F3A71944-C968-4C40-95E4-4337D971800D}" presName="node" presStyleLbl="node1" presStyleIdx="3" presStyleCnt="4">
        <dgm:presLayoutVars>
          <dgm:bulletEnabled val="1"/>
        </dgm:presLayoutVars>
      </dgm:prSet>
      <dgm:spPr/>
    </dgm:pt>
  </dgm:ptLst>
  <dgm:cxnLst>
    <dgm:cxn modelId="{E0FC25AC-5413-4248-BA2D-0090EA40F293}" type="presOf" srcId="{CB84E1E0-76C7-4DFD-AC88-8B0C42FFC18D}" destId="{468433DA-7ED9-43B3-A885-F6D5AA74A7E7}" srcOrd="1" destOrd="0" presId="urn:microsoft.com/office/officeart/2005/8/layout/radial1"/>
    <dgm:cxn modelId="{797E38E8-8033-418F-AB8F-9C0CA4ABA53C}" type="presOf" srcId="{D4DCA0B6-DD14-418D-BDD2-5EA2451A8C5C}" destId="{EEDD48CD-4428-4A4D-AD7A-2E1ED10B9BB7}" srcOrd="1" destOrd="0" presId="urn:microsoft.com/office/officeart/2005/8/layout/radial1"/>
    <dgm:cxn modelId="{DAB89DDC-7397-4264-8884-F7CC24FEDFD1}" srcId="{1891C9BF-E8D5-41A2-B38D-12DAE7082823}" destId="{AF3F47D2-7C06-4BBC-892C-9B8F7861AF61}" srcOrd="1" destOrd="0" parTransId="{CF2BBBE7-3272-40F2-8A55-0CC2CC51AE5C}" sibTransId="{7EEF0141-4F77-4C8E-8521-9922C22B912D}"/>
    <dgm:cxn modelId="{5D97A418-0F98-4E94-9B10-8BEF5A130ADA}" type="presOf" srcId="{F3A71944-C968-4C40-95E4-4337D971800D}" destId="{7B3C6CE8-58D3-4080-836B-86951D6AA360}" srcOrd="0" destOrd="0" presId="urn:microsoft.com/office/officeart/2005/8/layout/radial1"/>
    <dgm:cxn modelId="{C9A45BFC-1BC1-47E0-BB64-A24433CE17DD}" type="presOf" srcId="{FD36096F-371E-49E7-8B4A-447387E63F64}" destId="{585C0C6C-6606-454A-8235-065CAD7D0FC8}" srcOrd="0" destOrd="0" presId="urn:microsoft.com/office/officeart/2005/8/layout/radial1"/>
    <dgm:cxn modelId="{CF283685-0FE1-4D00-9FB0-D3C8BB900D9C}" srcId="{FD36096F-371E-49E7-8B4A-447387E63F64}" destId="{1891C9BF-E8D5-41A2-B38D-12DAE7082823}" srcOrd="0" destOrd="0" parTransId="{AF3AF4DA-0B63-4DE9-A954-E1A62DEB95FA}" sibTransId="{95422915-189F-46AF-BF40-8191F7D02638}"/>
    <dgm:cxn modelId="{28F2D7DA-77FA-4ACA-B9AC-113EEC0BAA36}" type="presOf" srcId="{AF3F47D2-7C06-4BBC-892C-9B8F7861AF61}" destId="{0FEC4162-A1CB-4FC9-8706-35292992B188}" srcOrd="0" destOrd="0" presId="urn:microsoft.com/office/officeart/2005/8/layout/radial1"/>
    <dgm:cxn modelId="{90DC35FE-902A-4B17-BAA8-390F24FFB6D7}" type="presOf" srcId="{CF2BBBE7-3272-40F2-8A55-0CC2CC51AE5C}" destId="{A5773D7F-FECB-4C64-9C5D-31248B134C80}" srcOrd="0" destOrd="0" presId="urn:microsoft.com/office/officeart/2005/8/layout/radial1"/>
    <dgm:cxn modelId="{CCB6AA02-3F3D-465A-8ADC-DF604B1A655C}" type="presOf" srcId="{4AA1206F-E531-4F38-8702-EF14ABF98466}" destId="{D351626B-9942-4E33-B187-716C9686C0FB}" srcOrd="0" destOrd="0" presId="urn:microsoft.com/office/officeart/2005/8/layout/radial1"/>
    <dgm:cxn modelId="{5EBDD58C-61F0-4C51-A7FD-CEB02EF499DE}" type="presOf" srcId="{493846ED-36B1-4CCC-BA58-80C1419E4151}" destId="{DD6AE6A7-46EE-4B21-897C-F767FB527D6B}" srcOrd="0" destOrd="0" presId="urn:microsoft.com/office/officeart/2005/8/layout/radial1"/>
    <dgm:cxn modelId="{D7CA5475-3A44-4DE1-8B8A-18C45C2ECF57}" srcId="{1891C9BF-E8D5-41A2-B38D-12DAE7082823}" destId="{93057971-82A9-4F3D-95B1-BF988FECFFB8}" srcOrd="0" destOrd="0" parTransId="{D4DCA0B6-DD14-418D-BDD2-5EA2451A8C5C}" sibTransId="{374027F8-79E6-4E6E-8160-F2EC9D6AA0A6}"/>
    <dgm:cxn modelId="{EF7A0BE5-2FE6-46D5-9A65-D6F19AA4C5EA}" type="presOf" srcId="{CF2BBBE7-3272-40F2-8A55-0CC2CC51AE5C}" destId="{C6A304D7-08DD-46DE-9D6F-73AE6B18586E}" srcOrd="1" destOrd="0" presId="urn:microsoft.com/office/officeart/2005/8/layout/radial1"/>
    <dgm:cxn modelId="{BD9EF333-2D60-4719-8902-BFD485663DDF}" srcId="{1891C9BF-E8D5-41A2-B38D-12DAE7082823}" destId="{4AA1206F-E531-4F38-8702-EF14ABF98466}" srcOrd="2" destOrd="0" parTransId="{CB84E1E0-76C7-4DFD-AC88-8B0C42FFC18D}" sibTransId="{9E60FB8E-FA0B-4ECD-8883-3D3E29C83AFC}"/>
    <dgm:cxn modelId="{CE2D66BF-EE9A-4197-8FE6-A9016CE47F3F}" type="presOf" srcId="{D4DCA0B6-DD14-418D-BDD2-5EA2451A8C5C}" destId="{B9E52B8A-F25A-4FE5-A5E1-C86578E2CB0D}" srcOrd="0" destOrd="0" presId="urn:microsoft.com/office/officeart/2005/8/layout/radial1"/>
    <dgm:cxn modelId="{D5BA9C56-B098-4E5B-A04D-A38BDDA8862D}" srcId="{1891C9BF-E8D5-41A2-B38D-12DAE7082823}" destId="{F3A71944-C968-4C40-95E4-4337D971800D}" srcOrd="3" destOrd="0" parTransId="{493846ED-36B1-4CCC-BA58-80C1419E4151}" sibTransId="{E05B9E67-D7FA-4498-9FD8-0A81BEDDE964}"/>
    <dgm:cxn modelId="{DD2D4DC7-2670-43B5-A21C-90593CE1F12E}" type="presOf" srcId="{CB84E1E0-76C7-4DFD-AC88-8B0C42FFC18D}" destId="{CF89222D-912C-44C8-A7C8-3D382019308E}" srcOrd="0" destOrd="0" presId="urn:microsoft.com/office/officeart/2005/8/layout/radial1"/>
    <dgm:cxn modelId="{DF83352A-B192-41D6-946E-6F19A2D68004}" type="presOf" srcId="{1891C9BF-E8D5-41A2-B38D-12DAE7082823}" destId="{002BBF40-B15A-4F18-A2D3-8FAE06D675A0}" srcOrd="0" destOrd="0" presId="urn:microsoft.com/office/officeart/2005/8/layout/radial1"/>
    <dgm:cxn modelId="{31B67201-7D69-428D-88F3-C7447525A200}" type="presOf" srcId="{493846ED-36B1-4CCC-BA58-80C1419E4151}" destId="{3EFD3A08-7A7C-44F7-AECF-4E7F802830AF}" srcOrd="1" destOrd="0" presId="urn:microsoft.com/office/officeart/2005/8/layout/radial1"/>
    <dgm:cxn modelId="{938DA0ED-3715-47DD-B60F-EE0BF8058149}" type="presOf" srcId="{93057971-82A9-4F3D-95B1-BF988FECFFB8}" destId="{DB4830AB-C005-4B79-9E20-E32E5449D6B1}" srcOrd="0" destOrd="0" presId="urn:microsoft.com/office/officeart/2005/8/layout/radial1"/>
    <dgm:cxn modelId="{7DA92C9C-31A8-417A-B046-00502497CE2A}" type="presParOf" srcId="{585C0C6C-6606-454A-8235-065CAD7D0FC8}" destId="{002BBF40-B15A-4F18-A2D3-8FAE06D675A0}" srcOrd="0" destOrd="0" presId="urn:microsoft.com/office/officeart/2005/8/layout/radial1"/>
    <dgm:cxn modelId="{BDBDD706-3BFA-4E3B-84CF-579595C4BC63}" type="presParOf" srcId="{585C0C6C-6606-454A-8235-065CAD7D0FC8}" destId="{B9E52B8A-F25A-4FE5-A5E1-C86578E2CB0D}" srcOrd="1" destOrd="0" presId="urn:microsoft.com/office/officeart/2005/8/layout/radial1"/>
    <dgm:cxn modelId="{A360AE21-F062-494D-AF20-922BA95D76E4}" type="presParOf" srcId="{B9E52B8A-F25A-4FE5-A5E1-C86578E2CB0D}" destId="{EEDD48CD-4428-4A4D-AD7A-2E1ED10B9BB7}" srcOrd="0" destOrd="0" presId="urn:microsoft.com/office/officeart/2005/8/layout/radial1"/>
    <dgm:cxn modelId="{BFFE2B54-2DDF-4709-8057-5F59799792DF}" type="presParOf" srcId="{585C0C6C-6606-454A-8235-065CAD7D0FC8}" destId="{DB4830AB-C005-4B79-9E20-E32E5449D6B1}" srcOrd="2" destOrd="0" presId="urn:microsoft.com/office/officeart/2005/8/layout/radial1"/>
    <dgm:cxn modelId="{6CCAB7EF-1180-4497-920C-B5A680370EC3}" type="presParOf" srcId="{585C0C6C-6606-454A-8235-065CAD7D0FC8}" destId="{A5773D7F-FECB-4C64-9C5D-31248B134C80}" srcOrd="3" destOrd="0" presId="urn:microsoft.com/office/officeart/2005/8/layout/radial1"/>
    <dgm:cxn modelId="{249DCF6A-EA64-4F1F-918A-6D0D42CE3B4D}" type="presParOf" srcId="{A5773D7F-FECB-4C64-9C5D-31248B134C80}" destId="{C6A304D7-08DD-46DE-9D6F-73AE6B18586E}" srcOrd="0" destOrd="0" presId="urn:microsoft.com/office/officeart/2005/8/layout/radial1"/>
    <dgm:cxn modelId="{5DEA1FA8-D7C6-4987-978D-AEC548C6699E}" type="presParOf" srcId="{585C0C6C-6606-454A-8235-065CAD7D0FC8}" destId="{0FEC4162-A1CB-4FC9-8706-35292992B188}" srcOrd="4" destOrd="0" presId="urn:microsoft.com/office/officeart/2005/8/layout/radial1"/>
    <dgm:cxn modelId="{702E1749-DD1D-4ADF-93E4-5D7A8D6E8A8C}" type="presParOf" srcId="{585C0C6C-6606-454A-8235-065CAD7D0FC8}" destId="{CF89222D-912C-44C8-A7C8-3D382019308E}" srcOrd="5" destOrd="0" presId="urn:microsoft.com/office/officeart/2005/8/layout/radial1"/>
    <dgm:cxn modelId="{B3210B97-0F15-4FF2-B46B-5D4A1F1733B3}" type="presParOf" srcId="{CF89222D-912C-44C8-A7C8-3D382019308E}" destId="{468433DA-7ED9-43B3-A885-F6D5AA74A7E7}" srcOrd="0" destOrd="0" presId="urn:microsoft.com/office/officeart/2005/8/layout/radial1"/>
    <dgm:cxn modelId="{A4950546-5E18-4A22-A0B3-C0AF4D9DC2BE}" type="presParOf" srcId="{585C0C6C-6606-454A-8235-065CAD7D0FC8}" destId="{D351626B-9942-4E33-B187-716C9686C0FB}" srcOrd="6" destOrd="0" presId="urn:microsoft.com/office/officeart/2005/8/layout/radial1"/>
    <dgm:cxn modelId="{BE9C6B49-3635-4568-B704-D232FB56A8B4}" type="presParOf" srcId="{585C0C6C-6606-454A-8235-065CAD7D0FC8}" destId="{DD6AE6A7-46EE-4B21-897C-F767FB527D6B}" srcOrd="7" destOrd="0" presId="urn:microsoft.com/office/officeart/2005/8/layout/radial1"/>
    <dgm:cxn modelId="{DE82223D-C6E6-4907-A572-8C795591A7E5}" type="presParOf" srcId="{DD6AE6A7-46EE-4B21-897C-F767FB527D6B}" destId="{3EFD3A08-7A7C-44F7-AECF-4E7F802830AF}" srcOrd="0" destOrd="0" presId="urn:microsoft.com/office/officeart/2005/8/layout/radial1"/>
    <dgm:cxn modelId="{238AAB1B-4D3D-428F-9660-BA2F2B70BD9F}" type="presParOf" srcId="{585C0C6C-6606-454A-8235-065CAD7D0FC8}" destId="{7B3C6CE8-58D3-4080-836B-86951D6AA360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2BBF40-B15A-4F18-A2D3-8FAE06D675A0}">
      <dsp:nvSpPr>
        <dsp:cNvPr id="0" name=""/>
        <dsp:cNvSpPr/>
      </dsp:nvSpPr>
      <dsp:spPr>
        <a:xfrm>
          <a:off x="5113596" y="1945582"/>
          <a:ext cx="1477126" cy="14771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Operations</a:t>
          </a:r>
          <a:endParaRPr lang="en-US" sz="2800" kern="1200" dirty="0"/>
        </a:p>
      </dsp:txBody>
      <dsp:txXfrm>
        <a:off x="5329916" y="2161902"/>
        <a:ext cx="1044486" cy="1044486"/>
      </dsp:txXfrm>
    </dsp:sp>
    <dsp:sp modelId="{B9E52B8A-F25A-4FE5-A5E1-C86578E2CB0D}">
      <dsp:nvSpPr>
        <dsp:cNvPr id="0" name=""/>
        <dsp:cNvSpPr/>
      </dsp:nvSpPr>
      <dsp:spPr>
        <a:xfrm rot="16200000">
          <a:off x="5628879" y="1710943"/>
          <a:ext cx="446560" cy="22716"/>
        </a:xfrm>
        <a:custGeom>
          <a:avLst/>
          <a:gdLst/>
          <a:ahLst/>
          <a:cxnLst/>
          <a:rect l="0" t="0" r="0" b="0"/>
          <a:pathLst>
            <a:path>
              <a:moveTo>
                <a:pt x="0" y="11358"/>
              </a:moveTo>
              <a:lnTo>
                <a:pt x="446560" y="113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840995" y="1711138"/>
        <a:ext cx="22328" cy="22328"/>
      </dsp:txXfrm>
    </dsp:sp>
    <dsp:sp modelId="{DB4830AB-C005-4B79-9E20-E32E5449D6B1}">
      <dsp:nvSpPr>
        <dsp:cNvPr id="0" name=""/>
        <dsp:cNvSpPr/>
      </dsp:nvSpPr>
      <dsp:spPr>
        <a:xfrm>
          <a:off x="5113596" y="21895"/>
          <a:ext cx="1477126" cy="147712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Accounting </a:t>
          </a:r>
          <a:r>
            <a:rPr lang="tr-TR" sz="2400" kern="1200" dirty="0" err="1" smtClean="0"/>
            <a:t>and</a:t>
          </a:r>
          <a:r>
            <a:rPr lang="tr-TR" sz="2400" kern="1200" dirty="0" smtClean="0"/>
            <a:t> Finance</a:t>
          </a:r>
          <a:endParaRPr lang="en-US" sz="2400" kern="1200" dirty="0"/>
        </a:p>
      </dsp:txBody>
      <dsp:txXfrm>
        <a:off x="5329916" y="238215"/>
        <a:ext cx="1044486" cy="1044486"/>
      </dsp:txXfrm>
    </dsp:sp>
    <dsp:sp modelId="{A5773D7F-FECB-4C64-9C5D-31248B134C80}">
      <dsp:nvSpPr>
        <dsp:cNvPr id="0" name=""/>
        <dsp:cNvSpPr/>
      </dsp:nvSpPr>
      <dsp:spPr>
        <a:xfrm>
          <a:off x="6590723" y="2672787"/>
          <a:ext cx="446560" cy="22716"/>
        </a:xfrm>
        <a:custGeom>
          <a:avLst/>
          <a:gdLst/>
          <a:ahLst/>
          <a:cxnLst/>
          <a:rect l="0" t="0" r="0" b="0"/>
          <a:pathLst>
            <a:path>
              <a:moveTo>
                <a:pt x="0" y="11358"/>
              </a:moveTo>
              <a:lnTo>
                <a:pt x="446560" y="113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6802839" y="2672981"/>
        <a:ext cx="22328" cy="22328"/>
      </dsp:txXfrm>
    </dsp:sp>
    <dsp:sp modelId="{0FEC4162-A1CB-4FC9-8706-35292992B188}">
      <dsp:nvSpPr>
        <dsp:cNvPr id="0" name=""/>
        <dsp:cNvSpPr/>
      </dsp:nvSpPr>
      <dsp:spPr>
        <a:xfrm>
          <a:off x="7037283" y="1945582"/>
          <a:ext cx="1477126" cy="14771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Supply</a:t>
          </a:r>
          <a:endParaRPr lang="en-US" sz="2400" kern="1200" dirty="0"/>
        </a:p>
      </dsp:txBody>
      <dsp:txXfrm>
        <a:off x="7253603" y="2161902"/>
        <a:ext cx="1044486" cy="1044486"/>
      </dsp:txXfrm>
    </dsp:sp>
    <dsp:sp modelId="{CF89222D-912C-44C8-A7C8-3D382019308E}">
      <dsp:nvSpPr>
        <dsp:cNvPr id="0" name=""/>
        <dsp:cNvSpPr/>
      </dsp:nvSpPr>
      <dsp:spPr>
        <a:xfrm rot="5400000">
          <a:off x="5628879" y="3634630"/>
          <a:ext cx="446560" cy="22716"/>
        </a:xfrm>
        <a:custGeom>
          <a:avLst/>
          <a:gdLst/>
          <a:ahLst/>
          <a:cxnLst/>
          <a:rect l="0" t="0" r="0" b="0"/>
          <a:pathLst>
            <a:path>
              <a:moveTo>
                <a:pt x="0" y="11358"/>
              </a:moveTo>
              <a:lnTo>
                <a:pt x="446560" y="113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5840995" y="3634824"/>
        <a:ext cx="22328" cy="22328"/>
      </dsp:txXfrm>
    </dsp:sp>
    <dsp:sp modelId="{D351626B-9942-4E33-B187-716C9686C0FB}">
      <dsp:nvSpPr>
        <dsp:cNvPr id="0" name=""/>
        <dsp:cNvSpPr/>
      </dsp:nvSpPr>
      <dsp:spPr>
        <a:xfrm>
          <a:off x="5113596" y="3869268"/>
          <a:ext cx="1477126" cy="14771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Management</a:t>
          </a:r>
          <a:endParaRPr lang="en-US" sz="2400" kern="1200" dirty="0"/>
        </a:p>
      </dsp:txBody>
      <dsp:txXfrm>
        <a:off x="5329916" y="4085588"/>
        <a:ext cx="1044486" cy="1044486"/>
      </dsp:txXfrm>
    </dsp:sp>
    <dsp:sp modelId="{DD6AE6A7-46EE-4B21-897C-F767FB527D6B}">
      <dsp:nvSpPr>
        <dsp:cNvPr id="0" name=""/>
        <dsp:cNvSpPr/>
      </dsp:nvSpPr>
      <dsp:spPr>
        <a:xfrm rot="10800000">
          <a:off x="4667036" y="2672787"/>
          <a:ext cx="446560" cy="22716"/>
        </a:xfrm>
        <a:custGeom>
          <a:avLst/>
          <a:gdLst/>
          <a:ahLst/>
          <a:cxnLst/>
          <a:rect l="0" t="0" r="0" b="0"/>
          <a:pathLst>
            <a:path>
              <a:moveTo>
                <a:pt x="0" y="11358"/>
              </a:moveTo>
              <a:lnTo>
                <a:pt x="446560" y="113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4879152" y="2672981"/>
        <a:ext cx="22328" cy="22328"/>
      </dsp:txXfrm>
    </dsp:sp>
    <dsp:sp modelId="{7B3C6CE8-58D3-4080-836B-86951D6AA360}">
      <dsp:nvSpPr>
        <dsp:cNvPr id="0" name=""/>
        <dsp:cNvSpPr/>
      </dsp:nvSpPr>
      <dsp:spPr>
        <a:xfrm>
          <a:off x="3189909" y="1945582"/>
          <a:ext cx="1477126" cy="14771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Marketing</a:t>
          </a:r>
          <a:endParaRPr lang="en-US" sz="2400" kern="1200" dirty="0"/>
        </a:p>
      </dsp:txBody>
      <dsp:txXfrm>
        <a:off x="3406229" y="2161902"/>
        <a:ext cx="1044486" cy="1044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9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16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5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8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8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55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3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6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6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88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AB4-F7A9-455A-B4C5-A8299A7429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FE823-5F16-4B7E-A1BF-C793EAA038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4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eoftechnology.com/impact-information-technology-organiz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Information Technology in Business and Society </a:t>
            </a:r>
            <a:r>
              <a:rPr lang="en-US" b="1" dirty="0" smtClean="0"/>
              <a:t>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Organizational Impacts of Information </a:t>
            </a:r>
            <a:r>
              <a:rPr lang="en-US" b="1" dirty="0" smtClean="0"/>
              <a:t>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31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Effects of IT on Organizations: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chosen IT must support the organizations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3600" dirty="0"/>
              <a:t>IT makes communication inside the organization easier. </a:t>
            </a:r>
            <a:endParaRPr lang="tr-TR" sz="3600" dirty="0" smtClean="0"/>
          </a:p>
          <a:p>
            <a:r>
              <a:rPr lang="en-US" sz="3600" dirty="0" smtClean="0"/>
              <a:t>It </a:t>
            </a:r>
            <a:r>
              <a:rPr lang="en-US" sz="3600" dirty="0"/>
              <a:t>provides more effective ways for monitoring and control. </a:t>
            </a:r>
            <a:endParaRPr lang="tr-TR" sz="3600" dirty="0" smtClean="0"/>
          </a:p>
          <a:p>
            <a:r>
              <a:rPr lang="en-US" sz="3600" dirty="0" smtClean="0"/>
              <a:t>Therefore</a:t>
            </a:r>
            <a:r>
              <a:rPr lang="en-US" sz="3600" dirty="0"/>
              <a:t>, the need for middle managers decreases.</a:t>
            </a:r>
          </a:p>
        </p:txBody>
      </p:sp>
    </p:spTree>
    <p:extLst>
      <p:ext uri="{BB962C8B-B14F-4D97-AF65-F5344CB8AC3E}">
        <p14:creationId xmlns:p14="http://schemas.microsoft.com/office/powerpoint/2010/main" val="2770583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Effects of IT on Organizations: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IT permits the organizations to be flexible geographically. </a:t>
            </a:r>
            <a:endParaRPr lang="tr-TR" sz="3600" dirty="0" smtClean="0"/>
          </a:p>
          <a:p>
            <a:pPr lvl="1"/>
            <a:r>
              <a:rPr lang="tr-TR" sz="3200" dirty="0" err="1" smtClean="0"/>
              <a:t>Adds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decentral</a:t>
            </a:r>
            <a:r>
              <a:rPr lang="tr-TR" sz="3200" dirty="0" smtClean="0"/>
              <a:t> </a:t>
            </a:r>
            <a:r>
              <a:rPr lang="tr-TR" sz="3200" dirty="0" err="1" smtClean="0"/>
              <a:t>decision</a:t>
            </a:r>
            <a:r>
              <a:rPr lang="tr-TR" sz="3200" dirty="0" smtClean="0"/>
              <a:t> </a:t>
            </a:r>
            <a:r>
              <a:rPr lang="tr-TR" sz="3200" dirty="0" err="1" smtClean="0"/>
              <a:t>making</a:t>
            </a:r>
            <a:r>
              <a:rPr lang="tr-TR" sz="3200" dirty="0" smtClean="0"/>
              <a:t>.</a:t>
            </a:r>
          </a:p>
          <a:p>
            <a:r>
              <a:rPr lang="en-US" sz="3600" dirty="0" smtClean="0"/>
              <a:t>help</a:t>
            </a:r>
            <a:r>
              <a:rPr lang="tr-TR" sz="3600" dirty="0" smtClean="0"/>
              <a:t>s</a:t>
            </a:r>
            <a:r>
              <a:rPr lang="en-US" sz="3600" dirty="0" smtClean="0"/>
              <a:t> </a:t>
            </a:r>
            <a:r>
              <a:rPr lang="en-US" sz="3600" dirty="0"/>
              <a:t>coordination directly by making information processing less </a:t>
            </a:r>
            <a:r>
              <a:rPr lang="en-US" sz="3600" dirty="0" smtClean="0"/>
              <a:t>costly</a:t>
            </a:r>
            <a:r>
              <a:rPr lang="tr-TR" sz="3600" dirty="0" smtClean="0"/>
              <a:t>.</a:t>
            </a:r>
          </a:p>
          <a:p>
            <a:r>
              <a:rPr lang="en-US" sz="3600" dirty="0"/>
              <a:t>Rigid hierarchies are replaced by formal and informal communication networks</a:t>
            </a:r>
          </a:p>
        </p:txBody>
      </p:sp>
    </p:spTree>
    <p:extLst>
      <p:ext uri="{BB962C8B-B14F-4D97-AF65-F5344CB8AC3E}">
        <p14:creationId xmlns:p14="http://schemas.microsoft.com/office/powerpoint/2010/main" val="3106016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References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Curtis </a:t>
            </a:r>
            <a:r>
              <a:rPr lang="en-US" dirty="0"/>
              <a:t>and </a:t>
            </a:r>
            <a:r>
              <a:rPr lang="en-US" dirty="0" err="1"/>
              <a:t>Cobham</a:t>
            </a:r>
            <a:r>
              <a:rPr lang="en-US" dirty="0"/>
              <a:t> (2005), Business Information Systems, Prentice Hall. </a:t>
            </a:r>
            <a:r>
              <a:rPr lang="en-US" dirty="0" err="1"/>
              <a:t>Ch</a:t>
            </a:r>
            <a:r>
              <a:rPr lang="en-US" dirty="0"/>
              <a:t> 1.</a:t>
            </a:r>
          </a:p>
          <a:p>
            <a:r>
              <a:rPr lang="en-US" dirty="0"/>
              <a:t>Curry A., P. Flat and I. Hollingsworth (2006), </a:t>
            </a:r>
            <a:r>
              <a:rPr lang="en-US" i="1" dirty="0"/>
              <a:t>Managing Information and Systems</a:t>
            </a:r>
            <a:r>
              <a:rPr lang="en-US" dirty="0"/>
              <a:t>, Routledge: New York, </a:t>
            </a:r>
            <a:r>
              <a:rPr lang="en-US" dirty="0" err="1"/>
              <a:t>Ch</a:t>
            </a:r>
            <a:r>
              <a:rPr lang="en-US" dirty="0"/>
              <a:t> 6.</a:t>
            </a:r>
          </a:p>
          <a:p>
            <a:r>
              <a:rPr lang="en-US" dirty="0"/>
              <a:t>Chaffey and Wood (2004), Business information management: improving performance using information systems, Pearson, </a:t>
            </a:r>
            <a:r>
              <a:rPr lang="en-US" dirty="0" err="1"/>
              <a:t>Ch</a:t>
            </a:r>
            <a:r>
              <a:rPr lang="en-US" dirty="0"/>
              <a:t> 8.</a:t>
            </a:r>
          </a:p>
          <a:p>
            <a:r>
              <a:rPr lang="en-US" dirty="0" err="1"/>
              <a:t>Pearlson</a:t>
            </a:r>
            <a:r>
              <a:rPr lang="en-US" dirty="0"/>
              <a:t> and Saunders (2010), Managing and Using Information Systems, </a:t>
            </a:r>
            <a:r>
              <a:rPr lang="en-US" dirty="0" err="1"/>
              <a:t>Ch</a:t>
            </a:r>
            <a:r>
              <a:rPr lang="en-US" dirty="0"/>
              <a:t> 3.</a:t>
            </a:r>
          </a:p>
          <a:p>
            <a:r>
              <a:rPr lang="en-US" u="sng" dirty="0">
                <a:hlinkClick r:id="rId2"/>
              </a:rPr>
              <a:t>https://www.useoftechnology.com/impact-information-technology-organization/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94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an organization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social unit of people that is managed and coordinated to meet a need or to pursue collective goals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pPr lvl="1"/>
            <a:r>
              <a:rPr lang="en-US" sz="3200" dirty="0"/>
              <a:t>composed of people and groups of people;</a:t>
            </a:r>
          </a:p>
          <a:p>
            <a:pPr lvl="1"/>
            <a:r>
              <a:rPr lang="en-US" sz="3200" dirty="0" smtClean="0"/>
              <a:t>in </a:t>
            </a:r>
            <a:r>
              <a:rPr lang="en-US" sz="3200" dirty="0"/>
              <a:t>order to achieve some shared purpose;</a:t>
            </a:r>
          </a:p>
          <a:p>
            <a:pPr lvl="1"/>
            <a:r>
              <a:rPr lang="en-US" sz="3200" dirty="0" smtClean="0"/>
              <a:t>through </a:t>
            </a:r>
            <a:r>
              <a:rPr lang="en-US" sz="3200" dirty="0"/>
              <a:t>a division of labor;</a:t>
            </a:r>
          </a:p>
          <a:p>
            <a:pPr lvl="1"/>
            <a:r>
              <a:rPr lang="en-US" sz="3200" dirty="0" smtClean="0"/>
              <a:t>integrated </a:t>
            </a:r>
            <a:r>
              <a:rPr lang="en-US" sz="3200" dirty="0"/>
              <a:t>by information-based decision </a:t>
            </a:r>
            <a:r>
              <a:rPr lang="en-US" sz="3200" dirty="0" smtClean="0"/>
              <a:t>processes;</a:t>
            </a:r>
            <a:endParaRPr lang="tr-TR" sz="3200" dirty="0" smtClean="0"/>
          </a:p>
          <a:p>
            <a:pPr lvl="1"/>
            <a:r>
              <a:rPr lang="en-US" sz="3200" dirty="0" smtClean="0"/>
              <a:t>continuous </a:t>
            </a:r>
            <a:r>
              <a:rPr lang="en-US" sz="3200" dirty="0"/>
              <a:t>through time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837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181916"/>
              </p:ext>
            </p:extLst>
          </p:nvPr>
        </p:nvGraphicFramePr>
        <p:xfrm>
          <a:off x="487680" y="1351280"/>
          <a:ext cx="11704320" cy="5368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3974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9"/>
            <a:ext cx="8829759" cy="44773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9773920" y="4413694"/>
            <a:ext cx="19710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</a:t>
            </a:r>
            <a:r>
              <a:rPr lang="en-US" dirty="0"/>
              <a:t>: Chaffey and Woods, Business Information Management, 2004. p. </a:t>
            </a:r>
            <a:r>
              <a:rPr lang="en-US" dirty="0" smtClean="0"/>
              <a:t>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40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Managers </a:t>
            </a:r>
            <a:r>
              <a:rPr lang="tr-TR" sz="4000" dirty="0" smtClean="0"/>
              <a:t>define </a:t>
            </a:r>
            <a:r>
              <a:rPr lang="en-US" sz="4000" dirty="0" smtClean="0"/>
              <a:t>and </a:t>
            </a:r>
            <a:r>
              <a:rPr lang="tr-TR" sz="4000" dirty="0" err="1" smtClean="0"/>
              <a:t>control</a:t>
            </a:r>
            <a:r>
              <a:rPr lang="tr-TR" sz="4000" dirty="0" smtClean="0"/>
              <a:t> </a:t>
            </a:r>
            <a:r>
              <a:rPr lang="en-US" sz="4000" dirty="0" smtClean="0"/>
              <a:t>organizational </a:t>
            </a:r>
            <a:r>
              <a:rPr lang="en-US" sz="4000" dirty="0"/>
              <a:t>objectives </a:t>
            </a:r>
            <a:endParaRPr lang="tr-TR" sz="4000" dirty="0" smtClean="0"/>
          </a:p>
          <a:p>
            <a:pPr lvl="1"/>
            <a:r>
              <a:rPr lang="en-US" sz="3600" dirty="0" smtClean="0"/>
              <a:t>by </a:t>
            </a:r>
            <a:r>
              <a:rPr lang="en-US" sz="3600" dirty="0"/>
              <a:t>allocating human and material resources and directing operations. </a:t>
            </a:r>
            <a:endParaRPr lang="tr-TR" sz="3600" dirty="0" smtClean="0"/>
          </a:p>
          <a:p>
            <a:r>
              <a:rPr lang="en-US" sz="4000" dirty="0" smtClean="0"/>
              <a:t>They </a:t>
            </a:r>
            <a:r>
              <a:rPr lang="en-US" sz="4000" dirty="0"/>
              <a:t>bring together the individuals in an </a:t>
            </a:r>
            <a:r>
              <a:rPr lang="en-US" sz="4000" dirty="0" smtClean="0"/>
              <a:t>organization</a:t>
            </a:r>
            <a:r>
              <a:rPr lang="tr-TR" sz="4000" dirty="0" smtClean="0"/>
              <a:t>.</a:t>
            </a:r>
          </a:p>
          <a:p>
            <a:r>
              <a:rPr lang="en-US" sz="4000" dirty="0" smtClean="0"/>
              <a:t>They </a:t>
            </a:r>
            <a:r>
              <a:rPr lang="en-US" sz="4000" dirty="0"/>
              <a:t>are </a:t>
            </a:r>
            <a:r>
              <a:rPr lang="en-US" sz="4000" dirty="0" smtClean="0"/>
              <a:t>decision </a:t>
            </a:r>
            <a:r>
              <a:rPr lang="en-US" sz="4000" dirty="0"/>
              <a:t>makers.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5736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roles in an organization are defined through organizational structure. </a:t>
            </a:r>
            <a:endParaRPr lang="tr-TR" sz="3600" dirty="0" smtClean="0"/>
          </a:p>
          <a:p>
            <a:r>
              <a:rPr lang="en-US" sz="3600" dirty="0" smtClean="0"/>
              <a:t>Organizational </a:t>
            </a:r>
            <a:r>
              <a:rPr lang="en-US" sz="3600" dirty="0"/>
              <a:t>structure shows </a:t>
            </a:r>
            <a:endParaRPr lang="tr-TR" sz="3600" dirty="0" smtClean="0"/>
          </a:p>
          <a:p>
            <a:pPr lvl="1"/>
            <a:r>
              <a:rPr lang="en-US" sz="3200" dirty="0" smtClean="0"/>
              <a:t>who </a:t>
            </a:r>
            <a:r>
              <a:rPr lang="en-US" sz="3200" dirty="0"/>
              <a:t>is responsible from the jobs done in an organization, </a:t>
            </a:r>
            <a:endParaRPr lang="tr-TR" sz="3200" dirty="0" smtClean="0"/>
          </a:p>
          <a:p>
            <a:pPr lvl="1"/>
            <a:r>
              <a:rPr lang="en-US" sz="3200" dirty="0" smtClean="0"/>
              <a:t>who </a:t>
            </a:r>
            <a:r>
              <a:rPr lang="en-US" sz="3200" dirty="0"/>
              <a:t>has the decision rights. </a:t>
            </a:r>
          </a:p>
          <a:p>
            <a:r>
              <a:rPr lang="en-US" sz="3600" dirty="0"/>
              <a:t>The three principal managerial levels are senior management, middle management and operational management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3851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46" y="1690687"/>
            <a:ext cx="6513322" cy="47521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Dikdörtgen 4"/>
          <p:cNvSpPr/>
          <p:nvPr/>
        </p:nvSpPr>
        <p:spPr>
          <a:xfrm>
            <a:off x="7175815" y="1979239"/>
            <a:ext cx="43536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/>
              <a:t>Source: </a:t>
            </a:r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</a:p>
          <a:p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59750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 the </a:t>
            </a:r>
            <a:r>
              <a:rPr lang="en-US" sz="3600" b="1" dirty="0"/>
              <a:t>hierarchical organizational structure</a:t>
            </a:r>
            <a:r>
              <a:rPr lang="en-US" sz="3600" dirty="0"/>
              <a:t>, </a:t>
            </a:r>
            <a:endParaRPr lang="tr-TR" sz="3600" dirty="0" smtClean="0"/>
          </a:p>
          <a:p>
            <a:pPr lvl="1"/>
            <a:r>
              <a:rPr lang="en-US" sz="3200" dirty="0" smtClean="0"/>
              <a:t>decision </a:t>
            </a:r>
            <a:r>
              <a:rPr lang="en-US" sz="3200" dirty="0"/>
              <a:t>rights are highly specified and centralized. </a:t>
            </a:r>
            <a:endParaRPr lang="tr-TR" sz="3200" dirty="0" smtClean="0"/>
          </a:p>
          <a:p>
            <a:pPr lvl="1"/>
            <a:r>
              <a:rPr lang="tr-TR" sz="3200" dirty="0" err="1" smtClean="0"/>
              <a:t>Work</a:t>
            </a:r>
            <a:r>
              <a:rPr lang="tr-TR" sz="3200" dirty="0" smtClean="0"/>
              <a:t> </a:t>
            </a:r>
            <a:r>
              <a:rPr lang="en-US" sz="3200" dirty="0" smtClean="0"/>
              <a:t>comes </a:t>
            </a:r>
            <a:r>
              <a:rPr lang="en-US" sz="3200" dirty="0"/>
              <a:t>from the top and </a:t>
            </a:r>
            <a:endParaRPr lang="tr-TR" sz="3200" dirty="0" smtClean="0"/>
          </a:p>
          <a:p>
            <a:pPr lvl="1"/>
            <a:r>
              <a:rPr lang="tr-TR" sz="3200" dirty="0" err="1" smtClean="0"/>
              <a:t>Divided</a:t>
            </a:r>
            <a:r>
              <a:rPr lang="tr-TR" sz="3200" dirty="0" smtClean="0"/>
              <a:t> </a:t>
            </a:r>
            <a:r>
              <a:rPr lang="en-US" sz="3200" dirty="0" smtClean="0"/>
              <a:t>into </a:t>
            </a:r>
            <a:r>
              <a:rPr lang="en-US" sz="3200" dirty="0"/>
              <a:t>smaller and smaller pieces </a:t>
            </a:r>
            <a:endParaRPr lang="tr-TR" sz="3200" dirty="0" smtClean="0"/>
          </a:p>
          <a:p>
            <a:pPr lvl="1"/>
            <a:r>
              <a:rPr lang="en-US" sz="3200" dirty="0" smtClean="0"/>
              <a:t>Middle </a:t>
            </a:r>
            <a:r>
              <a:rPr lang="en-US" sz="3200" dirty="0"/>
              <a:t>managers do the primary information processing and communicating,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518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an organization?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I</a:t>
            </a:r>
            <a:r>
              <a:rPr lang="en-US" sz="4000" dirty="0" smtClean="0"/>
              <a:t>n the </a:t>
            </a:r>
            <a:r>
              <a:rPr lang="en-US" sz="4000" b="1" dirty="0" smtClean="0"/>
              <a:t>flat organization structure</a:t>
            </a:r>
            <a:r>
              <a:rPr lang="en-US" sz="4000" dirty="0" smtClean="0"/>
              <a:t>, </a:t>
            </a:r>
            <a:endParaRPr lang="tr-TR" sz="4000" dirty="0" smtClean="0"/>
          </a:p>
          <a:p>
            <a:pPr lvl="1"/>
            <a:r>
              <a:rPr lang="en-US" sz="3600" dirty="0" smtClean="0"/>
              <a:t>decision making is </a:t>
            </a:r>
            <a:r>
              <a:rPr lang="tr-TR" sz="3600" dirty="0" smtClean="0"/>
              <a:t>de-</a:t>
            </a:r>
            <a:r>
              <a:rPr lang="en-US" sz="3600" dirty="0" smtClean="0"/>
              <a:t>centralized</a:t>
            </a:r>
            <a:endParaRPr lang="tr-TR" sz="3600" dirty="0" smtClean="0"/>
          </a:p>
          <a:p>
            <a:pPr lvl="1"/>
            <a:r>
              <a:rPr lang="en-US" sz="3600" dirty="0" smtClean="0"/>
              <a:t>everyone does whatever needs to be done to complete business. </a:t>
            </a:r>
            <a:endParaRPr lang="tr-TR" sz="3600" dirty="0" smtClean="0"/>
          </a:p>
          <a:p>
            <a:pPr lvl="1"/>
            <a:r>
              <a:rPr lang="en-US" sz="3600" dirty="0" smtClean="0"/>
              <a:t>can respond quickly to dynamic, uncertain environments. </a:t>
            </a:r>
            <a:endParaRPr lang="tr-TR" sz="3600" dirty="0" smtClean="0"/>
          </a:p>
          <a:p>
            <a:pPr lvl="1"/>
            <a:r>
              <a:rPr lang="en-US" sz="3600" dirty="0" smtClean="0"/>
              <a:t>To increase flexibility and innovation, decision rights may not be clearly defined.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70166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477</Words>
  <Application>Microsoft Office PowerPoint</Application>
  <PresentationFormat>Geniş ekran</PresentationFormat>
  <Paragraphs>60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Information Technology in Business and Society II</vt:lpstr>
      <vt:lpstr>What is an organization?</vt:lpstr>
      <vt:lpstr>What is an organization?</vt:lpstr>
      <vt:lpstr>What is an organization?</vt:lpstr>
      <vt:lpstr>What is an organization?</vt:lpstr>
      <vt:lpstr>What is an organization?</vt:lpstr>
      <vt:lpstr>What is an organization?</vt:lpstr>
      <vt:lpstr>What is an organization?</vt:lpstr>
      <vt:lpstr>What is an organization?</vt:lpstr>
      <vt:lpstr>The Effects of IT on Organizations:</vt:lpstr>
      <vt:lpstr>The Effects of IT on Organizations: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9</cp:revision>
  <dcterms:created xsi:type="dcterms:W3CDTF">2020-01-17T12:15:23Z</dcterms:created>
  <dcterms:modified xsi:type="dcterms:W3CDTF">2020-01-17T12:28:28Z</dcterms:modified>
</cp:coreProperties>
</file>