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Lst>
  <p:notesMasterIdLst>
    <p:notesMasterId r:id="rId12"/>
  </p:notesMasterIdLst>
  <p:sldIdLst>
    <p:sldId id="260" r:id="rId4"/>
    <p:sldId id="261" r:id="rId5"/>
    <p:sldId id="262" r:id="rId6"/>
    <p:sldId id="263" r:id="rId7"/>
    <p:sldId id="266" r:id="rId8"/>
    <p:sldId id="265" r:id="rId9"/>
    <p:sldId id="267"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742758-71FC-4DBC-B945-00CDED52638E}" type="datetimeFigureOut">
              <a:rPr lang="tr-TR" smtClean="0"/>
              <a:t>23.01.2020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622818-364D-47BB-A581-347A22E3FD85}" type="slidenum">
              <a:rPr lang="tr-TR" smtClean="0"/>
              <a:t>‹#›</a:t>
            </a:fld>
            <a:endParaRPr lang="tr-TR"/>
          </a:p>
        </p:txBody>
      </p:sp>
    </p:spTree>
    <p:extLst>
      <p:ext uri="{BB962C8B-B14F-4D97-AF65-F5344CB8AC3E}">
        <p14:creationId xmlns:p14="http://schemas.microsoft.com/office/powerpoint/2010/main" val="532541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EDAA4F9-1A11-43BC-8E5E-1FE1C2655726}" type="slidenum">
              <a:rPr lang="tr-TR" altLang="tr-TR">
                <a:solidFill>
                  <a:srgbClr val="000000"/>
                </a:solidFill>
              </a:rPr>
              <a:pPr>
                <a:spcBef>
                  <a:spcPct val="0"/>
                </a:spcBef>
              </a:pPr>
              <a:t>1</a:t>
            </a:fld>
            <a:endParaRPr lang="tr-TR" altLang="tr-TR">
              <a:solidFill>
                <a:srgbClr val="000000"/>
              </a:solidFill>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953486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EF85D56-CF83-4D00-B67A-4653EC3DDE6F}" type="slidenum">
              <a:rPr lang="tr-TR" altLang="tr-TR">
                <a:solidFill>
                  <a:srgbClr val="000000"/>
                </a:solidFill>
              </a:rPr>
              <a:pPr>
                <a:spcBef>
                  <a:spcPct val="0"/>
                </a:spcBef>
              </a:pPr>
              <a:t>2</a:t>
            </a:fld>
            <a:endParaRPr lang="tr-TR" altLang="tr-TR">
              <a:solidFill>
                <a:srgbClr val="000000"/>
              </a:solidFill>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101613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6BF19F9-06ED-4DFD-B7F7-64CD69F8B1FC}" type="slidenum">
              <a:rPr lang="tr-TR" altLang="tr-TR">
                <a:solidFill>
                  <a:srgbClr val="000000"/>
                </a:solidFill>
              </a:rPr>
              <a:pPr>
                <a:spcBef>
                  <a:spcPct val="0"/>
                </a:spcBef>
              </a:pPr>
              <a:t>3</a:t>
            </a:fld>
            <a:endParaRPr lang="tr-TR" altLang="tr-TR">
              <a:solidFill>
                <a:srgbClr val="000000"/>
              </a:solidFill>
            </a:endParaRP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160639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CD545C5-1356-49D0-92B2-A12AF8B53260}" type="slidenum">
              <a:rPr lang="tr-TR" altLang="tr-TR">
                <a:solidFill>
                  <a:srgbClr val="000000"/>
                </a:solidFill>
              </a:rPr>
              <a:pPr>
                <a:spcBef>
                  <a:spcPct val="0"/>
                </a:spcBef>
              </a:pPr>
              <a:t>4</a:t>
            </a:fld>
            <a:endParaRPr lang="tr-TR" altLang="tr-TR">
              <a:solidFill>
                <a:srgbClr val="000000"/>
              </a:solidFill>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8779279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D37CD99-77F1-4CDD-9D7F-F4B16AC586FB}" type="slidenum">
              <a:rPr lang="tr-TR" altLang="tr-TR">
                <a:solidFill>
                  <a:srgbClr val="000000"/>
                </a:solidFill>
              </a:rPr>
              <a:pPr>
                <a:spcBef>
                  <a:spcPct val="0"/>
                </a:spcBef>
              </a:pPr>
              <a:t>8</a:t>
            </a:fld>
            <a:endParaRPr lang="tr-TR" altLang="tr-TR">
              <a:solidFill>
                <a:srgbClr val="000000"/>
              </a:solidFill>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377094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F4C0E58-2B61-4BBF-9DBC-25144EE328C4}"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DB0AD4-1750-45EF-81D7-F06EBADACB44}" type="slidenum">
              <a:rPr lang="tr-TR" smtClean="0"/>
              <a:t>‹#›</a:t>
            </a:fld>
            <a:endParaRPr lang="tr-TR"/>
          </a:p>
        </p:txBody>
      </p:sp>
    </p:spTree>
    <p:extLst>
      <p:ext uri="{BB962C8B-B14F-4D97-AF65-F5344CB8AC3E}">
        <p14:creationId xmlns:p14="http://schemas.microsoft.com/office/powerpoint/2010/main" val="732964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4C0E58-2B61-4BBF-9DBC-25144EE328C4}"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DB0AD4-1750-45EF-81D7-F06EBADACB44}" type="slidenum">
              <a:rPr lang="tr-TR" smtClean="0"/>
              <a:t>‹#›</a:t>
            </a:fld>
            <a:endParaRPr lang="tr-TR"/>
          </a:p>
        </p:txBody>
      </p:sp>
    </p:spTree>
    <p:extLst>
      <p:ext uri="{BB962C8B-B14F-4D97-AF65-F5344CB8AC3E}">
        <p14:creationId xmlns:p14="http://schemas.microsoft.com/office/powerpoint/2010/main" val="852186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4C0E58-2B61-4BBF-9DBC-25144EE328C4}"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DB0AD4-1750-45EF-81D7-F06EBADACB44}" type="slidenum">
              <a:rPr lang="tr-TR" smtClean="0"/>
              <a:t>‹#›</a:t>
            </a:fld>
            <a:endParaRPr lang="tr-TR"/>
          </a:p>
        </p:txBody>
      </p:sp>
    </p:spTree>
    <p:extLst>
      <p:ext uri="{BB962C8B-B14F-4D97-AF65-F5344CB8AC3E}">
        <p14:creationId xmlns:p14="http://schemas.microsoft.com/office/powerpoint/2010/main" val="17913683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7149CBF-5FE8-4871-B766-038AF39D019E}"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29632112"/>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2E1271-1546-457B-A0A7-D4A0E546AAE4}"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72295375"/>
      </p:ext>
    </p:extLst>
  </p:cSld>
  <p:clrMapOvr>
    <a:masterClrMapping/>
  </p:clrMapOvr>
  <p:transition>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764FBB4-2C48-4186-AECB-0AF2E8D32CA8}"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346329434"/>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2597B84-5D25-4F26-96A4-7AE64E3B9B17}"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56312867"/>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73B9557-F8B3-408D-B14D-6773BF6C475D}"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508530366"/>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8BA0529-0DBF-4395-8557-161E7E5BFAE1}"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337787759"/>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BF36CB7-93F0-415D-8A1C-53649C1BF4A2}"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84257784"/>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C61C17-1DB1-4019-AD52-F4F70B4C35CC}"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545137219"/>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4C0E58-2B61-4BBF-9DBC-25144EE328C4}"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DB0AD4-1750-45EF-81D7-F06EBADACB44}" type="slidenum">
              <a:rPr lang="tr-TR" smtClean="0"/>
              <a:t>‹#›</a:t>
            </a:fld>
            <a:endParaRPr lang="tr-TR"/>
          </a:p>
        </p:txBody>
      </p:sp>
    </p:spTree>
    <p:extLst>
      <p:ext uri="{BB962C8B-B14F-4D97-AF65-F5344CB8AC3E}">
        <p14:creationId xmlns:p14="http://schemas.microsoft.com/office/powerpoint/2010/main" val="15720984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9E0122-1884-4E45-99DF-7F345DE17549}"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909489898"/>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C073D5-FD57-4AF7-BA54-B59030292460}"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460575996"/>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70F854-E488-4140-846B-9A240133E99B}"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651420444"/>
      </p:ext>
    </p:extLst>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600201"/>
            <a:ext cx="10972800" cy="4525963"/>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D9E93D0-CDE6-47ED-8FB6-94F37B0EBCEF}"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66982420"/>
      </p:ext>
    </p:extLst>
  </p:cSld>
  <p:clrMapOvr>
    <a:masterClrMapping/>
  </p:clrMapOvr>
  <p:transition>
    <p:zo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Freeform 4"/>
          <p:cNvSpPr>
            <a:spLocks/>
          </p:cNvSpPr>
          <p:nvPr/>
        </p:nvSpPr>
        <p:spPr bwMode="auto">
          <a:xfrm>
            <a:off x="381000" y="2803525"/>
            <a:ext cx="2117"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34498" name="Rectangle 2"/>
          <p:cNvSpPr>
            <a:spLocks noGrp="1" noChangeArrowheads="1"/>
          </p:cNvSpPr>
          <p:nvPr>
            <p:ph type="ctrTitle" sz="quarter"/>
          </p:nvPr>
        </p:nvSpPr>
        <p:spPr>
          <a:xfrm>
            <a:off x="914400" y="1997076"/>
            <a:ext cx="10363200" cy="1431925"/>
          </a:xfrm>
        </p:spPr>
        <p:txBody>
          <a:bodyPr anchor="b" anchorCtr="1"/>
          <a:lstStyle>
            <a:lvl1pPr algn="ctr">
              <a:defRPr/>
            </a:lvl1pPr>
          </a:lstStyle>
          <a:p>
            <a:r>
              <a:rPr lang="tr-TR"/>
              <a:t>Asıl başlık stili için tıklatın</a:t>
            </a:r>
          </a:p>
        </p:txBody>
      </p:sp>
      <p:sp>
        <p:nvSpPr>
          <p:cNvPr id="234499" name="Rectangle 3"/>
          <p:cNvSpPr>
            <a:spLocks noGrp="1" noChangeArrowheads="1"/>
          </p:cNvSpPr>
          <p:nvPr>
            <p:ph type="subTitle" sz="quarter" idx="1"/>
          </p:nvPr>
        </p:nvSpPr>
        <p:spPr>
          <a:xfrm>
            <a:off x="1828800" y="3886200"/>
            <a:ext cx="8534400" cy="1752600"/>
          </a:xfrm>
        </p:spPr>
        <p:txBody>
          <a:bodyPr/>
          <a:lstStyle>
            <a:lvl1pPr marL="0" indent="0" algn="ctr">
              <a:buFontTx/>
              <a:buNone/>
              <a:defRPr/>
            </a:lvl1pPr>
          </a:lstStyle>
          <a:p>
            <a:r>
              <a:rPr lang="tr-TR"/>
              <a:t>Asıl alt başlık stilini düzenlemek için tıklatın</a:t>
            </a:r>
          </a:p>
        </p:txBody>
      </p:sp>
      <p:sp>
        <p:nvSpPr>
          <p:cNvPr id="5" name="Rectangle 5"/>
          <p:cNvSpPr>
            <a:spLocks noGrp="1" noChangeArrowheads="1"/>
          </p:cNvSpPr>
          <p:nvPr>
            <p:ph type="ftr" sz="quarter" idx="10"/>
          </p:nvPr>
        </p:nvSpPr>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1"/>
          </p:nvPr>
        </p:nvSpPr>
        <p:spPr/>
        <p:txBody>
          <a:bodyPr/>
          <a:lstStyle>
            <a:lvl1pPr>
              <a:defRPr smtClean="0"/>
            </a:lvl1pPr>
          </a:lstStyle>
          <a:p>
            <a:pPr>
              <a:defRPr/>
            </a:pPr>
            <a:fld id="{E4E38E09-14C2-46E1-815D-3B79DFCA5B58}" type="slidenum">
              <a:rPr lang="tr-TR" altLang="tr-TR">
                <a:solidFill>
                  <a:srgbClr val="FFFFFF"/>
                </a:solidFill>
              </a:rPr>
              <a:pPr>
                <a:defRPr/>
              </a:pPr>
              <a:t>‹#›</a:t>
            </a:fld>
            <a:endParaRPr lang="tr-TR" altLang="tr-TR">
              <a:solidFill>
                <a:srgbClr val="FFFFFF"/>
              </a:solidFill>
            </a:endParaRPr>
          </a:p>
        </p:txBody>
      </p:sp>
      <p:sp>
        <p:nvSpPr>
          <p:cNvPr id="7" name="Rectangle 7"/>
          <p:cNvSpPr>
            <a:spLocks noGrp="1" noChangeArrowheads="1"/>
          </p:cNvSpPr>
          <p:nvPr>
            <p:ph type="dt" sz="quarter" idx="12"/>
          </p:nvPr>
        </p:nvSpPr>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986127868"/>
      </p:ext>
    </p:extLst>
  </p:cSld>
  <p:clrMapOvr>
    <a:masterClrMapping/>
  </p:clrMapOvr>
  <p:transition>
    <p:zoom/>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9B04B8B-93E9-4F9A-898D-61FC1490B4ED}"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851702870"/>
      </p:ext>
    </p:extLst>
  </p:cSld>
  <p:clrMapOvr>
    <a:masterClrMapping/>
  </p:clrMapOvr>
  <p:transition>
    <p:zoom/>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4B77A2-FFBE-4BA6-A5FC-F825B6C97091}"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973262934"/>
      </p:ext>
    </p:extLst>
  </p:cSld>
  <p:clrMapOvr>
    <a:masterClrMapping/>
  </p:clrMapOvr>
  <p:transition>
    <p:zoom/>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905000"/>
            <a:ext cx="538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05000"/>
            <a:ext cx="538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6559778-8A79-4349-AFF5-BD12C1B61568}"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395454998"/>
      </p:ext>
    </p:extLst>
  </p:cSld>
  <p:clrMapOvr>
    <a:masterClrMapping/>
  </p:clrMapOvr>
  <p:transition>
    <p:zoom/>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08AF8FB3-72C8-4086-A7DC-54A833964E3D}"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083092"/>
      </p:ext>
    </p:extLst>
  </p:cSld>
  <p:clrMapOvr>
    <a:masterClrMapping/>
  </p:clrMapOvr>
  <p:transition>
    <p:zoom/>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F757E69-F43E-4E8D-9AB0-1DA6CFC8751B}"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957474827"/>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F4C0E58-2B61-4BBF-9DBC-25144EE328C4}"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DB0AD4-1750-45EF-81D7-F06EBADACB44}" type="slidenum">
              <a:rPr lang="tr-TR" smtClean="0"/>
              <a:t>‹#›</a:t>
            </a:fld>
            <a:endParaRPr lang="tr-TR"/>
          </a:p>
        </p:txBody>
      </p:sp>
    </p:spTree>
    <p:extLst>
      <p:ext uri="{BB962C8B-B14F-4D97-AF65-F5344CB8AC3E}">
        <p14:creationId xmlns:p14="http://schemas.microsoft.com/office/powerpoint/2010/main" val="327312365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DB14879-97DF-4F81-8FD3-703B4FC1C576}"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650516191"/>
      </p:ext>
    </p:extLst>
  </p:cSld>
  <p:clrMapOvr>
    <a:masterClrMapping/>
  </p:clrMapOvr>
  <p:transition>
    <p:zoom/>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F043A72-263B-41B8-A94B-C83CD8D4BF20}"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206634778"/>
      </p:ext>
    </p:extLst>
  </p:cSld>
  <p:clrMapOvr>
    <a:masterClrMapping/>
  </p:clrMapOvr>
  <p:transition>
    <p:zoom/>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380757A-50D5-4042-8224-B5DC6700A1D3}"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676596410"/>
      </p:ext>
    </p:extLst>
  </p:cSld>
  <p:clrMapOvr>
    <a:masterClrMapping/>
  </p:clrMapOvr>
  <p:transition>
    <p:zoom/>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1B661FD-A3ED-4493-B4FA-B52092E7A509}"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835434355"/>
      </p:ext>
    </p:extLst>
  </p:cSld>
  <p:clrMapOvr>
    <a:masterClrMapping/>
  </p:clrMapOvr>
  <p:transition>
    <p:zoom/>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92100"/>
            <a:ext cx="2743200" cy="57277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92100"/>
            <a:ext cx="8026400" cy="57277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40653BF-D73E-4036-AA66-298F81898683}"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026152931"/>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F4C0E58-2B61-4BBF-9DBC-25144EE328C4}"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2DB0AD4-1750-45EF-81D7-F06EBADACB44}" type="slidenum">
              <a:rPr lang="tr-TR" smtClean="0"/>
              <a:t>‹#›</a:t>
            </a:fld>
            <a:endParaRPr lang="tr-TR"/>
          </a:p>
        </p:txBody>
      </p:sp>
    </p:spTree>
    <p:extLst>
      <p:ext uri="{BB962C8B-B14F-4D97-AF65-F5344CB8AC3E}">
        <p14:creationId xmlns:p14="http://schemas.microsoft.com/office/powerpoint/2010/main" val="2514225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F4C0E58-2B61-4BBF-9DBC-25144EE328C4}" type="datetimeFigureOut">
              <a:rPr lang="tr-TR" smtClean="0"/>
              <a:t>23.01.2020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2DB0AD4-1750-45EF-81D7-F06EBADACB44}" type="slidenum">
              <a:rPr lang="tr-TR" smtClean="0"/>
              <a:t>‹#›</a:t>
            </a:fld>
            <a:endParaRPr lang="tr-TR"/>
          </a:p>
        </p:txBody>
      </p:sp>
    </p:spTree>
    <p:extLst>
      <p:ext uri="{BB962C8B-B14F-4D97-AF65-F5344CB8AC3E}">
        <p14:creationId xmlns:p14="http://schemas.microsoft.com/office/powerpoint/2010/main" val="970663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F4C0E58-2B61-4BBF-9DBC-25144EE328C4}" type="datetimeFigureOut">
              <a:rPr lang="tr-TR" smtClean="0"/>
              <a:t>23.01.2020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2DB0AD4-1750-45EF-81D7-F06EBADACB44}" type="slidenum">
              <a:rPr lang="tr-TR" smtClean="0"/>
              <a:t>‹#›</a:t>
            </a:fld>
            <a:endParaRPr lang="tr-TR"/>
          </a:p>
        </p:txBody>
      </p:sp>
    </p:spTree>
    <p:extLst>
      <p:ext uri="{BB962C8B-B14F-4D97-AF65-F5344CB8AC3E}">
        <p14:creationId xmlns:p14="http://schemas.microsoft.com/office/powerpoint/2010/main" val="2574450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F4C0E58-2B61-4BBF-9DBC-25144EE328C4}" type="datetimeFigureOut">
              <a:rPr lang="tr-TR" smtClean="0"/>
              <a:t>23.01.2020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2DB0AD4-1750-45EF-81D7-F06EBADACB44}" type="slidenum">
              <a:rPr lang="tr-TR" smtClean="0"/>
              <a:t>‹#›</a:t>
            </a:fld>
            <a:endParaRPr lang="tr-TR"/>
          </a:p>
        </p:txBody>
      </p:sp>
    </p:spTree>
    <p:extLst>
      <p:ext uri="{BB962C8B-B14F-4D97-AF65-F5344CB8AC3E}">
        <p14:creationId xmlns:p14="http://schemas.microsoft.com/office/powerpoint/2010/main" val="1117575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F4C0E58-2B61-4BBF-9DBC-25144EE328C4}"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2DB0AD4-1750-45EF-81D7-F06EBADACB44}" type="slidenum">
              <a:rPr lang="tr-TR" smtClean="0"/>
              <a:t>‹#›</a:t>
            </a:fld>
            <a:endParaRPr lang="tr-TR"/>
          </a:p>
        </p:txBody>
      </p:sp>
    </p:spTree>
    <p:extLst>
      <p:ext uri="{BB962C8B-B14F-4D97-AF65-F5344CB8AC3E}">
        <p14:creationId xmlns:p14="http://schemas.microsoft.com/office/powerpoint/2010/main" val="684845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F4C0E58-2B61-4BBF-9DBC-25144EE328C4}"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2DB0AD4-1750-45EF-81D7-F06EBADACB44}" type="slidenum">
              <a:rPr lang="tr-TR" smtClean="0"/>
              <a:t>‹#›</a:t>
            </a:fld>
            <a:endParaRPr lang="tr-TR"/>
          </a:p>
        </p:txBody>
      </p:sp>
    </p:spTree>
    <p:extLst>
      <p:ext uri="{BB962C8B-B14F-4D97-AF65-F5344CB8AC3E}">
        <p14:creationId xmlns:p14="http://schemas.microsoft.com/office/powerpoint/2010/main" val="763369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jpe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4C0E58-2B61-4BBF-9DBC-25144EE328C4}" type="datetimeFigureOut">
              <a:rPr lang="tr-TR" smtClean="0"/>
              <a:t>23.01.2020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DB0AD4-1750-45EF-81D7-F06EBADACB44}" type="slidenum">
              <a:rPr lang="tr-TR" smtClean="0"/>
              <a:t>‹#›</a:t>
            </a:fld>
            <a:endParaRPr lang="tr-TR"/>
          </a:p>
        </p:txBody>
      </p:sp>
    </p:spTree>
    <p:extLst>
      <p:ext uri="{BB962C8B-B14F-4D97-AF65-F5344CB8AC3E}">
        <p14:creationId xmlns:p14="http://schemas.microsoft.com/office/powerpoint/2010/main" val="42302279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5123"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250884"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5"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6"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atin typeface="Arial" panose="020B0604020202020204" pitchFamily="34" charset="0"/>
              </a:defRPr>
            </a:lvl1pPr>
          </a:lstStyle>
          <a:p>
            <a:pPr fontAlgn="base">
              <a:spcBef>
                <a:spcPct val="0"/>
              </a:spcBef>
              <a:spcAft>
                <a:spcPct val="0"/>
              </a:spcAft>
              <a:defRPr/>
            </a:pPr>
            <a:fld id="{7E7D51D4-0B68-4FB9-9A52-DF334A7352FF}" type="slidenum">
              <a:rPr lang="tr-TR" altLang="tr-TR">
                <a:solidFill>
                  <a:srgbClr val="000000"/>
                </a:solidFill>
              </a:rPr>
              <a:pPr fontAlgn="base">
                <a:spcBef>
                  <a:spcPct val="0"/>
                </a:spcBef>
                <a:spcAft>
                  <a:spcPct val="0"/>
                </a:spcAft>
                <a:defRPr/>
              </a:pPr>
              <a:t>‹#›</a:t>
            </a:fld>
            <a:endParaRPr lang="tr-TR" altLang="tr-TR">
              <a:solidFill>
                <a:srgbClr val="000000"/>
              </a:solidFill>
            </a:endParaRPr>
          </a:p>
        </p:txBody>
      </p:sp>
    </p:spTree>
    <p:extLst>
      <p:ext uri="{BB962C8B-B14F-4D97-AF65-F5344CB8AC3E}">
        <p14:creationId xmlns:p14="http://schemas.microsoft.com/office/powerpoint/2010/main" val="19491945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zoom/>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bwMode="auto">
          <a:xfrm>
            <a:off x="609600" y="292100"/>
            <a:ext cx="109728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233475" name="Rectangle 3"/>
          <p:cNvSpPr>
            <a:spLocks noGrp="1" noChangeArrowheads="1"/>
          </p:cNvSpPr>
          <p:nvPr>
            <p:ph type="body" idx="1"/>
          </p:nvPr>
        </p:nvSpPr>
        <p:spPr bwMode="auto">
          <a:xfrm>
            <a:off x="609600" y="1905000"/>
            <a:ext cx="10972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233476"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fontAlgn="base">
              <a:spcBef>
                <a:spcPct val="0"/>
              </a:spcBef>
              <a:spcAft>
                <a:spcPct val="0"/>
              </a:spcAft>
              <a:defRPr/>
            </a:pPr>
            <a:endParaRPr lang="tr-TR">
              <a:solidFill>
                <a:srgbClr val="FFFFFF"/>
              </a:solidFill>
            </a:endParaRPr>
          </a:p>
        </p:txBody>
      </p:sp>
      <p:sp>
        <p:nvSpPr>
          <p:cNvPr id="233477"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fontAlgn="base">
              <a:spcBef>
                <a:spcPct val="0"/>
              </a:spcBef>
              <a:spcAft>
                <a:spcPct val="0"/>
              </a:spcAft>
              <a:defRPr/>
            </a:pPr>
            <a:endParaRPr lang="tr-TR">
              <a:solidFill>
                <a:srgbClr val="FFFFFF"/>
              </a:solidFill>
            </a:endParaRPr>
          </a:p>
        </p:txBody>
      </p:sp>
      <p:sp>
        <p:nvSpPr>
          <p:cNvPr id="233478"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latin typeface="Arial" panose="020B0604020202020204" pitchFamily="34" charset="0"/>
              </a:defRPr>
            </a:lvl1pPr>
          </a:lstStyle>
          <a:p>
            <a:pPr fontAlgn="base">
              <a:spcBef>
                <a:spcPct val="0"/>
              </a:spcBef>
              <a:spcAft>
                <a:spcPct val="0"/>
              </a:spcAft>
              <a:defRPr/>
            </a:pPr>
            <a:fld id="{D43ACDD1-8B52-4E89-836C-00862266E95B}" type="slidenum">
              <a:rPr lang="tr-TR" altLang="tr-TR">
                <a:solidFill>
                  <a:srgbClr val="FFFFFF"/>
                </a:solidFill>
              </a:rPr>
              <a:pPr fontAlgn="base">
                <a:spcBef>
                  <a:spcPct val="0"/>
                </a:spcBef>
                <a:spcAft>
                  <a:spcPct val="0"/>
                </a:spcAft>
                <a:defRPr/>
              </a:pPr>
              <a:t>‹#›</a:t>
            </a:fld>
            <a:endParaRPr lang="tr-TR" altLang="tr-TR">
              <a:solidFill>
                <a:srgbClr val="FFFFFF"/>
              </a:solidFill>
            </a:endParaRPr>
          </a:p>
        </p:txBody>
      </p:sp>
    </p:spTree>
    <p:extLst>
      <p:ext uri="{BB962C8B-B14F-4D97-AF65-F5344CB8AC3E}">
        <p14:creationId xmlns:p14="http://schemas.microsoft.com/office/powerpoint/2010/main" val="1214250206"/>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ransition>
    <p:zoom/>
  </p:transition>
  <p:timing>
    <p:tnLst>
      <p:par>
        <p:cTn id="1" dur="indefinite" restart="never" nodeType="tmRoot"/>
      </p:par>
    </p:tnLst>
  </p:timing>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anose="020B0604030504040204"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anose="020B0604030504040204"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9011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4253248-9C46-4808-98BF-A74AA66E3B60}" type="slidenum">
              <a:rPr lang="tr-TR" altLang="tr-TR" sz="1400">
                <a:solidFill>
                  <a:srgbClr val="000000"/>
                </a:solidFill>
              </a:rPr>
              <a:pPr>
                <a:spcBef>
                  <a:spcPct val="0"/>
                </a:spcBef>
                <a:buFontTx/>
                <a:buNone/>
              </a:pPr>
              <a:t>1</a:t>
            </a:fld>
            <a:endParaRPr lang="tr-TR" altLang="tr-TR" sz="1400">
              <a:solidFill>
                <a:srgbClr val="000000"/>
              </a:solidFill>
            </a:endParaRPr>
          </a:p>
        </p:txBody>
      </p:sp>
      <p:sp>
        <p:nvSpPr>
          <p:cNvPr id="90115" name="Rectangle 3"/>
          <p:cNvSpPr>
            <a:spLocks noGrp="1" noChangeArrowheads="1"/>
          </p:cNvSpPr>
          <p:nvPr>
            <p:ph type="body" idx="1"/>
          </p:nvPr>
        </p:nvSpPr>
        <p:spPr>
          <a:xfrm>
            <a:off x="193431" y="533401"/>
            <a:ext cx="10840915" cy="5597525"/>
          </a:xfrm>
        </p:spPr>
        <p:txBody>
          <a:bodyPr/>
          <a:lstStyle/>
          <a:p>
            <a:pPr algn="just" eaLnBrk="1" hangingPunct="1">
              <a:lnSpc>
                <a:spcPct val="150000"/>
              </a:lnSpc>
              <a:buFontTx/>
              <a:buNone/>
            </a:pPr>
            <a:r>
              <a:rPr lang="tr-TR" altLang="tr-TR" sz="2800" b="1" dirty="0"/>
              <a:t> </a:t>
            </a:r>
            <a:r>
              <a:rPr lang="tr-TR" altLang="tr-TR" sz="2800" b="1" dirty="0">
                <a:solidFill>
                  <a:schemeClr val="bg1"/>
                </a:solidFill>
              </a:rPr>
              <a:t>Kentleşme ve Çevre </a:t>
            </a:r>
            <a:endParaRPr lang="tr-TR" altLang="tr-TR" sz="2800" dirty="0">
              <a:solidFill>
                <a:schemeClr val="bg1"/>
              </a:solidFill>
            </a:endParaRPr>
          </a:p>
          <a:p>
            <a:pPr algn="just" eaLnBrk="1" hangingPunct="1">
              <a:lnSpc>
                <a:spcPct val="150000"/>
              </a:lnSpc>
              <a:buFontTx/>
              <a:buNone/>
            </a:pPr>
            <a:r>
              <a:rPr lang="tr-TR" altLang="tr-TR" sz="2800" dirty="0">
                <a:solidFill>
                  <a:schemeClr val="bg1"/>
                </a:solidFill>
              </a:rPr>
              <a:t> Kentleşme, dar anlamda, kent sayısının ve kentlerde yaşayan nüfusun artmasını anlatır. Kentsel nüfus, doğumlarla ölümler arasındaki farkın birinciler lehine olması sonucunda ve aynı zamanda köylerden ve kasabalardan gelenlerle, yani göçlerle artar. Gelişmekte olan ülkelerin kentlerinde doğurganlık eğilimleri azaldığından, kentleşme daha çok köylerden kentlere olan nüfus akınıyla beslenir. Kentleşmenin dar anlamındaki tanımı, demografik nitelik taşır.</a:t>
            </a:r>
          </a:p>
        </p:txBody>
      </p:sp>
    </p:spTree>
    <p:extLst>
      <p:ext uri="{BB962C8B-B14F-4D97-AF65-F5344CB8AC3E}">
        <p14:creationId xmlns:p14="http://schemas.microsoft.com/office/powerpoint/2010/main" val="1707181570"/>
      </p:ext>
    </p:extLst>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9216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BA9D489-7986-44E1-BEDB-258486274EBA}" type="slidenum">
              <a:rPr lang="tr-TR" altLang="tr-TR" sz="1400">
                <a:solidFill>
                  <a:srgbClr val="000000"/>
                </a:solidFill>
              </a:rPr>
              <a:pPr>
                <a:spcBef>
                  <a:spcPct val="0"/>
                </a:spcBef>
                <a:buFontTx/>
                <a:buNone/>
              </a:pPr>
              <a:t>2</a:t>
            </a:fld>
            <a:endParaRPr lang="tr-TR" altLang="tr-TR" sz="1400">
              <a:solidFill>
                <a:srgbClr val="000000"/>
              </a:solidFill>
            </a:endParaRPr>
          </a:p>
        </p:txBody>
      </p:sp>
      <p:sp>
        <p:nvSpPr>
          <p:cNvPr id="92163" name="Rectangle 3"/>
          <p:cNvSpPr>
            <a:spLocks noGrp="1" noChangeArrowheads="1"/>
          </p:cNvSpPr>
          <p:nvPr>
            <p:ph type="body" idx="1"/>
          </p:nvPr>
        </p:nvSpPr>
        <p:spPr>
          <a:xfrm>
            <a:off x="1981200" y="685801"/>
            <a:ext cx="8229600" cy="5445125"/>
          </a:xfrm>
        </p:spPr>
        <p:txBody>
          <a:bodyPr/>
          <a:lstStyle/>
          <a:p>
            <a:pPr eaLnBrk="1" hangingPunct="1">
              <a:buFontTx/>
              <a:buNone/>
            </a:pPr>
            <a:r>
              <a:rPr lang="tr-TR" altLang="tr-TR" smtClean="0"/>
              <a:t>      </a:t>
            </a:r>
            <a:r>
              <a:rPr lang="tr-TR" altLang="tr-TR" sz="3600">
                <a:solidFill>
                  <a:schemeClr val="bg1"/>
                </a:solidFill>
              </a:rPr>
              <a:t>Kentleşme Nedenleri </a:t>
            </a:r>
          </a:p>
          <a:p>
            <a:pPr eaLnBrk="1" hangingPunct="1">
              <a:buFontTx/>
              <a:buNone/>
            </a:pPr>
            <a:endParaRPr lang="tr-TR" altLang="tr-TR" sz="3600">
              <a:solidFill>
                <a:schemeClr val="bg1"/>
              </a:solidFill>
            </a:endParaRPr>
          </a:p>
          <a:p>
            <a:pPr eaLnBrk="1" hangingPunct="1"/>
            <a:r>
              <a:rPr lang="tr-TR" altLang="tr-TR" sz="3600">
                <a:solidFill>
                  <a:schemeClr val="bg1"/>
                </a:solidFill>
              </a:rPr>
              <a:t> Ekonomik, </a:t>
            </a:r>
          </a:p>
          <a:p>
            <a:pPr eaLnBrk="1" hangingPunct="1"/>
            <a:r>
              <a:rPr lang="tr-TR" altLang="tr-TR" sz="3600">
                <a:solidFill>
                  <a:schemeClr val="bg1"/>
                </a:solidFill>
              </a:rPr>
              <a:t> Teknolojik, </a:t>
            </a:r>
          </a:p>
          <a:p>
            <a:pPr eaLnBrk="1" hangingPunct="1"/>
            <a:r>
              <a:rPr lang="tr-TR" altLang="tr-TR" sz="3600">
                <a:solidFill>
                  <a:schemeClr val="bg1"/>
                </a:solidFill>
              </a:rPr>
              <a:t> Siyasal </a:t>
            </a:r>
          </a:p>
          <a:p>
            <a:pPr eaLnBrk="1" hangingPunct="1"/>
            <a:r>
              <a:rPr lang="tr-TR" altLang="tr-TR" sz="3600">
                <a:solidFill>
                  <a:schemeClr val="bg1"/>
                </a:solidFill>
              </a:rPr>
              <a:t> Sosyo-Psikolojik </a:t>
            </a:r>
          </a:p>
        </p:txBody>
      </p:sp>
    </p:spTree>
    <p:extLst>
      <p:ext uri="{BB962C8B-B14F-4D97-AF65-F5344CB8AC3E}">
        <p14:creationId xmlns:p14="http://schemas.microsoft.com/office/powerpoint/2010/main" val="987274182"/>
      </p:ext>
    </p:extLst>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9421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91FFC2C-EDB7-463C-99AA-5BC1F01621CF}" type="slidenum">
              <a:rPr lang="tr-TR" altLang="tr-TR" sz="1400">
                <a:solidFill>
                  <a:srgbClr val="000000"/>
                </a:solidFill>
              </a:rPr>
              <a:pPr>
                <a:spcBef>
                  <a:spcPct val="0"/>
                </a:spcBef>
                <a:buFontTx/>
                <a:buNone/>
              </a:pPr>
              <a:t>3</a:t>
            </a:fld>
            <a:endParaRPr lang="tr-TR" altLang="tr-TR" sz="1400">
              <a:solidFill>
                <a:srgbClr val="000000"/>
              </a:solidFill>
            </a:endParaRPr>
          </a:p>
        </p:txBody>
      </p:sp>
      <p:sp>
        <p:nvSpPr>
          <p:cNvPr id="94211" name="Rectangle 3"/>
          <p:cNvSpPr>
            <a:spLocks noGrp="1" noChangeArrowheads="1"/>
          </p:cNvSpPr>
          <p:nvPr>
            <p:ph type="body" idx="1"/>
          </p:nvPr>
        </p:nvSpPr>
        <p:spPr>
          <a:xfrm>
            <a:off x="125045" y="383931"/>
            <a:ext cx="11173069" cy="5715000"/>
          </a:xfrm>
        </p:spPr>
        <p:txBody>
          <a:bodyPr/>
          <a:lstStyle/>
          <a:p>
            <a:pPr algn="just" eaLnBrk="1" hangingPunct="1">
              <a:lnSpc>
                <a:spcPct val="150000"/>
              </a:lnSpc>
            </a:pPr>
            <a:r>
              <a:rPr lang="tr-TR" altLang="tr-TR" sz="2800" dirty="0">
                <a:solidFill>
                  <a:schemeClr val="bg1"/>
                </a:solidFill>
              </a:rPr>
              <a:t>Tarımda çağdaş üretim araçlarının kullanılması, makinanın tarıma girmesi, tarımda gereksinim duyulan </a:t>
            </a:r>
            <a:r>
              <a:rPr lang="tr-TR" altLang="tr-TR" sz="2800" dirty="0" err="1">
                <a:solidFill>
                  <a:schemeClr val="bg1"/>
                </a:solidFill>
              </a:rPr>
              <a:t>insangücü</a:t>
            </a:r>
            <a:r>
              <a:rPr lang="tr-TR" altLang="tr-TR" sz="2800" dirty="0">
                <a:solidFill>
                  <a:schemeClr val="bg1"/>
                </a:solidFill>
              </a:rPr>
              <a:t> miktarını azaltmaktadır. Özellikle az gelişmiş ülkelerde kişi başına düşen tarımsal gelir, köylüyü köyünde tutmaya yetmeyecek kadar düşüktür. Gerek bu yetersiz gelirin, gerekse toprak iyeliğinin dengesiz dağılımı, tarım topraklarının çok parçalanmış (ufalanmış) olması, iklim koşulları ve toprak aşınması (erozyon), bu itici etmenleri güçlendiren nedenlerdir. Örneğin, Türkiye’de sözü edilen bütün koşulların, tarımdaki verimi azaltmak suretiyle, kentleşme hızını geniş ölçüde etkilediği görülmektedir.</a:t>
            </a:r>
          </a:p>
        </p:txBody>
      </p:sp>
    </p:spTree>
    <p:extLst>
      <p:ext uri="{BB962C8B-B14F-4D97-AF65-F5344CB8AC3E}">
        <p14:creationId xmlns:p14="http://schemas.microsoft.com/office/powerpoint/2010/main" val="2353523712"/>
      </p:ext>
    </p:extLst>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9625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905372B-C9EA-488D-A40C-AAF43C5BC892}" type="slidenum">
              <a:rPr lang="tr-TR" altLang="tr-TR" sz="1400">
                <a:solidFill>
                  <a:srgbClr val="000000"/>
                </a:solidFill>
              </a:rPr>
              <a:pPr>
                <a:spcBef>
                  <a:spcPct val="0"/>
                </a:spcBef>
                <a:buFontTx/>
                <a:buNone/>
              </a:pPr>
              <a:t>4</a:t>
            </a:fld>
            <a:endParaRPr lang="tr-TR" altLang="tr-TR" sz="1400">
              <a:solidFill>
                <a:srgbClr val="000000"/>
              </a:solidFill>
            </a:endParaRPr>
          </a:p>
        </p:txBody>
      </p:sp>
      <p:sp>
        <p:nvSpPr>
          <p:cNvPr id="96259" name="Rectangle 3"/>
          <p:cNvSpPr>
            <a:spLocks noGrp="1" noChangeArrowheads="1"/>
          </p:cNvSpPr>
          <p:nvPr>
            <p:ph type="body" idx="1"/>
          </p:nvPr>
        </p:nvSpPr>
        <p:spPr>
          <a:xfrm>
            <a:off x="378069" y="161192"/>
            <a:ext cx="10498016" cy="6248400"/>
          </a:xfrm>
        </p:spPr>
        <p:txBody>
          <a:bodyPr/>
          <a:lstStyle/>
          <a:p>
            <a:pPr algn="just" eaLnBrk="1" hangingPunct="1">
              <a:lnSpc>
                <a:spcPct val="150000"/>
              </a:lnSpc>
              <a:buFontTx/>
              <a:buNone/>
            </a:pPr>
            <a:r>
              <a:rPr lang="tr-TR" altLang="tr-TR" sz="2400" b="1" dirty="0">
                <a:solidFill>
                  <a:schemeClr val="bg1"/>
                </a:solidFill>
                <a:latin typeface="Comic Sans MS" panose="030F0702030302020204" pitchFamily="66" charset="0"/>
              </a:rPr>
              <a:t>KENTLEŞMENİN EKONOMİK ÜSTÜNLÜKLERİ</a:t>
            </a:r>
          </a:p>
          <a:p>
            <a:pPr algn="just" eaLnBrk="1" hangingPunct="1">
              <a:lnSpc>
                <a:spcPct val="150000"/>
              </a:lnSpc>
              <a:buFontTx/>
              <a:buNone/>
            </a:pPr>
            <a:r>
              <a:rPr lang="tr-TR" altLang="tr-TR" sz="2400" dirty="0">
                <a:solidFill>
                  <a:schemeClr val="bg1"/>
                </a:solidFill>
                <a:latin typeface="Comic Sans MS" panose="030F0702030302020204" pitchFamily="66" charset="0"/>
              </a:rPr>
              <a:t>1.Uzmanlaşma </a:t>
            </a:r>
          </a:p>
          <a:p>
            <a:pPr algn="just" eaLnBrk="1" hangingPunct="1">
              <a:lnSpc>
                <a:spcPct val="150000"/>
              </a:lnSpc>
              <a:buFontTx/>
              <a:buNone/>
            </a:pPr>
            <a:r>
              <a:rPr lang="tr-TR" altLang="tr-TR" sz="2400" dirty="0">
                <a:solidFill>
                  <a:schemeClr val="bg1"/>
                </a:solidFill>
                <a:latin typeface="Comic Sans MS" panose="030F0702030302020204" pitchFamily="66" charset="0"/>
              </a:rPr>
              <a:t>   Büyük çapta üretimi kolaylaştırır.</a:t>
            </a:r>
          </a:p>
          <a:p>
            <a:pPr algn="just" eaLnBrk="1" hangingPunct="1">
              <a:lnSpc>
                <a:spcPct val="150000"/>
              </a:lnSpc>
              <a:buFontTx/>
              <a:buNone/>
            </a:pPr>
            <a:r>
              <a:rPr lang="tr-TR" altLang="tr-TR" sz="2400" dirty="0">
                <a:solidFill>
                  <a:schemeClr val="bg1"/>
                </a:solidFill>
                <a:latin typeface="Comic Sans MS" panose="030F0702030302020204" pitchFamily="66" charset="0"/>
              </a:rPr>
              <a:t>2.Dışsal birikimler</a:t>
            </a:r>
          </a:p>
          <a:p>
            <a:pPr algn="just" eaLnBrk="1" hangingPunct="1">
              <a:lnSpc>
                <a:spcPct val="150000"/>
              </a:lnSpc>
              <a:buFontTx/>
              <a:buNone/>
            </a:pPr>
            <a:r>
              <a:rPr lang="tr-TR" altLang="tr-TR" sz="2400" dirty="0">
                <a:solidFill>
                  <a:schemeClr val="bg1"/>
                </a:solidFill>
                <a:latin typeface="Comic Sans MS" panose="030F0702030302020204" pitchFamily="66" charset="0"/>
              </a:rPr>
              <a:t>    Birbirinin tamamlayıcısı olan, ürettiği mal ve hizmetlere gereksinme duyan üretim birimlerinin aynı yerleşme yerini yeğ tutmaları durumunda sağladıkları ekonomik yararlardır. Bu yararlar, kentin büyüklüğü oranında artar. </a:t>
            </a:r>
          </a:p>
          <a:p>
            <a:pPr algn="just" eaLnBrk="1" hangingPunct="1">
              <a:lnSpc>
                <a:spcPct val="150000"/>
              </a:lnSpc>
              <a:buFontTx/>
              <a:buNone/>
            </a:pPr>
            <a:endParaRPr lang="tr-TR" altLang="tr-TR" sz="2400" dirty="0">
              <a:solidFill>
                <a:schemeClr val="bg1"/>
              </a:solidFill>
            </a:endParaRPr>
          </a:p>
          <a:p>
            <a:pPr algn="just" eaLnBrk="1" hangingPunct="1">
              <a:lnSpc>
                <a:spcPct val="150000"/>
              </a:lnSpc>
              <a:buFontTx/>
              <a:buNone/>
            </a:pPr>
            <a:r>
              <a:rPr lang="tr-TR" altLang="tr-TR" sz="2400" dirty="0">
                <a:solidFill>
                  <a:schemeClr val="bg1"/>
                </a:solidFill>
              </a:rPr>
              <a:t> </a:t>
            </a:r>
          </a:p>
        </p:txBody>
      </p:sp>
    </p:spTree>
    <p:extLst>
      <p:ext uri="{BB962C8B-B14F-4D97-AF65-F5344CB8AC3E}">
        <p14:creationId xmlns:p14="http://schemas.microsoft.com/office/powerpoint/2010/main" val="3966994824"/>
      </p:ext>
    </p:extLst>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45831" y="1072663"/>
            <a:ext cx="10972800" cy="4525963"/>
          </a:xfrm>
        </p:spPr>
        <p:txBody>
          <a:bodyPr/>
          <a:lstStyle/>
          <a:p>
            <a:pPr marL="0" indent="0" algn="just">
              <a:lnSpc>
                <a:spcPct val="150000"/>
              </a:lnSpc>
              <a:buNone/>
            </a:pPr>
            <a:r>
              <a:rPr lang="tr-TR" dirty="0"/>
              <a:t>3.Kentleşme birikimleri </a:t>
            </a:r>
          </a:p>
          <a:p>
            <a:pPr marL="0" indent="0" algn="just">
              <a:lnSpc>
                <a:spcPct val="150000"/>
              </a:lnSpc>
              <a:buNone/>
            </a:pPr>
            <a:r>
              <a:rPr lang="tr-TR" dirty="0" smtClean="0"/>
              <a:t>Ucuz </a:t>
            </a:r>
            <a:r>
              <a:rPr lang="tr-TR" dirty="0"/>
              <a:t>ve kullanışlı bir ulaşım sistemi, çeşitli yardımcı hizmetler, araştırma ve eğitim kolaylıkları, yedek hammadde stokları yapma olanağı bu üstünlüklerden birkaçıdır. Kentleşme birikimleri, kent büyüdükçe, bir noktaya kadar artar. </a:t>
            </a:r>
          </a:p>
          <a:p>
            <a:pPr algn="just">
              <a:lnSpc>
                <a:spcPct val="150000"/>
              </a:lnSpc>
            </a:pPr>
            <a:endParaRPr lang="tr-TR" dirty="0"/>
          </a:p>
        </p:txBody>
      </p:sp>
      <p:sp>
        <p:nvSpPr>
          <p:cNvPr id="4" name="Slayt Numarası Yer Tutucusu 3"/>
          <p:cNvSpPr>
            <a:spLocks noGrp="1"/>
          </p:cNvSpPr>
          <p:nvPr>
            <p:ph type="sldNum" sz="quarter" idx="12"/>
          </p:nvPr>
        </p:nvSpPr>
        <p:spPr/>
        <p:txBody>
          <a:bodyPr/>
          <a:lstStyle/>
          <a:p>
            <a:pPr>
              <a:defRPr/>
            </a:pPr>
            <a:fld id="{552E1271-1546-457B-A0A7-D4A0E546AAE4}" type="slidenum">
              <a:rPr lang="tr-TR" altLang="tr-TR" smtClean="0">
                <a:solidFill>
                  <a:srgbClr val="000000"/>
                </a:solidFill>
              </a:rPr>
              <a:pPr>
                <a:defRPr/>
              </a:pPr>
              <a:t>5</a:t>
            </a:fld>
            <a:endParaRPr lang="tr-TR" altLang="tr-TR">
              <a:solidFill>
                <a:srgbClr val="000000"/>
              </a:solidFill>
            </a:endParaRPr>
          </a:p>
        </p:txBody>
      </p:sp>
    </p:spTree>
    <p:extLst>
      <p:ext uri="{BB962C8B-B14F-4D97-AF65-F5344CB8AC3E}">
        <p14:creationId xmlns:p14="http://schemas.microsoft.com/office/powerpoint/2010/main" val="2553312187"/>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9115" y="254979"/>
            <a:ext cx="10972800" cy="4525963"/>
          </a:xfrm>
        </p:spPr>
        <p:txBody>
          <a:bodyPr/>
          <a:lstStyle/>
          <a:p>
            <a:pPr marL="0" indent="0" algn="just">
              <a:lnSpc>
                <a:spcPct val="150000"/>
              </a:lnSpc>
              <a:buNone/>
            </a:pPr>
            <a:r>
              <a:rPr lang="tr-TR" dirty="0"/>
              <a:t>4.Üstünlük,</a:t>
            </a:r>
          </a:p>
          <a:p>
            <a:pPr marL="0" indent="0" algn="just">
              <a:lnSpc>
                <a:spcPct val="150000"/>
              </a:lnSpc>
              <a:buNone/>
            </a:pPr>
            <a:r>
              <a:rPr lang="tr-TR" dirty="0" smtClean="0"/>
              <a:t>Ekonomik </a:t>
            </a:r>
            <a:r>
              <a:rPr lang="tr-TR" dirty="0"/>
              <a:t>üretim etmenlerinin, kentlerde ucuz ve kolay bulunması olanağıdır. Kentler, çok sayıda, yetenekli ve nitelikli </a:t>
            </a:r>
            <a:r>
              <a:rPr lang="tr-TR" dirty="0" err="1"/>
              <a:t>insangücünün</a:t>
            </a:r>
            <a:r>
              <a:rPr lang="tr-TR" dirty="0"/>
              <a:t> kolay bulunduğu yerleşmelerdir. Kentlerdeki kişi başına gelir, tarım kesimindeki gelire oranla yüksektir</a:t>
            </a:r>
            <a:r>
              <a:rPr lang="tr-TR" dirty="0" smtClean="0"/>
              <a:t>.</a:t>
            </a:r>
            <a:endParaRPr lang="tr-TR" dirty="0"/>
          </a:p>
        </p:txBody>
      </p:sp>
      <p:sp>
        <p:nvSpPr>
          <p:cNvPr id="4" name="Slayt Numarası Yer Tutucusu 3"/>
          <p:cNvSpPr>
            <a:spLocks noGrp="1"/>
          </p:cNvSpPr>
          <p:nvPr>
            <p:ph type="sldNum" sz="quarter" idx="12"/>
          </p:nvPr>
        </p:nvSpPr>
        <p:spPr/>
        <p:txBody>
          <a:bodyPr/>
          <a:lstStyle/>
          <a:p>
            <a:pPr>
              <a:defRPr/>
            </a:pPr>
            <a:fld id="{552E1271-1546-457B-A0A7-D4A0E546AAE4}" type="slidenum">
              <a:rPr lang="tr-TR" altLang="tr-TR" smtClean="0">
                <a:solidFill>
                  <a:srgbClr val="000000"/>
                </a:solidFill>
              </a:rPr>
              <a:pPr>
                <a:defRPr/>
              </a:pPr>
              <a:t>6</a:t>
            </a:fld>
            <a:endParaRPr lang="tr-TR" altLang="tr-TR">
              <a:solidFill>
                <a:srgbClr val="000000"/>
              </a:solidFill>
            </a:endParaRPr>
          </a:p>
        </p:txBody>
      </p:sp>
    </p:spTree>
    <p:extLst>
      <p:ext uri="{BB962C8B-B14F-4D97-AF65-F5344CB8AC3E}">
        <p14:creationId xmlns:p14="http://schemas.microsoft.com/office/powerpoint/2010/main" val="1989849337"/>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600201"/>
            <a:ext cx="8128000" cy="4525963"/>
          </a:xfrm>
        </p:spPr>
        <p:txBody>
          <a:bodyPr/>
          <a:lstStyle/>
          <a:p>
            <a:pPr marL="0" indent="0" algn="just">
              <a:lnSpc>
                <a:spcPct val="150000"/>
              </a:lnSpc>
              <a:buNone/>
            </a:pPr>
            <a:r>
              <a:rPr lang="tr-TR" dirty="0"/>
              <a:t>5.Olanaklar </a:t>
            </a:r>
          </a:p>
          <a:p>
            <a:pPr marL="0" indent="0" algn="just">
              <a:lnSpc>
                <a:spcPct val="150000"/>
              </a:lnSpc>
              <a:buNone/>
            </a:pPr>
            <a:r>
              <a:rPr lang="tr-TR" dirty="0"/>
              <a:t>Kentte yaşayan insanlar, daha geniş gelişme olanaklarının yanı sıra, köylerde bulmaları güç olan türlü mal ve hizmetlerden yararlanabilirler.</a:t>
            </a:r>
          </a:p>
          <a:p>
            <a:pPr algn="just">
              <a:lnSpc>
                <a:spcPct val="150000"/>
              </a:lnSpc>
            </a:pPr>
            <a:endParaRPr lang="tr-TR" dirty="0"/>
          </a:p>
          <a:p>
            <a:pPr algn="just">
              <a:lnSpc>
                <a:spcPct val="150000"/>
              </a:lnSpc>
            </a:pPr>
            <a:endParaRPr lang="tr-TR" dirty="0"/>
          </a:p>
        </p:txBody>
      </p:sp>
      <p:sp>
        <p:nvSpPr>
          <p:cNvPr id="4" name="Slayt Numarası Yer Tutucusu 3"/>
          <p:cNvSpPr>
            <a:spLocks noGrp="1"/>
          </p:cNvSpPr>
          <p:nvPr>
            <p:ph type="sldNum" sz="quarter" idx="12"/>
          </p:nvPr>
        </p:nvSpPr>
        <p:spPr/>
        <p:txBody>
          <a:bodyPr/>
          <a:lstStyle/>
          <a:p>
            <a:pPr>
              <a:defRPr/>
            </a:pPr>
            <a:fld id="{552E1271-1546-457B-A0A7-D4A0E546AAE4}" type="slidenum">
              <a:rPr lang="tr-TR" altLang="tr-TR" smtClean="0">
                <a:solidFill>
                  <a:srgbClr val="000000"/>
                </a:solidFill>
              </a:rPr>
              <a:pPr>
                <a:defRPr/>
              </a:pPr>
              <a:t>7</a:t>
            </a:fld>
            <a:endParaRPr lang="tr-TR" altLang="tr-TR">
              <a:solidFill>
                <a:srgbClr val="000000"/>
              </a:solidFill>
            </a:endParaRPr>
          </a:p>
        </p:txBody>
      </p:sp>
    </p:spTree>
    <p:extLst>
      <p:ext uri="{BB962C8B-B14F-4D97-AF65-F5344CB8AC3E}">
        <p14:creationId xmlns:p14="http://schemas.microsoft.com/office/powerpoint/2010/main" val="2264013294"/>
      </p:ext>
    </p:extLst>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3DCE386B-B997-4762-BD4E-4CAC7EDF2349}" type="slidenum">
              <a:rPr lang="tr-TR" altLang="tr-TR" sz="1400">
                <a:solidFill>
                  <a:srgbClr val="FFFFFF"/>
                </a:solidFill>
                <a:latin typeface="Arial" panose="020B0604020202020204" pitchFamily="34" charset="0"/>
              </a:rPr>
              <a:pPr eaLnBrk="1" hangingPunct="1">
                <a:defRPr/>
              </a:pPr>
              <a:t>8</a:t>
            </a:fld>
            <a:endParaRPr lang="tr-TR" altLang="tr-TR" sz="1400">
              <a:solidFill>
                <a:srgbClr val="FFFFFF"/>
              </a:solidFill>
              <a:latin typeface="Arial" panose="020B0604020202020204" pitchFamily="34" charset="0"/>
            </a:endParaRPr>
          </a:p>
        </p:txBody>
      </p:sp>
      <p:sp>
        <p:nvSpPr>
          <p:cNvPr id="191491" name="Rectangle 3"/>
          <p:cNvSpPr>
            <a:spLocks noGrp="1" noChangeArrowheads="1"/>
          </p:cNvSpPr>
          <p:nvPr>
            <p:ph type="body" idx="1"/>
          </p:nvPr>
        </p:nvSpPr>
        <p:spPr>
          <a:xfrm>
            <a:off x="1981200" y="762001"/>
            <a:ext cx="8229600" cy="5368925"/>
          </a:xfrm>
        </p:spPr>
        <p:txBody>
          <a:bodyPr/>
          <a:lstStyle/>
          <a:p>
            <a:pPr eaLnBrk="1" hangingPunct="1">
              <a:buFontTx/>
              <a:buNone/>
              <a:defRPr/>
            </a:pPr>
            <a:endParaRPr lang="tr-TR" dirty="0" smtClean="0"/>
          </a:p>
          <a:p>
            <a:pPr eaLnBrk="1" hangingPunct="1">
              <a:buFontTx/>
              <a:buNone/>
              <a:defRPr/>
            </a:pPr>
            <a:endParaRPr lang="tr-TR" dirty="0" smtClean="0"/>
          </a:p>
          <a:p>
            <a:pPr eaLnBrk="1" hangingPunct="1">
              <a:buFontTx/>
              <a:buNone/>
              <a:defRPr/>
            </a:pPr>
            <a:r>
              <a:rPr lang="tr-TR" dirty="0" smtClean="0"/>
              <a:t>  Kentlerin sunduğu bütün bu göreceli ekonomik üstünlükler, kent büyüdükçe artar ve daha fazla sayıda bireyi kırsal alanlardan kentsel alanlara çeker.</a:t>
            </a:r>
          </a:p>
        </p:txBody>
      </p:sp>
    </p:spTree>
    <p:extLst>
      <p:ext uri="{BB962C8B-B14F-4D97-AF65-F5344CB8AC3E}">
        <p14:creationId xmlns:p14="http://schemas.microsoft.com/office/powerpoint/2010/main" val="59211370"/>
      </p:ext>
    </p:extLst>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kyanus">
  <a:themeElements>
    <a:clrScheme name="Okyanus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kyanus">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kyanus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kyanus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kyanus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kyanus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kyanus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kyanus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kyanus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kyanus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347</Words>
  <Application>Microsoft Office PowerPoint</Application>
  <PresentationFormat>Geniş ekran</PresentationFormat>
  <Paragraphs>38</Paragraphs>
  <Slides>8</Slides>
  <Notes>5</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8</vt:i4>
      </vt:variant>
    </vt:vector>
  </HeadingPairs>
  <TitlesOfParts>
    <vt:vector size="17" baseType="lpstr">
      <vt:lpstr>Arial</vt:lpstr>
      <vt:lpstr>Calibri</vt:lpstr>
      <vt:lpstr>Calibri Light</vt:lpstr>
      <vt:lpstr>Comic Sans MS</vt:lpstr>
      <vt:lpstr>Tahoma</vt:lpstr>
      <vt:lpstr>Wingdings</vt:lpstr>
      <vt:lpstr>Office Teması</vt:lpstr>
      <vt:lpstr>Varsayılan Tasarım</vt:lpstr>
      <vt:lpstr>Okyanus</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TCALİSKAN</cp:lastModifiedBy>
  <cp:revision>2</cp:revision>
  <dcterms:created xsi:type="dcterms:W3CDTF">2020-01-21T19:57:48Z</dcterms:created>
  <dcterms:modified xsi:type="dcterms:W3CDTF">2020-01-23T10:50:54Z</dcterms:modified>
</cp:coreProperties>
</file>