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9" r:id="rId5"/>
    <p:sldId id="260" r:id="rId6"/>
    <p:sldId id="280" r:id="rId7"/>
    <p:sldId id="261" r:id="rId8"/>
    <p:sldId id="263" r:id="rId9"/>
    <p:sldId id="281" r:id="rId10"/>
    <p:sldId id="264" r:id="rId11"/>
    <p:sldId id="268" r:id="rId12"/>
    <p:sldId id="269" r:id="rId13"/>
    <p:sldId id="282" r:id="rId14"/>
    <p:sldId id="270" r:id="rId15"/>
    <p:sldId id="271" r:id="rId16"/>
    <p:sldId id="283"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5FD988-E37D-4384-8094-F69D014F2BA7}" type="datetimeFigureOut">
              <a:rPr lang="tr-TR" smtClean="0"/>
              <a:pPr/>
              <a:t>27.09.2011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B289145-CEFA-429A-82BE-C4533F53BB1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FD988-E37D-4384-8094-F69D014F2BA7}" type="datetimeFigureOut">
              <a:rPr lang="tr-TR" smtClean="0"/>
              <a:pPr/>
              <a:t>27.09.2011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89145-CEFA-429A-82BE-C4533F53BB1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sz="6600" b="1" dirty="0" smtClean="0"/>
              <a:t>İSLAM DİN EĞİTİMİNİN TARİHSEL TEMELLERİ</a:t>
            </a:r>
            <a:endParaRPr lang="tr-TR" sz="6600" b="1" dirty="0"/>
          </a:p>
        </p:txBody>
      </p:sp>
      <p:sp>
        <p:nvSpPr>
          <p:cNvPr id="3" name="2 Alt Başlık"/>
          <p:cNvSpPr>
            <a:spLocks noGrp="1"/>
          </p:cNvSpPr>
          <p:nvPr>
            <p:ph type="subTitle" idx="1"/>
          </p:nvPr>
        </p:nvSpPr>
        <p:spPr>
          <a:xfrm>
            <a:off x="1357290" y="3786190"/>
            <a:ext cx="6400800" cy="1752600"/>
          </a:xfrm>
        </p:spPr>
        <p:txBody>
          <a:bodyPr/>
          <a:lstStyle/>
          <a:p>
            <a:endParaRPr lang="tr-T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C00000"/>
                </a:solidFill>
              </a:rPr>
              <a:t>EL-KABİSİ’NİN EĞİTİMDE ÖNE ÇIKARDIĞI KONULAR</a:t>
            </a:r>
            <a:endParaRPr lang="tr-TR" b="1" dirty="0">
              <a:solidFill>
                <a:srgbClr val="C00000"/>
              </a:solidFill>
            </a:endParaRPr>
          </a:p>
        </p:txBody>
      </p:sp>
      <p:sp>
        <p:nvSpPr>
          <p:cNvPr id="3" name="2 İçerik Yer Tutucusu"/>
          <p:cNvSpPr>
            <a:spLocks noGrp="1"/>
          </p:cNvSpPr>
          <p:nvPr>
            <p:ph idx="1"/>
          </p:nvPr>
        </p:nvSpPr>
        <p:spPr/>
        <p:txBody>
          <a:bodyPr>
            <a:normAutofit/>
          </a:bodyPr>
          <a:lstStyle/>
          <a:p>
            <a:pPr>
              <a:buNone/>
            </a:pPr>
            <a:endParaRPr lang="tr-TR" dirty="0" smtClean="0"/>
          </a:p>
          <a:p>
            <a:endParaRPr lang="tr-TR" dirty="0"/>
          </a:p>
          <a:p>
            <a:pPr algn="just"/>
            <a:r>
              <a:rPr lang="tr-TR" dirty="0" smtClean="0"/>
              <a:t>Kelime-i </a:t>
            </a:r>
            <a:r>
              <a:rPr lang="tr-TR" dirty="0" err="1" smtClean="0"/>
              <a:t>şehadet</a:t>
            </a:r>
            <a:r>
              <a:rPr lang="tr-TR" dirty="0" smtClean="0"/>
              <a:t>, abdest, namazın içindeki ve dışındaki şartlar, namazın kılınışı, namazda okunacak sure ve dualar, vacipler vb.</a:t>
            </a:r>
          </a:p>
          <a:p>
            <a:pPr algn="just"/>
            <a:r>
              <a:rPr lang="tr-TR" dirty="0" smtClean="0"/>
              <a:t> </a:t>
            </a:r>
            <a:r>
              <a:rPr lang="tr-TR" dirty="0" err="1" smtClean="0"/>
              <a:t>i’rap</a:t>
            </a:r>
            <a:r>
              <a:rPr lang="tr-TR" dirty="0" smtClean="0"/>
              <a:t>, hareke, güzel yazı, </a:t>
            </a:r>
            <a:r>
              <a:rPr lang="tr-TR" dirty="0" err="1" smtClean="0"/>
              <a:t>tertil</a:t>
            </a:r>
            <a:r>
              <a:rPr lang="tr-TR" dirty="0" smtClean="0"/>
              <a:t> ile okumayı, yararlı olduğunu bildiği kıraatler</a:t>
            </a:r>
            <a:endParaRPr lang="tr-TR"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800" b="1" dirty="0" smtClean="0">
                <a:solidFill>
                  <a:srgbClr val="0070C0"/>
                </a:solidFill>
              </a:rPr>
              <a:t>İBN CEMAA</a:t>
            </a:r>
            <a:r>
              <a:rPr lang="tr-TR" sz="4800" dirty="0" smtClean="0">
                <a:solidFill>
                  <a:srgbClr val="0070C0"/>
                </a:solidFill>
              </a:rPr>
              <a:t> </a:t>
            </a:r>
            <a:br>
              <a:rPr lang="tr-TR" sz="4800" dirty="0" smtClean="0">
                <a:solidFill>
                  <a:srgbClr val="0070C0"/>
                </a:solidFill>
              </a:rPr>
            </a:br>
            <a:r>
              <a:rPr lang="tr-TR" sz="4800" b="1" dirty="0" smtClean="0">
                <a:solidFill>
                  <a:srgbClr val="0070C0"/>
                </a:solidFill>
              </a:rPr>
              <a:t>(H.639-733/ M.1241-1333) </a:t>
            </a:r>
            <a:endParaRPr lang="tr-TR" sz="4800" b="1" dirty="0">
              <a:solidFill>
                <a:srgbClr val="0070C0"/>
              </a:solidFill>
            </a:endParaRPr>
          </a:p>
        </p:txBody>
      </p:sp>
      <p:sp>
        <p:nvSpPr>
          <p:cNvPr id="3" name="2 İçerik Yer Tutucusu"/>
          <p:cNvSpPr>
            <a:spLocks noGrp="1"/>
          </p:cNvSpPr>
          <p:nvPr>
            <p:ph idx="1"/>
          </p:nvPr>
        </p:nvSpPr>
        <p:spPr/>
        <p:txBody>
          <a:bodyPr>
            <a:normAutofit lnSpcReduction="10000"/>
          </a:bodyPr>
          <a:lstStyle/>
          <a:p>
            <a:pPr>
              <a:buFont typeface="Wingdings" pitchFamily="2" charset="2"/>
              <a:buChar char="Ø"/>
            </a:pPr>
            <a:r>
              <a:rPr lang="tr-TR" dirty="0" err="1" smtClean="0"/>
              <a:t>İbn</a:t>
            </a:r>
            <a:r>
              <a:rPr lang="tr-TR" dirty="0" smtClean="0"/>
              <a:t> </a:t>
            </a:r>
            <a:r>
              <a:rPr lang="tr-TR" dirty="0" err="1" smtClean="0"/>
              <a:t>Cemaa</a:t>
            </a:r>
            <a:r>
              <a:rPr lang="tr-TR" dirty="0" smtClean="0"/>
              <a:t>, Hicri 7. ve 8. asırlarda Kahire’de yaşamıştır.</a:t>
            </a:r>
            <a:endParaRPr lang="tr-TR" b="1" dirty="0" smtClean="0"/>
          </a:p>
          <a:p>
            <a:pPr>
              <a:buFont typeface="Wingdings" pitchFamily="2" charset="2"/>
              <a:buChar char="Ø"/>
            </a:pPr>
            <a:r>
              <a:rPr lang="tr-TR" b="1" dirty="0" err="1" smtClean="0"/>
              <a:t>İbn</a:t>
            </a:r>
            <a:r>
              <a:rPr lang="tr-TR" b="1" dirty="0" smtClean="0"/>
              <a:t> </a:t>
            </a:r>
            <a:r>
              <a:rPr lang="tr-TR" b="1" dirty="0" err="1" smtClean="0"/>
              <a:t>Cemaa</a:t>
            </a:r>
            <a:r>
              <a:rPr lang="tr-TR" dirty="0" smtClean="0"/>
              <a:t>, </a:t>
            </a:r>
            <a:r>
              <a:rPr lang="tr-TR" dirty="0" err="1" smtClean="0"/>
              <a:t>Kur’an’ı</a:t>
            </a:r>
            <a:r>
              <a:rPr lang="tr-TR" dirty="0" smtClean="0"/>
              <a:t> anlayarak ve üzerinde düşünerek okumanın önemini ve </a:t>
            </a:r>
            <a:r>
              <a:rPr lang="tr-TR" dirty="0" err="1" smtClean="0"/>
              <a:t>Kur’an’ı</a:t>
            </a:r>
            <a:r>
              <a:rPr lang="tr-TR" dirty="0" smtClean="0"/>
              <a:t> öğrendikten sonra unutmamak için tekrar etmenin gerekli olduğunu belirtir.</a:t>
            </a:r>
          </a:p>
          <a:p>
            <a:pPr>
              <a:buFont typeface="Wingdings" pitchFamily="2" charset="2"/>
              <a:buChar char="Ø"/>
            </a:pPr>
            <a:r>
              <a:rPr lang="tr-TR" dirty="0" smtClean="0"/>
              <a:t>  </a:t>
            </a:r>
            <a:r>
              <a:rPr lang="tr-TR" dirty="0"/>
              <a:t>Birçok önemli eseri bulunmakla birlikte bizim ele alacağımız eseri “</a:t>
            </a:r>
            <a:r>
              <a:rPr lang="tr-TR" b="1" dirty="0" err="1"/>
              <a:t>Tezkiratu’s</a:t>
            </a:r>
            <a:r>
              <a:rPr lang="tr-TR" b="1" dirty="0"/>
              <a:t>-Samî </a:t>
            </a:r>
            <a:r>
              <a:rPr lang="tr-TR" b="1" dirty="0" err="1"/>
              <a:t>ve’l</a:t>
            </a:r>
            <a:r>
              <a:rPr lang="tr-TR" b="1" dirty="0"/>
              <a:t>- Mütekellim </a:t>
            </a:r>
            <a:r>
              <a:rPr lang="tr-TR" b="1" dirty="0" err="1"/>
              <a:t>fî</a:t>
            </a:r>
            <a:r>
              <a:rPr lang="tr-TR" b="1" dirty="0"/>
              <a:t> </a:t>
            </a:r>
            <a:r>
              <a:rPr lang="tr-TR" b="1" dirty="0" err="1"/>
              <a:t>edebi’l</a:t>
            </a:r>
            <a:r>
              <a:rPr lang="tr-TR" b="1" dirty="0"/>
              <a:t>-Âlim </a:t>
            </a:r>
            <a:r>
              <a:rPr lang="tr-TR" b="1" dirty="0" err="1"/>
              <a:t>ve’l</a:t>
            </a:r>
            <a:r>
              <a:rPr lang="tr-TR" b="1" dirty="0"/>
              <a:t> </a:t>
            </a:r>
            <a:r>
              <a:rPr lang="tr-TR" b="1" dirty="0" err="1" smtClean="0"/>
              <a:t>Müteallim</a:t>
            </a:r>
            <a:r>
              <a:rPr lang="tr-TR" dirty="0" err="1" smtClean="0"/>
              <a:t>”dir</a:t>
            </a:r>
            <a:r>
              <a:rPr lang="tr-TR" dirty="0"/>
              <a:t>.</a:t>
            </a:r>
            <a:endParaRPr lang="tr-TR" dirty="0" smtClean="0"/>
          </a:p>
          <a:p>
            <a:endParaRPr lang="tr-T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par>
                                <p:cTn id="27" presetID="26"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70C0"/>
                </a:solidFill>
              </a:rPr>
              <a:t>İBN CEMAA’NIN EĞİTİMDE ÖNE ÇIKARDIĞI KONULAR</a:t>
            </a:r>
            <a:endParaRPr lang="tr-TR" b="1" dirty="0">
              <a:solidFill>
                <a:srgbClr val="0070C0"/>
              </a:solidFill>
            </a:endParaRPr>
          </a:p>
        </p:txBody>
      </p:sp>
      <p:sp>
        <p:nvSpPr>
          <p:cNvPr id="3" name="2 İçerik Yer Tutucusu"/>
          <p:cNvSpPr>
            <a:spLocks noGrp="1"/>
          </p:cNvSpPr>
          <p:nvPr>
            <p:ph idx="1"/>
          </p:nvPr>
        </p:nvSpPr>
        <p:spPr/>
        <p:txBody>
          <a:bodyPr>
            <a:normAutofit fontScale="92500"/>
          </a:bodyPr>
          <a:lstStyle/>
          <a:p>
            <a:pPr>
              <a:buFont typeface="Wingdings" pitchFamily="2" charset="2"/>
              <a:buChar char="Ø"/>
            </a:pPr>
            <a:r>
              <a:rPr lang="tr-TR" dirty="0" smtClean="0"/>
              <a:t>Öğretmenin, birden fazla ders okuttuğu zaman en önemli olanını önce vermeyi öngören bir program yapmasını tavsiye eder. </a:t>
            </a:r>
          </a:p>
          <a:p>
            <a:pPr>
              <a:buFont typeface="Wingdings" pitchFamily="2" charset="2"/>
              <a:buChar char="Ø"/>
            </a:pPr>
            <a:r>
              <a:rPr lang="tr-TR" dirty="0" smtClean="0"/>
              <a:t>Öğretmen öğrencilere yalnız başına çözmede zorlandıkları ender meseleleri, orijinal bilgileri ve medeni bir insanın bilmesi gereken konuları öğretmeli, dört büyük halife ve dört büyük mezhep imamı gibi İslam büyüklerinin üstün fikir ve güzel davranışlarından örnekler vermelidir.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algn="just"/>
            <a:r>
              <a:rPr lang="tr-TR" dirty="0" smtClean="0"/>
              <a:t>İlim Öğrenme ve Öğretmenin Değeri</a:t>
            </a:r>
          </a:p>
          <a:p>
            <a:pPr algn="just"/>
            <a:r>
              <a:rPr lang="tr-TR" dirty="0" smtClean="0"/>
              <a:t>Öğretmenin Şahsi ve Mesleki Özellikleri </a:t>
            </a:r>
          </a:p>
          <a:p>
            <a:pPr algn="just"/>
            <a:r>
              <a:rPr lang="tr-TR" dirty="0" smtClean="0"/>
              <a:t>Öğretmenin Ders Verirken Uyması Gereken Esaslar </a:t>
            </a:r>
          </a:p>
          <a:p>
            <a:pPr algn="just"/>
            <a:r>
              <a:rPr lang="tr-TR" dirty="0" smtClean="0"/>
              <a:t>Öğretmenin Öğrencileriyle Birlikteyken Uyması Gereken Esaslar </a:t>
            </a:r>
          </a:p>
          <a:p>
            <a:pPr algn="just"/>
            <a:r>
              <a:rPr lang="tr-TR" dirty="0" smtClean="0"/>
              <a:t>Öğrencinin şahsiyetiyle ilgili esaslar </a:t>
            </a:r>
          </a:p>
          <a:p>
            <a:pPr algn="just"/>
            <a:r>
              <a:rPr lang="tr-TR" dirty="0" smtClean="0"/>
              <a:t>Öğrencinin Okul,ders ve Öğretmeniyle İlgili Uyması Gereken Esaslar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229600" cy="1143000"/>
          </a:xfrm>
        </p:spPr>
        <p:txBody>
          <a:bodyPr>
            <a:noAutofit/>
          </a:bodyPr>
          <a:lstStyle/>
          <a:p>
            <a:r>
              <a:rPr lang="tr-TR" sz="3200" b="1" dirty="0" smtClean="0">
                <a:solidFill>
                  <a:srgbClr val="0070C0"/>
                </a:solidFill>
              </a:rPr>
              <a:t>“TEZKİRATU’S-SAMİ </a:t>
            </a:r>
            <a:r>
              <a:rPr lang="tr-TR" sz="3200" b="1" dirty="0" err="1" smtClean="0">
                <a:solidFill>
                  <a:srgbClr val="0070C0"/>
                </a:solidFill>
              </a:rPr>
              <a:t>ve’l</a:t>
            </a:r>
            <a:r>
              <a:rPr lang="tr-TR" sz="3200" b="1" dirty="0" smtClean="0">
                <a:solidFill>
                  <a:srgbClr val="0070C0"/>
                </a:solidFill>
              </a:rPr>
              <a:t>- MÜTEKELLİM F</a:t>
            </a:r>
            <a:r>
              <a:rPr lang="tr-TR" sz="3200" b="1" dirty="0">
                <a:solidFill>
                  <a:srgbClr val="0070C0"/>
                </a:solidFill>
              </a:rPr>
              <a:t>İ</a:t>
            </a:r>
            <a:r>
              <a:rPr lang="tr-TR" sz="3200" b="1" dirty="0" smtClean="0">
                <a:solidFill>
                  <a:srgbClr val="0070C0"/>
                </a:solidFill>
              </a:rPr>
              <a:t> EDEBİ’L-ÂLİM </a:t>
            </a:r>
            <a:r>
              <a:rPr lang="tr-TR" sz="3200" b="1" dirty="0" err="1" smtClean="0">
                <a:solidFill>
                  <a:srgbClr val="0070C0"/>
                </a:solidFill>
              </a:rPr>
              <a:t>ve’l</a:t>
            </a:r>
            <a:r>
              <a:rPr lang="tr-TR" sz="3200" b="1" dirty="0" smtClean="0">
                <a:solidFill>
                  <a:srgbClr val="0070C0"/>
                </a:solidFill>
              </a:rPr>
              <a:t> MÜTEALLİM” ADLI ESERİN İÇERİĞİ</a:t>
            </a:r>
            <a:endParaRPr lang="tr-TR" sz="3200" dirty="0">
              <a:solidFill>
                <a:srgbClr val="0070C0"/>
              </a:solidFill>
            </a:endParaRPr>
          </a:p>
        </p:txBody>
      </p:sp>
      <p:sp>
        <p:nvSpPr>
          <p:cNvPr id="3" name="2 İçerik Yer Tutucusu"/>
          <p:cNvSpPr>
            <a:spLocks noGrp="1"/>
          </p:cNvSpPr>
          <p:nvPr>
            <p:ph idx="1"/>
          </p:nvPr>
        </p:nvSpPr>
        <p:spPr>
          <a:xfrm>
            <a:off x="285720" y="2000240"/>
            <a:ext cx="8229600" cy="4525963"/>
          </a:xfrm>
        </p:spPr>
        <p:txBody>
          <a:bodyPr>
            <a:normAutofit/>
          </a:bodyPr>
          <a:lstStyle/>
          <a:p>
            <a:r>
              <a:rPr lang="tr-TR" sz="2000" b="1" dirty="0" smtClean="0"/>
              <a:t>1.Bölüm: </a:t>
            </a:r>
            <a:r>
              <a:rPr lang="tr-TR" sz="2000" dirty="0" smtClean="0"/>
              <a:t>İlimin </a:t>
            </a:r>
            <a:r>
              <a:rPr lang="tr-TR" sz="2000" dirty="0"/>
              <a:t>ve âlimlerin üstünlüğü, ilmi öğrenme ve öğretmenin değerini ele alır ve konuyu ayet ve hadisler ışığında </a:t>
            </a:r>
            <a:r>
              <a:rPr lang="tr-TR" sz="2000" dirty="0" smtClean="0"/>
              <a:t>işler.</a:t>
            </a:r>
          </a:p>
          <a:p>
            <a:r>
              <a:rPr lang="tr-TR" sz="2000" b="1" dirty="0" smtClean="0"/>
              <a:t>2.Bölüm:</a:t>
            </a:r>
            <a:r>
              <a:rPr lang="tr-TR" sz="2000" b="1" dirty="0"/>
              <a:t> </a:t>
            </a:r>
            <a:r>
              <a:rPr lang="tr-TR" sz="2000" dirty="0" smtClean="0"/>
              <a:t>Üç </a:t>
            </a:r>
            <a:r>
              <a:rPr lang="tr-TR" sz="2000" dirty="0"/>
              <a:t>kısma ayırdığı bu bölümde öğretmenlerle ilgili esaslara değinmektedir. Birinci kısımda öğretmenin şahsiyeti ve meslekî özelliklerinin nasıl olması gerektiğinden; ikinci kısımda öğretmenin ders verirken uyması gereken esaslardan; üçüncü kısımda ise öğretmenin öğrenci ile birlikte iken uyması gereken esaslardan bahsetmektedir. </a:t>
            </a:r>
            <a:endParaRPr lang="tr-TR" sz="2000" dirty="0" smtClean="0"/>
          </a:p>
          <a:p>
            <a:r>
              <a:rPr lang="tr-TR" sz="2000" b="1" dirty="0" smtClean="0"/>
              <a:t>3.Bölüm: </a:t>
            </a:r>
            <a:r>
              <a:rPr lang="tr-TR" sz="2000" dirty="0" smtClean="0"/>
              <a:t>Bu </a:t>
            </a:r>
            <a:r>
              <a:rPr lang="tr-TR" sz="2000" dirty="0"/>
              <a:t>bölümde de öğrenciler ele almakta ve bir öğrencide bulunması gereken esaslar üzerinde değerlendirme </a:t>
            </a:r>
            <a:r>
              <a:rPr lang="tr-TR" sz="2000" dirty="0" smtClean="0"/>
              <a:t>yapmaktadır.</a:t>
            </a:r>
          </a:p>
          <a:p>
            <a:r>
              <a:rPr lang="tr-TR" sz="2000" b="1" dirty="0" smtClean="0"/>
              <a:t>4.Bölüm: </a:t>
            </a:r>
            <a:r>
              <a:rPr lang="tr-TR" sz="2000" dirty="0" err="1"/>
              <a:t>İbn</a:t>
            </a:r>
            <a:r>
              <a:rPr lang="tr-TR" sz="2000" dirty="0"/>
              <a:t> </a:t>
            </a:r>
            <a:r>
              <a:rPr lang="tr-TR" sz="2000" dirty="0" err="1"/>
              <a:t>Cemaa</a:t>
            </a:r>
            <a:r>
              <a:rPr lang="tr-TR" sz="2000" dirty="0"/>
              <a:t> bu bölümü kitaplara ayırmış olup, kitapların nasıl satın alınması gerektiği ve yazma ile ilgili hususlar üzerinde durmaktadır. </a:t>
            </a:r>
            <a:endParaRPr lang="tr-TR" sz="2000" dirty="0" smtClean="0"/>
          </a:p>
          <a:p>
            <a:r>
              <a:rPr lang="tr-TR" sz="2000" b="1" dirty="0" smtClean="0"/>
              <a:t>5.Bölüm: </a:t>
            </a:r>
            <a:r>
              <a:rPr lang="tr-TR" sz="2000" dirty="0" smtClean="0"/>
              <a:t>Son </a:t>
            </a:r>
            <a:r>
              <a:rPr lang="tr-TR" sz="2000" dirty="0"/>
              <a:t>bölüm olan bu bölümde de okul ve yurtlarla ilgili önemli gördüğü hususlar üzerinde </a:t>
            </a:r>
            <a:r>
              <a:rPr lang="tr-TR" sz="2000" dirty="0" smtClean="0"/>
              <a:t>durmaktadır.</a:t>
            </a:r>
            <a:endParaRPr lang="tr-TR" sz="2000" b="1" dirty="0"/>
          </a:p>
          <a:p>
            <a:endParaRPr lang="tr-TR" sz="1800" b="1"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par>
                                <p:cTn id="27" presetID="26"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par>
                                <p:cTn id="59" presetID="26" presetClass="entr" presetSubtype="0" fill="hold"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par>
                                <p:cTn id="75" presetID="26" presetClass="entr" presetSubtype="0" fill="hold" nodeType="withEffect">
                                  <p:stCondLst>
                                    <p:cond delay="0"/>
                                  </p:stCondLst>
                                  <p:childTnLst>
                                    <p:set>
                                      <p:cBhvr>
                                        <p:cTn id="76" dur="1" fill="hold">
                                          <p:stCondLst>
                                            <p:cond delay="0"/>
                                          </p:stCondLst>
                                        </p:cTn>
                                        <p:tgtEl>
                                          <p:spTgt spid="3">
                                            <p:txEl>
                                              <p:pRg st="4" end="4"/>
                                            </p:txEl>
                                          </p:spTgt>
                                        </p:tgtEl>
                                        <p:attrNameLst>
                                          <p:attrName>style.visibility</p:attrName>
                                        </p:attrNameLst>
                                      </p:cBhvr>
                                      <p:to>
                                        <p:strVal val="visible"/>
                                      </p:to>
                                    </p:set>
                                    <p:animEffect transition="in" filter="wipe(down)">
                                      <p:cBhvr>
                                        <p:cTn id="77" dur="580">
                                          <p:stCondLst>
                                            <p:cond delay="0"/>
                                          </p:stCondLst>
                                        </p:cTn>
                                        <p:tgtEl>
                                          <p:spTgt spid="3">
                                            <p:txEl>
                                              <p:pRg st="4" end="4"/>
                                            </p:txEl>
                                          </p:spTgt>
                                        </p:tgtEl>
                                      </p:cBhvr>
                                    </p:animEffect>
                                    <p:anim calcmode="lin" valueType="num">
                                      <p:cBhvr>
                                        <p:cTn id="7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3">
                                            <p:txEl>
                                              <p:pRg st="4" end="4"/>
                                            </p:txEl>
                                          </p:spTgt>
                                        </p:tgtEl>
                                      </p:cBhvr>
                                      <p:to x="100000" y="60000"/>
                                    </p:animScale>
                                    <p:animScale>
                                      <p:cBhvr>
                                        <p:cTn id="84" dur="166" decel="50000">
                                          <p:stCondLst>
                                            <p:cond delay="676"/>
                                          </p:stCondLst>
                                        </p:cTn>
                                        <p:tgtEl>
                                          <p:spTgt spid="3">
                                            <p:txEl>
                                              <p:pRg st="4" end="4"/>
                                            </p:txEl>
                                          </p:spTgt>
                                        </p:tgtEl>
                                      </p:cBhvr>
                                      <p:to x="100000" y="100000"/>
                                    </p:animScale>
                                    <p:animScale>
                                      <p:cBhvr>
                                        <p:cTn id="85" dur="26">
                                          <p:stCondLst>
                                            <p:cond delay="1312"/>
                                          </p:stCondLst>
                                        </p:cTn>
                                        <p:tgtEl>
                                          <p:spTgt spid="3">
                                            <p:txEl>
                                              <p:pRg st="4" end="4"/>
                                            </p:txEl>
                                          </p:spTgt>
                                        </p:tgtEl>
                                      </p:cBhvr>
                                      <p:to x="100000" y="80000"/>
                                    </p:animScale>
                                    <p:animScale>
                                      <p:cBhvr>
                                        <p:cTn id="86" dur="166" decel="50000">
                                          <p:stCondLst>
                                            <p:cond delay="1338"/>
                                          </p:stCondLst>
                                        </p:cTn>
                                        <p:tgtEl>
                                          <p:spTgt spid="3">
                                            <p:txEl>
                                              <p:pRg st="4" end="4"/>
                                            </p:txEl>
                                          </p:spTgt>
                                        </p:tgtEl>
                                      </p:cBhvr>
                                      <p:to x="100000" y="100000"/>
                                    </p:animScale>
                                    <p:animScale>
                                      <p:cBhvr>
                                        <p:cTn id="87" dur="26">
                                          <p:stCondLst>
                                            <p:cond delay="1642"/>
                                          </p:stCondLst>
                                        </p:cTn>
                                        <p:tgtEl>
                                          <p:spTgt spid="3">
                                            <p:txEl>
                                              <p:pRg st="4" end="4"/>
                                            </p:txEl>
                                          </p:spTgt>
                                        </p:tgtEl>
                                      </p:cBhvr>
                                      <p:to x="100000" y="90000"/>
                                    </p:animScale>
                                    <p:animScale>
                                      <p:cBhvr>
                                        <p:cTn id="88" dur="166" decel="50000">
                                          <p:stCondLst>
                                            <p:cond delay="1668"/>
                                          </p:stCondLst>
                                        </p:cTn>
                                        <p:tgtEl>
                                          <p:spTgt spid="3">
                                            <p:txEl>
                                              <p:pRg st="4" end="4"/>
                                            </p:txEl>
                                          </p:spTgt>
                                        </p:tgtEl>
                                      </p:cBhvr>
                                      <p:to x="100000" y="100000"/>
                                    </p:animScale>
                                    <p:animScale>
                                      <p:cBhvr>
                                        <p:cTn id="89" dur="26">
                                          <p:stCondLst>
                                            <p:cond delay="1808"/>
                                          </p:stCondLst>
                                        </p:cTn>
                                        <p:tgtEl>
                                          <p:spTgt spid="3">
                                            <p:txEl>
                                              <p:pRg st="4" end="4"/>
                                            </p:txEl>
                                          </p:spTgt>
                                        </p:tgtEl>
                                      </p:cBhvr>
                                      <p:to x="100000" y="95000"/>
                                    </p:animScale>
                                    <p:animScale>
                                      <p:cBhvr>
                                        <p:cTn id="9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800" b="1" dirty="0" smtClean="0">
                <a:solidFill>
                  <a:srgbClr val="CC0099"/>
                </a:solidFill>
              </a:rPr>
              <a:t>BURHAN ED-DİN EZ-ZERNUCİ (öl;H.593) </a:t>
            </a:r>
            <a:endParaRPr lang="tr-TR" sz="4800" b="1" dirty="0">
              <a:solidFill>
                <a:srgbClr val="CC0099"/>
              </a:solidFill>
            </a:endParaRPr>
          </a:p>
        </p:txBody>
      </p:sp>
      <p:sp>
        <p:nvSpPr>
          <p:cNvPr id="3" name="2 İçerik Yer Tutucusu"/>
          <p:cNvSpPr>
            <a:spLocks noGrp="1"/>
          </p:cNvSpPr>
          <p:nvPr>
            <p:ph idx="1"/>
          </p:nvPr>
        </p:nvSpPr>
        <p:spPr/>
        <p:txBody>
          <a:bodyPr/>
          <a:lstStyle/>
          <a:p>
            <a:pPr>
              <a:buFont typeface="Wingdings" pitchFamily="2" charset="2"/>
              <a:buChar char="Ø"/>
            </a:pPr>
            <a:r>
              <a:rPr lang="tr-TR" dirty="0" smtClean="0"/>
              <a:t>H. 6. M. 12.asırda yaşamış bir alimdir.</a:t>
            </a:r>
          </a:p>
          <a:p>
            <a:pPr>
              <a:buFont typeface="Wingdings" pitchFamily="2" charset="2"/>
              <a:buChar char="Ø"/>
            </a:pPr>
            <a:r>
              <a:rPr lang="tr-TR" b="1" dirty="0" smtClean="0"/>
              <a:t>“</a:t>
            </a:r>
            <a:r>
              <a:rPr lang="tr-TR" b="1" dirty="0" err="1" smtClean="0"/>
              <a:t>Ta’lim</a:t>
            </a:r>
            <a:r>
              <a:rPr lang="tr-TR" b="1" dirty="0" smtClean="0"/>
              <a:t> el-</a:t>
            </a:r>
            <a:r>
              <a:rPr lang="tr-TR" b="1" dirty="0" err="1" smtClean="0"/>
              <a:t>Müte’alim</a:t>
            </a:r>
            <a:r>
              <a:rPr lang="tr-TR" b="1" dirty="0" smtClean="0"/>
              <a:t>” </a:t>
            </a:r>
            <a:r>
              <a:rPr lang="tr-TR" dirty="0" smtClean="0"/>
              <a:t>isimli içeriği tamamen eğitime hasredilmiştir.</a:t>
            </a:r>
          </a:p>
          <a:p>
            <a:pPr>
              <a:buFont typeface="Wingdings" pitchFamily="2" charset="2"/>
              <a:buChar char="Ø"/>
            </a:pPr>
            <a:r>
              <a:rPr lang="tr-TR" dirty="0" err="1" smtClean="0"/>
              <a:t>Zernuci’ye</a:t>
            </a:r>
            <a:r>
              <a:rPr lang="tr-TR" dirty="0" smtClean="0"/>
              <a:t> göre eğitimin hedefi, Allah’ın rızasına kavuşmak, ebedi hayatı elde etmek, kendi nefsinden ve cahillerden cehaleti kaldırmak, dini canlandırmak ve İslam’ın devamını sağlamak olmalıdır. </a:t>
            </a:r>
          </a:p>
          <a:p>
            <a:endParaRPr lang="tr-TR"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3">
                                            <p:txEl>
                                              <p:pRg st="1" end="1"/>
                                            </p:txEl>
                                          </p:spTgt>
                                        </p:tgtEl>
                                      </p:cBhvr>
                                    </p:animEffect>
                                  </p:childTnLst>
                                </p:cTn>
                              </p:par>
                              <p:par>
                                <p:cTn id="17" presetID="48" presetClass="entr" presetSubtype="0" accel="5000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from="(-#ppt_w/2)" to="(#ppt_x)" calcmode="lin" valueType="num">
                                      <p:cBhvr>
                                        <p:cTn id="27" dur="600" fill="hold">
                                          <p:stCondLst>
                                            <p:cond delay="0"/>
                                          </p:stCondLst>
                                        </p:cTn>
                                        <p:tgtEl>
                                          <p:spTgt spid="2"/>
                                        </p:tgtEl>
                                        <p:attrNameLst>
                                          <p:attrName>ppt_x</p:attrName>
                                        </p:attrNameLst>
                                      </p:cBhvr>
                                    </p:anim>
                                    <p:anim from="0" to="-1.0" calcmode="lin" valueType="num">
                                      <p:cBhvr>
                                        <p:cTn id="28" dur="200" decel="50000" autoRev="1" fill="hold">
                                          <p:stCondLst>
                                            <p:cond delay="600"/>
                                          </p:stCondLst>
                                        </p:cTn>
                                        <p:tgtEl>
                                          <p:spTgt spid="2"/>
                                        </p:tgtEl>
                                        <p:attrNameLst>
                                          <p:attrName>xshear</p:attrName>
                                        </p:attrNameLst>
                                      </p:cBhvr>
                                    </p:anim>
                                    <p:animScale>
                                      <p:cBhvr>
                                        <p:cTn id="29" dur="200" decel="100000" autoRev="1" fill="hold">
                                          <p:stCondLst>
                                            <p:cond delay="600"/>
                                          </p:stCondLst>
                                        </p:cTn>
                                        <p:tgtEl>
                                          <p:spTgt spid="2"/>
                                        </p:tgtEl>
                                      </p:cBhvr>
                                      <p:from x="100000" y="100000"/>
                                      <p:to x="80000" y="100000"/>
                                    </p:animScale>
                                    <p:anim by="(#ppt_h/3+#ppt_w*0.1)" calcmode="lin" valueType="num">
                                      <p:cBhvr additive="sum">
                                        <p:cTn id="30"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CC0099"/>
                </a:solidFill>
              </a:rPr>
              <a:t>“</a:t>
            </a:r>
            <a:r>
              <a:rPr lang="tr-TR" b="1" dirty="0" err="1" smtClean="0">
                <a:solidFill>
                  <a:srgbClr val="CC0099"/>
                </a:solidFill>
              </a:rPr>
              <a:t>Ta’lim</a:t>
            </a:r>
            <a:r>
              <a:rPr lang="tr-TR" b="1" dirty="0" smtClean="0">
                <a:solidFill>
                  <a:srgbClr val="CC0099"/>
                </a:solidFill>
              </a:rPr>
              <a:t> el-</a:t>
            </a:r>
            <a:r>
              <a:rPr lang="tr-TR" b="1" dirty="0" err="1" smtClean="0">
                <a:solidFill>
                  <a:srgbClr val="CC0099"/>
                </a:solidFill>
              </a:rPr>
              <a:t>Müte’alim</a:t>
            </a:r>
            <a:r>
              <a:rPr lang="tr-TR" b="1" dirty="0" smtClean="0">
                <a:solidFill>
                  <a:srgbClr val="CC0099"/>
                </a:solidFill>
              </a:rPr>
              <a:t>” İSİMLİ ESERİNİN BÖLÜMLERİ</a:t>
            </a:r>
            <a:endParaRPr lang="tr-TR" dirty="0">
              <a:solidFill>
                <a:srgbClr val="CC0099"/>
              </a:solidFill>
            </a:endParaRPr>
          </a:p>
        </p:txBody>
      </p:sp>
      <p:sp>
        <p:nvSpPr>
          <p:cNvPr id="3" name="2 İçerik Yer Tutucusu"/>
          <p:cNvSpPr>
            <a:spLocks noGrp="1"/>
          </p:cNvSpPr>
          <p:nvPr>
            <p:ph idx="1"/>
          </p:nvPr>
        </p:nvSpPr>
        <p:spPr>
          <a:xfrm>
            <a:off x="500034" y="1714488"/>
            <a:ext cx="8229600" cy="5000660"/>
          </a:xfrm>
        </p:spPr>
        <p:txBody>
          <a:bodyPr>
            <a:normAutofit fontScale="85000" lnSpcReduction="10000"/>
          </a:bodyPr>
          <a:lstStyle/>
          <a:p>
            <a:r>
              <a:rPr lang="tr-TR" sz="1900" b="1" dirty="0" smtClean="0"/>
              <a:t>1. Bölüm: </a:t>
            </a:r>
            <a:r>
              <a:rPr lang="tr-TR" sz="1900" dirty="0" smtClean="0"/>
              <a:t>İlmin mahiyeti, Fıkhın tarifi ve her ikisinin fazileti hakkındadır.</a:t>
            </a:r>
          </a:p>
          <a:p>
            <a:r>
              <a:rPr lang="tr-TR" sz="1900" b="1" dirty="0" smtClean="0"/>
              <a:t>2.Bölüm: </a:t>
            </a:r>
            <a:r>
              <a:rPr lang="tr-TR" sz="1900" dirty="0" smtClean="0"/>
              <a:t>İlme nasıl başlanılması ve ilim öğrencisinin hangi özellikleri üzerinde bulundurması gerektiği üzerinde durur. </a:t>
            </a:r>
          </a:p>
          <a:p>
            <a:r>
              <a:rPr lang="tr-TR" sz="1900" b="1" dirty="0" smtClean="0"/>
              <a:t>3. Bölüm</a:t>
            </a:r>
            <a:r>
              <a:rPr lang="tr-TR" sz="1900" dirty="0" smtClean="0"/>
              <a:t>: Öğrencinin seçeceği ilim dalından, hocadan ve arkadaşlardan bahsetmektedir. </a:t>
            </a:r>
          </a:p>
          <a:p>
            <a:r>
              <a:rPr lang="tr-TR" sz="1900" b="1" dirty="0" smtClean="0"/>
              <a:t>4. Bölüm:</a:t>
            </a:r>
            <a:r>
              <a:rPr lang="tr-TR" sz="1900" dirty="0" smtClean="0"/>
              <a:t> İlme ve ilim ehline saygı göstermenin gereklerinden bahsetmektedir.</a:t>
            </a:r>
          </a:p>
          <a:p>
            <a:r>
              <a:rPr lang="tr-TR" sz="1900" b="1" dirty="0" smtClean="0"/>
              <a:t>5.Bölüm: </a:t>
            </a:r>
            <a:r>
              <a:rPr lang="tr-TR" sz="1900" dirty="0" smtClean="0"/>
              <a:t> Derse devam etmenin çalışma ve gayret göstermenin ehemmiyeti üzerinde durulur.</a:t>
            </a:r>
          </a:p>
          <a:p>
            <a:r>
              <a:rPr lang="tr-TR" sz="1900" b="1" dirty="0" smtClean="0"/>
              <a:t>6.Bölüm:  </a:t>
            </a:r>
            <a:r>
              <a:rPr lang="tr-TR" sz="1900" dirty="0" smtClean="0"/>
              <a:t>Bu bölümde derse başlama zamanı dersin miktarı ve tertibi üzerinde durulmuştur.</a:t>
            </a:r>
          </a:p>
          <a:p>
            <a:r>
              <a:rPr lang="tr-TR" sz="1900" b="1" dirty="0" smtClean="0"/>
              <a:t>7.Bölüm: </a:t>
            </a:r>
            <a:r>
              <a:rPr lang="tr-TR" sz="1900" dirty="0" smtClean="0"/>
              <a:t>İlim tahsilinde tevekkülün öneminden bahsetmektedir. </a:t>
            </a:r>
          </a:p>
          <a:p>
            <a:r>
              <a:rPr lang="tr-TR" sz="1900" b="1" dirty="0" smtClean="0"/>
              <a:t>8. Bölüm: </a:t>
            </a:r>
            <a:r>
              <a:rPr lang="tr-TR" sz="1900" dirty="0" smtClean="0"/>
              <a:t>Öğrenimin yapılacağı çağdan bahsetmektedir. Öğrenimin beşikten mezara kadar olması gerektiği üzerinde durur.</a:t>
            </a:r>
          </a:p>
          <a:p>
            <a:r>
              <a:rPr lang="tr-TR" sz="1900" b="1" dirty="0" smtClean="0"/>
              <a:t>9. Bölüm:</a:t>
            </a:r>
            <a:r>
              <a:rPr lang="tr-TR" sz="1900" dirty="0" smtClean="0"/>
              <a:t> İlim sahibi öğrencinin sahip olması gereken bir takım güzel hasletlerden bahsetmektedir. </a:t>
            </a:r>
          </a:p>
          <a:p>
            <a:r>
              <a:rPr lang="tr-TR" sz="1900" b="1" dirty="0" smtClean="0"/>
              <a:t>10.Bölüm:  </a:t>
            </a:r>
            <a:r>
              <a:rPr lang="tr-TR" sz="1900" dirty="0" smtClean="0"/>
              <a:t>Bu bölümde de dersten istifade etmenin yollarından bahsedilmektedir. </a:t>
            </a:r>
          </a:p>
          <a:p>
            <a:r>
              <a:rPr lang="tr-TR" sz="1900" b="1" dirty="0" smtClean="0"/>
              <a:t>11.Bölüm: </a:t>
            </a:r>
            <a:r>
              <a:rPr lang="tr-TR" sz="1900" dirty="0" smtClean="0"/>
              <a:t>Bu bölümde öğrencinin ilmi elde ederken bunu daha kolay elde edebilmesi için bir takım esaslardan bahsetmiştir.</a:t>
            </a:r>
          </a:p>
          <a:p>
            <a:r>
              <a:rPr lang="tr-TR" sz="1900" b="1" dirty="0" smtClean="0"/>
              <a:t>12.Bölüm: </a:t>
            </a:r>
            <a:r>
              <a:rPr lang="tr-TR" sz="1900" dirty="0" smtClean="0"/>
              <a:t>Burada da hafızayı kuvvetlendiren hususlarla unutmaya sebep olan durumlardan bahsetmekte unutmaya sebep olan yiyecek maddelerini detaylı bir şekilde saymaktadır.</a:t>
            </a:r>
          </a:p>
          <a:p>
            <a:r>
              <a:rPr lang="tr-TR" sz="1900" b="1" dirty="0" smtClean="0"/>
              <a:t>13. Bölüm: </a:t>
            </a:r>
            <a:r>
              <a:rPr lang="tr-TR" sz="1900" dirty="0" smtClean="0"/>
              <a:t>Bu bölümde </a:t>
            </a:r>
            <a:r>
              <a:rPr lang="tr-TR" sz="1900" dirty="0" err="1" smtClean="0"/>
              <a:t>rızk</a:t>
            </a:r>
            <a:r>
              <a:rPr lang="tr-TR" sz="1900" dirty="0" smtClean="0"/>
              <a:t> getiren, rızkı kesen, durumlardan rızkı celbeden hususlardan ve ömrün artmasına sebep olan hususlar üzerinde durur. </a:t>
            </a:r>
          </a:p>
          <a:p>
            <a:endParaRPr lang="tr-TR" sz="1800" b="1" dirty="0" smtClean="0"/>
          </a:p>
          <a:p>
            <a:endParaRPr lang="tr-TR" sz="1800" b="1" dirty="0" smtClean="0"/>
          </a:p>
          <a:p>
            <a:endParaRPr lang="tr-TR" sz="1800" b="1" dirty="0" smtClean="0"/>
          </a:p>
          <a:p>
            <a:endParaRPr lang="tr-TR" sz="1800"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from="(-#ppt_w/2)" to="(#ppt_x)" calcmode="lin" valueType="num">
                                      <p:cBhvr>
                                        <p:cTn id="13" dur="600" fill="hold">
                                          <p:stCondLst>
                                            <p:cond delay="0"/>
                                          </p:stCondLst>
                                        </p:cTn>
                                        <p:tgtEl>
                                          <p:spTgt spid="3">
                                            <p:txEl>
                                              <p:pRg st="0" end="0"/>
                                            </p:txEl>
                                          </p:spTgt>
                                        </p:tgtEl>
                                        <p:attrNameLst>
                                          <p:attrName>ppt_x</p:attrName>
                                        </p:attrNameLst>
                                      </p:cBhvr>
                                    </p:anim>
                                    <p:anim from="0" to="-1.0" calcmode="lin" valueType="num">
                                      <p:cBhvr>
                                        <p:cTn id="14" dur="200" decel="50000" autoRev="1" fill="hold">
                                          <p:stCondLst>
                                            <p:cond delay="600"/>
                                          </p:stCondLst>
                                        </p:cTn>
                                        <p:tgtEl>
                                          <p:spTgt spid="3">
                                            <p:txEl>
                                              <p:pRg st="0" end="0"/>
                                            </p:txEl>
                                          </p:spTgt>
                                        </p:tgtEl>
                                        <p:attrNameLst>
                                          <p:attrName>xshear</p:attrName>
                                        </p:attrNameLst>
                                      </p:cBhvr>
                                    </p:anim>
                                    <p:animScale>
                                      <p:cBhvr>
                                        <p:cTn id="15" dur="200" decel="100000" autoRev="1" fill="hold">
                                          <p:stCondLst>
                                            <p:cond delay="600"/>
                                          </p:stCondLst>
                                        </p:cTn>
                                        <p:tgtEl>
                                          <p:spTgt spid="3">
                                            <p:txEl>
                                              <p:pRg st="0" end="0"/>
                                            </p:txEl>
                                          </p:spTgt>
                                        </p:tgtEl>
                                      </p:cBhvr>
                                      <p:from x="100000" y="100000"/>
                                      <p:to x="80000" y="100000"/>
                                    </p:animScale>
                                    <p:anim by="(#ppt_h/3+#ppt_w*0.1)" calcmode="lin" valueType="num">
                                      <p:cBhvr additive="sum">
                                        <p:cTn id="16" dur="200" decel="100000" autoRev="1" fill="hold">
                                          <p:stCondLst>
                                            <p:cond delay="600"/>
                                          </p:stCondLst>
                                        </p:cTn>
                                        <p:tgtEl>
                                          <p:spTgt spid="3">
                                            <p:txEl>
                                              <p:pRg st="0" end="0"/>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from="(-#ppt_w/2)" to="(#ppt_x)" calcmode="lin" valueType="num">
                                      <p:cBhvr>
                                        <p:cTn id="19" dur="600" fill="hold">
                                          <p:stCondLst>
                                            <p:cond delay="0"/>
                                          </p:stCondLst>
                                        </p:cTn>
                                        <p:tgtEl>
                                          <p:spTgt spid="3">
                                            <p:txEl>
                                              <p:pRg st="1" end="1"/>
                                            </p:txEl>
                                          </p:spTgt>
                                        </p:tgtEl>
                                        <p:attrNameLst>
                                          <p:attrName>ppt_x</p:attrName>
                                        </p:attrNameLst>
                                      </p:cBhvr>
                                    </p:anim>
                                    <p:anim from="0" to="-1.0" calcmode="lin" valueType="num">
                                      <p:cBhvr>
                                        <p:cTn id="20" dur="200" decel="50000" autoRev="1" fill="hold">
                                          <p:stCondLst>
                                            <p:cond delay="600"/>
                                          </p:stCondLst>
                                        </p:cTn>
                                        <p:tgtEl>
                                          <p:spTgt spid="3">
                                            <p:txEl>
                                              <p:pRg st="1" end="1"/>
                                            </p:txEl>
                                          </p:spTgt>
                                        </p:tgtEl>
                                        <p:attrNameLst>
                                          <p:attrName>xshear</p:attrName>
                                        </p:attrNameLst>
                                      </p:cBhvr>
                                    </p:anim>
                                    <p:animScale>
                                      <p:cBhvr>
                                        <p:cTn id="21" dur="200" decel="100000" autoRev="1" fill="hold">
                                          <p:stCondLst>
                                            <p:cond delay="600"/>
                                          </p:stCondLst>
                                        </p:cTn>
                                        <p:tgtEl>
                                          <p:spTgt spid="3">
                                            <p:txEl>
                                              <p:pRg st="1" end="1"/>
                                            </p:txEl>
                                          </p:spTgt>
                                        </p:tgtEl>
                                      </p:cBhvr>
                                      <p:from x="100000" y="100000"/>
                                      <p:to x="80000" y="100000"/>
                                    </p:animScale>
                                    <p:anim by="(#ppt_h/3+#ppt_w*0.1)" calcmode="lin" valueType="num">
                                      <p:cBhvr additive="sum">
                                        <p:cTn id="22" dur="200" decel="100000" autoRev="1" fill="hold">
                                          <p:stCondLst>
                                            <p:cond delay="600"/>
                                          </p:stCondLst>
                                        </p:cTn>
                                        <p:tgtEl>
                                          <p:spTgt spid="3">
                                            <p:txEl>
                                              <p:pRg st="1" end="1"/>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from="(-#ppt_w/2)" to="(#ppt_x)" calcmode="lin" valueType="num">
                                      <p:cBhvr>
                                        <p:cTn id="25" dur="600" fill="hold">
                                          <p:stCondLst>
                                            <p:cond delay="0"/>
                                          </p:stCondLst>
                                        </p:cTn>
                                        <p:tgtEl>
                                          <p:spTgt spid="3">
                                            <p:txEl>
                                              <p:pRg st="2" end="2"/>
                                            </p:txEl>
                                          </p:spTgt>
                                        </p:tgtEl>
                                        <p:attrNameLst>
                                          <p:attrName>ppt_x</p:attrName>
                                        </p:attrNameLst>
                                      </p:cBhvr>
                                    </p:anim>
                                    <p:anim from="0" to="-1.0" calcmode="lin" valueType="num">
                                      <p:cBhvr>
                                        <p:cTn id="26" dur="200" decel="50000" autoRev="1" fill="hold">
                                          <p:stCondLst>
                                            <p:cond delay="600"/>
                                          </p:stCondLst>
                                        </p:cTn>
                                        <p:tgtEl>
                                          <p:spTgt spid="3">
                                            <p:txEl>
                                              <p:pRg st="2" end="2"/>
                                            </p:txEl>
                                          </p:spTgt>
                                        </p:tgtEl>
                                        <p:attrNameLst>
                                          <p:attrName>xshear</p:attrName>
                                        </p:attrNameLst>
                                      </p:cBhvr>
                                    </p:anim>
                                    <p:animScale>
                                      <p:cBhvr>
                                        <p:cTn id="27" dur="200" decel="100000" autoRev="1" fill="hold">
                                          <p:stCondLst>
                                            <p:cond delay="600"/>
                                          </p:stCondLst>
                                        </p:cTn>
                                        <p:tgtEl>
                                          <p:spTgt spid="3">
                                            <p:txEl>
                                              <p:pRg st="2" end="2"/>
                                            </p:txEl>
                                          </p:spTgt>
                                        </p:tgtEl>
                                      </p:cBhvr>
                                      <p:from x="100000" y="100000"/>
                                      <p:to x="80000" y="100000"/>
                                    </p:animScale>
                                    <p:anim by="(#ppt_h/3+#ppt_w*0.1)" calcmode="lin" valueType="num">
                                      <p:cBhvr additive="sum">
                                        <p:cTn id="28" dur="200" decel="100000" autoRev="1" fill="hold">
                                          <p:stCondLst>
                                            <p:cond delay="600"/>
                                          </p:stCondLst>
                                        </p:cTn>
                                        <p:tgtEl>
                                          <p:spTgt spid="3">
                                            <p:txEl>
                                              <p:pRg st="2" end="2"/>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from="(-#ppt_w/2)" to="(#ppt_x)" calcmode="lin" valueType="num">
                                      <p:cBhvr>
                                        <p:cTn id="37" dur="600" fill="hold">
                                          <p:stCondLst>
                                            <p:cond delay="0"/>
                                          </p:stCondLst>
                                        </p:cTn>
                                        <p:tgtEl>
                                          <p:spTgt spid="3">
                                            <p:txEl>
                                              <p:pRg st="4" end="4"/>
                                            </p:txEl>
                                          </p:spTgt>
                                        </p:tgtEl>
                                        <p:attrNameLst>
                                          <p:attrName>ppt_x</p:attrName>
                                        </p:attrNameLst>
                                      </p:cBhvr>
                                    </p:anim>
                                    <p:anim from="0" to="-1.0" calcmode="lin" valueType="num">
                                      <p:cBhvr>
                                        <p:cTn id="38" dur="200" decel="50000" autoRev="1" fill="hold">
                                          <p:stCondLst>
                                            <p:cond delay="600"/>
                                          </p:stCondLst>
                                        </p:cTn>
                                        <p:tgtEl>
                                          <p:spTgt spid="3">
                                            <p:txEl>
                                              <p:pRg st="4" end="4"/>
                                            </p:txEl>
                                          </p:spTgt>
                                        </p:tgtEl>
                                        <p:attrNameLst>
                                          <p:attrName>xshear</p:attrName>
                                        </p:attrNameLst>
                                      </p:cBhvr>
                                    </p:anim>
                                    <p:animScale>
                                      <p:cBhvr>
                                        <p:cTn id="39" dur="200" decel="100000" autoRev="1" fill="hold">
                                          <p:stCondLst>
                                            <p:cond delay="600"/>
                                          </p:stCondLst>
                                        </p:cTn>
                                        <p:tgtEl>
                                          <p:spTgt spid="3">
                                            <p:txEl>
                                              <p:pRg st="4" end="4"/>
                                            </p:txEl>
                                          </p:spTgt>
                                        </p:tgtEl>
                                      </p:cBhvr>
                                      <p:from x="100000" y="100000"/>
                                      <p:to x="80000" y="100000"/>
                                    </p:animScale>
                                    <p:anim by="(#ppt_h/3+#ppt_w*0.1)" calcmode="lin" valueType="num">
                                      <p:cBhvr additive="sum">
                                        <p:cTn id="40" dur="200" decel="100000" autoRev="1" fill="hold">
                                          <p:stCondLst>
                                            <p:cond delay="600"/>
                                          </p:stCondLst>
                                        </p:cTn>
                                        <p:tgtEl>
                                          <p:spTgt spid="3">
                                            <p:txEl>
                                              <p:pRg st="4" end="4"/>
                                            </p:txEl>
                                          </p:spTgt>
                                        </p:tgtEl>
                                        <p:attrNameLst>
                                          <p:attrName>ppt_x</p:attrName>
                                        </p:attrNameLst>
                                      </p:cBhvr>
                                    </p:anim>
                                  </p:childTnLst>
                                </p:cTn>
                              </p:par>
                              <p:par>
                                <p:cTn id="41" presetID="34"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from="(-#ppt_w/2)" to="(#ppt_x)" calcmode="lin" valueType="num">
                                      <p:cBhvr>
                                        <p:cTn id="43" dur="600" fill="hold">
                                          <p:stCondLst>
                                            <p:cond delay="0"/>
                                          </p:stCondLst>
                                        </p:cTn>
                                        <p:tgtEl>
                                          <p:spTgt spid="3">
                                            <p:txEl>
                                              <p:pRg st="5" end="5"/>
                                            </p:txEl>
                                          </p:spTgt>
                                        </p:tgtEl>
                                        <p:attrNameLst>
                                          <p:attrName>ppt_x</p:attrName>
                                        </p:attrNameLst>
                                      </p:cBhvr>
                                    </p:anim>
                                    <p:anim from="0" to="-1.0" calcmode="lin" valueType="num">
                                      <p:cBhvr>
                                        <p:cTn id="44" dur="200" decel="50000" autoRev="1" fill="hold">
                                          <p:stCondLst>
                                            <p:cond delay="600"/>
                                          </p:stCondLst>
                                        </p:cTn>
                                        <p:tgtEl>
                                          <p:spTgt spid="3">
                                            <p:txEl>
                                              <p:pRg st="5" end="5"/>
                                            </p:txEl>
                                          </p:spTgt>
                                        </p:tgtEl>
                                        <p:attrNameLst>
                                          <p:attrName>xshear</p:attrName>
                                        </p:attrNameLst>
                                      </p:cBhvr>
                                    </p:anim>
                                    <p:animScale>
                                      <p:cBhvr>
                                        <p:cTn id="45" dur="200" decel="100000" autoRev="1" fill="hold">
                                          <p:stCondLst>
                                            <p:cond delay="600"/>
                                          </p:stCondLst>
                                        </p:cTn>
                                        <p:tgtEl>
                                          <p:spTgt spid="3">
                                            <p:txEl>
                                              <p:pRg st="5" end="5"/>
                                            </p:txEl>
                                          </p:spTgt>
                                        </p:tgtEl>
                                      </p:cBhvr>
                                      <p:from x="100000" y="100000"/>
                                      <p:to x="80000" y="100000"/>
                                    </p:animScale>
                                    <p:anim by="(#ppt_h/3+#ppt_w*0.1)" calcmode="lin" valueType="num">
                                      <p:cBhvr additive="sum">
                                        <p:cTn id="46" dur="200" decel="100000" autoRev="1" fill="hold">
                                          <p:stCondLst>
                                            <p:cond delay="600"/>
                                          </p:stCondLst>
                                        </p:cTn>
                                        <p:tgtEl>
                                          <p:spTgt spid="3">
                                            <p:txEl>
                                              <p:pRg st="5" end="5"/>
                                            </p:txEl>
                                          </p:spTgt>
                                        </p:tgtEl>
                                        <p:attrNameLst>
                                          <p:attrName>ppt_x</p:attrName>
                                        </p:attrNameLst>
                                      </p:cBhvr>
                                    </p:anim>
                                  </p:childTnLst>
                                </p:cTn>
                              </p:par>
                              <p:par>
                                <p:cTn id="47" presetID="34" presetClass="entr" presetSubtype="0" fill="hold"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from="(-#ppt_w/2)" to="(#ppt_x)" calcmode="lin" valueType="num">
                                      <p:cBhvr>
                                        <p:cTn id="49" dur="600" fill="hold">
                                          <p:stCondLst>
                                            <p:cond delay="0"/>
                                          </p:stCondLst>
                                        </p:cTn>
                                        <p:tgtEl>
                                          <p:spTgt spid="3">
                                            <p:txEl>
                                              <p:pRg st="6" end="6"/>
                                            </p:txEl>
                                          </p:spTgt>
                                        </p:tgtEl>
                                        <p:attrNameLst>
                                          <p:attrName>ppt_x</p:attrName>
                                        </p:attrNameLst>
                                      </p:cBhvr>
                                    </p:anim>
                                    <p:anim from="0" to="-1.0" calcmode="lin" valueType="num">
                                      <p:cBhvr>
                                        <p:cTn id="50" dur="200" decel="50000" autoRev="1" fill="hold">
                                          <p:stCondLst>
                                            <p:cond delay="600"/>
                                          </p:stCondLst>
                                        </p:cTn>
                                        <p:tgtEl>
                                          <p:spTgt spid="3">
                                            <p:txEl>
                                              <p:pRg st="6" end="6"/>
                                            </p:txEl>
                                          </p:spTgt>
                                        </p:tgtEl>
                                        <p:attrNameLst>
                                          <p:attrName>xshear</p:attrName>
                                        </p:attrNameLst>
                                      </p:cBhvr>
                                    </p:anim>
                                    <p:animScale>
                                      <p:cBhvr>
                                        <p:cTn id="51" dur="200" decel="100000" autoRev="1" fill="hold">
                                          <p:stCondLst>
                                            <p:cond delay="600"/>
                                          </p:stCondLst>
                                        </p:cTn>
                                        <p:tgtEl>
                                          <p:spTgt spid="3">
                                            <p:txEl>
                                              <p:pRg st="6" end="6"/>
                                            </p:txEl>
                                          </p:spTgt>
                                        </p:tgtEl>
                                      </p:cBhvr>
                                      <p:from x="100000" y="100000"/>
                                      <p:to x="80000" y="100000"/>
                                    </p:animScale>
                                    <p:anim by="(#ppt_h/3+#ppt_w*0.1)" calcmode="lin" valueType="num">
                                      <p:cBhvr additive="sum">
                                        <p:cTn id="52" dur="200" decel="100000" autoRev="1" fill="hold">
                                          <p:stCondLst>
                                            <p:cond delay="600"/>
                                          </p:stCondLst>
                                        </p:cTn>
                                        <p:tgtEl>
                                          <p:spTgt spid="3">
                                            <p:txEl>
                                              <p:pRg st="6" end="6"/>
                                            </p:txEl>
                                          </p:spTgt>
                                        </p:tgtEl>
                                        <p:attrNameLst>
                                          <p:attrName>ppt_x</p:attrName>
                                        </p:attrNameLst>
                                      </p:cBhvr>
                                    </p:anim>
                                  </p:childTnLst>
                                </p:cTn>
                              </p:par>
                              <p:par>
                                <p:cTn id="53" presetID="34" presetClass="entr" presetSubtype="0"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from="(-#ppt_w/2)" to="(#ppt_x)" calcmode="lin" valueType="num">
                                      <p:cBhvr>
                                        <p:cTn id="55" dur="600" fill="hold">
                                          <p:stCondLst>
                                            <p:cond delay="0"/>
                                          </p:stCondLst>
                                        </p:cTn>
                                        <p:tgtEl>
                                          <p:spTgt spid="3">
                                            <p:txEl>
                                              <p:pRg st="7" end="7"/>
                                            </p:txEl>
                                          </p:spTgt>
                                        </p:tgtEl>
                                        <p:attrNameLst>
                                          <p:attrName>ppt_x</p:attrName>
                                        </p:attrNameLst>
                                      </p:cBhvr>
                                    </p:anim>
                                    <p:anim from="0" to="-1.0" calcmode="lin" valueType="num">
                                      <p:cBhvr>
                                        <p:cTn id="56" dur="200" decel="50000" autoRev="1" fill="hold">
                                          <p:stCondLst>
                                            <p:cond delay="600"/>
                                          </p:stCondLst>
                                        </p:cTn>
                                        <p:tgtEl>
                                          <p:spTgt spid="3">
                                            <p:txEl>
                                              <p:pRg st="7" end="7"/>
                                            </p:txEl>
                                          </p:spTgt>
                                        </p:tgtEl>
                                        <p:attrNameLst>
                                          <p:attrName>xshear</p:attrName>
                                        </p:attrNameLst>
                                      </p:cBhvr>
                                    </p:anim>
                                    <p:animScale>
                                      <p:cBhvr>
                                        <p:cTn id="57" dur="200" decel="100000" autoRev="1" fill="hold">
                                          <p:stCondLst>
                                            <p:cond delay="600"/>
                                          </p:stCondLst>
                                        </p:cTn>
                                        <p:tgtEl>
                                          <p:spTgt spid="3">
                                            <p:txEl>
                                              <p:pRg st="7" end="7"/>
                                            </p:txEl>
                                          </p:spTgt>
                                        </p:tgtEl>
                                      </p:cBhvr>
                                      <p:from x="100000" y="100000"/>
                                      <p:to x="80000" y="100000"/>
                                    </p:animScale>
                                    <p:anim by="(#ppt_h/3+#ppt_w*0.1)" calcmode="lin" valueType="num">
                                      <p:cBhvr additive="sum">
                                        <p:cTn id="58" dur="200" decel="100000" autoRev="1" fill="hold">
                                          <p:stCondLst>
                                            <p:cond delay="600"/>
                                          </p:stCondLst>
                                        </p:cTn>
                                        <p:tgtEl>
                                          <p:spTgt spid="3">
                                            <p:txEl>
                                              <p:pRg st="7" end="7"/>
                                            </p:txEl>
                                          </p:spTgt>
                                        </p:tgtEl>
                                        <p:attrNameLst>
                                          <p:attrName>ppt_x</p:attrName>
                                        </p:attrNameLst>
                                      </p:cBhvr>
                                    </p:anim>
                                  </p:childTnLst>
                                </p:cTn>
                              </p:par>
                              <p:par>
                                <p:cTn id="59" presetID="34" presetClass="entr" presetSubtype="0" fill="hold" nodeType="with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from="(-#ppt_w/2)" to="(#ppt_x)" calcmode="lin" valueType="num">
                                      <p:cBhvr>
                                        <p:cTn id="61" dur="600" fill="hold">
                                          <p:stCondLst>
                                            <p:cond delay="0"/>
                                          </p:stCondLst>
                                        </p:cTn>
                                        <p:tgtEl>
                                          <p:spTgt spid="3">
                                            <p:txEl>
                                              <p:pRg st="8" end="8"/>
                                            </p:txEl>
                                          </p:spTgt>
                                        </p:tgtEl>
                                        <p:attrNameLst>
                                          <p:attrName>ppt_x</p:attrName>
                                        </p:attrNameLst>
                                      </p:cBhvr>
                                    </p:anim>
                                    <p:anim from="0" to="-1.0" calcmode="lin" valueType="num">
                                      <p:cBhvr>
                                        <p:cTn id="62" dur="200" decel="50000" autoRev="1" fill="hold">
                                          <p:stCondLst>
                                            <p:cond delay="600"/>
                                          </p:stCondLst>
                                        </p:cTn>
                                        <p:tgtEl>
                                          <p:spTgt spid="3">
                                            <p:txEl>
                                              <p:pRg st="8" end="8"/>
                                            </p:txEl>
                                          </p:spTgt>
                                        </p:tgtEl>
                                        <p:attrNameLst>
                                          <p:attrName>xshear</p:attrName>
                                        </p:attrNameLst>
                                      </p:cBhvr>
                                    </p:anim>
                                    <p:animScale>
                                      <p:cBhvr>
                                        <p:cTn id="63" dur="200" decel="100000" autoRev="1" fill="hold">
                                          <p:stCondLst>
                                            <p:cond delay="600"/>
                                          </p:stCondLst>
                                        </p:cTn>
                                        <p:tgtEl>
                                          <p:spTgt spid="3">
                                            <p:txEl>
                                              <p:pRg st="8" end="8"/>
                                            </p:txEl>
                                          </p:spTgt>
                                        </p:tgtEl>
                                      </p:cBhvr>
                                      <p:from x="100000" y="100000"/>
                                      <p:to x="80000" y="100000"/>
                                    </p:animScale>
                                    <p:anim by="(#ppt_h/3+#ppt_w*0.1)" calcmode="lin" valueType="num">
                                      <p:cBhvr additive="sum">
                                        <p:cTn id="64" dur="200" decel="100000" autoRev="1" fill="hold">
                                          <p:stCondLst>
                                            <p:cond delay="600"/>
                                          </p:stCondLst>
                                        </p:cTn>
                                        <p:tgtEl>
                                          <p:spTgt spid="3">
                                            <p:txEl>
                                              <p:pRg st="8" end="8"/>
                                            </p:txEl>
                                          </p:spTgt>
                                        </p:tgtEl>
                                        <p:attrNameLst>
                                          <p:attrName>ppt_x</p:attrName>
                                        </p:attrNameLst>
                                      </p:cBhvr>
                                    </p:anim>
                                  </p:childTnLst>
                                </p:cTn>
                              </p:par>
                              <p:par>
                                <p:cTn id="65" presetID="34" presetClass="entr" presetSubtype="0"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from="(-#ppt_w/2)" to="(#ppt_x)" calcmode="lin" valueType="num">
                                      <p:cBhvr>
                                        <p:cTn id="67" dur="600" fill="hold">
                                          <p:stCondLst>
                                            <p:cond delay="0"/>
                                          </p:stCondLst>
                                        </p:cTn>
                                        <p:tgtEl>
                                          <p:spTgt spid="3">
                                            <p:txEl>
                                              <p:pRg st="9" end="9"/>
                                            </p:txEl>
                                          </p:spTgt>
                                        </p:tgtEl>
                                        <p:attrNameLst>
                                          <p:attrName>ppt_x</p:attrName>
                                        </p:attrNameLst>
                                      </p:cBhvr>
                                    </p:anim>
                                    <p:anim from="0" to="-1.0" calcmode="lin" valueType="num">
                                      <p:cBhvr>
                                        <p:cTn id="68" dur="200" decel="50000" autoRev="1" fill="hold">
                                          <p:stCondLst>
                                            <p:cond delay="600"/>
                                          </p:stCondLst>
                                        </p:cTn>
                                        <p:tgtEl>
                                          <p:spTgt spid="3">
                                            <p:txEl>
                                              <p:pRg st="9" end="9"/>
                                            </p:txEl>
                                          </p:spTgt>
                                        </p:tgtEl>
                                        <p:attrNameLst>
                                          <p:attrName>xshear</p:attrName>
                                        </p:attrNameLst>
                                      </p:cBhvr>
                                    </p:anim>
                                    <p:animScale>
                                      <p:cBhvr>
                                        <p:cTn id="69" dur="200" decel="100000" autoRev="1" fill="hold">
                                          <p:stCondLst>
                                            <p:cond delay="600"/>
                                          </p:stCondLst>
                                        </p:cTn>
                                        <p:tgtEl>
                                          <p:spTgt spid="3">
                                            <p:txEl>
                                              <p:pRg st="9" end="9"/>
                                            </p:txEl>
                                          </p:spTgt>
                                        </p:tgtEl>
                                      </p:cBhvr>
                                      <p:from x="100000" y="100000"/>
                                      <p:to x="80000" y="100000"/>
                                    </p:animScale>
                                    <p:anim by="(#ppt_h/3+#ppt_w*0.1)" calcmode="lin" valueType="num">
                                      <p:cBhvr additive="sum">
                                        <p:cTn id="70" dur="200" decel="100000" autoRev="1" fill="hold">
                                          <p:stCondLst>
                                            <p:cond delay="600"/>
                                          </p:stCondLst>
                                        </p:cTn>
                                        <p:tgtEl>
                                          <p:spTgt spid="3">
                                            <p:txEl>
                                              <p:pRg st="9" end="9"/>
                                            </p:txEl>
                                          </p:spTgt>
                                        </p:tgtEl>
                                        <p:attrNameLst>
                                          <p:attrName>ppt_x</p:attrName>
                                        </p:attrNameLst>
                                      </p:cBhvr>
                                    </p:anim>
                                  </p:childTnLst>
                                </p:cTn>
                              </p:par>
                              <p:par>
                                <p:cTn id="71" presetID="34" presetClass="entr" presetSubtype="0" fill="hold" nodeType="with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from="(-#ppt_w/2)" to="(#ppt_x)" calcmode="lin" valueType="num">
                                      <p:cBhvr>
                                        <p:cTn id="73" dur="600" fill="hold">
                                          <p:stCondLst>
                                            <p:cond delay="0"/>
                                          </p:stCondLst>
                                        </p:cTn>
                                        <p:tgtEl>
                                          <p:spTgt spid="3">
                                            <p:txEl>
                                              <p:pRg st="10" end="10"/>
                                            </p:txEl>
                                          </p:spTgt>
                                        </p:tgtEl>
                                        <p:attrNameLst>
                                          <p:attrName>ppt_x</p:attrName>
                                        </p:attrNameLst>
                                      </p:cBhvr>
                                    </p:anim>
                                    <p:anim from="0" to="-1.0" calcmode="lin" valueType="num">
                                      <p:cBhvr>
                                        <p:cTn id="74" dur="200" decel="50000" autoRev="1" fill="hold">
                                          <p:stCondLst>
                                            <p:cond delay="600"/>
                                          </p:stCondLst>
                                        </p:cTn>
                                        <p:tgtEl>
                                          <p:spTgt spid="3">
                                            <p:txEl>
                                              <p:pRg st="10" end="10"/>
                                            </p:txEl>
                                          </p:spTgt>
                                        </p:tgtEl>
                                        <p:attrNameLst>
                                          <p:attrName>xshear</p:attrName>
                                        </p:attrNameLst>
                                      </p:cBhvr>
                                    </p:anim>
                                    <p:animScale>
                                      <p:cBhvr>
                                        <p:cTn id="75" dur="200" decel="100000" autoRev="1" fill="hold">
                                          <p:stCondLst>
                                            <p:cond delay="600"/>
                                          </p:stCondLst>
                                        </p:cTn>
                                        <p:tgtEl>
                                          <p:spTgt spid="3">
                                            <p:txEl>
                                              <p:pRg st="10" end="10"/>
                                            </p:txEl>
                                          </p:spTgt>
                                        </p:tgtEl>
                                      </p:cBhvr>
                                      <p:from x="100000" y="100000"/>
                                      <p:to x="80000" y="100000"/>
                                    </p:animScale>
                                    <p:anim by="(#ppt_h/3+#ppt_w*0.1)" calcmode="lin" valueType="num">
                                      <p:cBhvr additive="sum">
                                        <p:cTn id="76" dur="200" decel="100000" autoRev="1" fill="hold">
                                          <p:stCondLst>
                                            <p:cond delay="600"/>
                                          </p:stCondLst>
                                        </p:cTn>
                                        <p:tgtEl>
                                          <p:spTgt spid="3">
                                            <p:txEl>
                                              <p:pRg st="10" end="10"/>
                                            </p:txEl>
                                          </p:spTgt>
                                        </p:tgtEl>
                                        <p:attrNameLst>
                                          <p:attrName>ppt_x</p:attrName>
                                        </p:attrNameLst>
                                      </p:cBhvr>
                                    </p:anim>
                                  </p:childTnLst>
                                </p:cTn>
                              </p:par>
                              <p:par>
                                <p:cTn id="77" presetID="34" presetClass="entr" presetSubtype="0" fill="hold" nodeType="with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from="(-#ppt_w/2)" to="(#ppt_x)" calcmode="lin" valueType="num">
                                      <p:cBhvr>
                                        <p:cTn id="79" dur="600" fill="hold">
                                          <p:stCondLst>
                                            <p:cond delay="0"/>
                                          </p:stCondLst>
                                        </p:cTn>
                                        <p:tgtEl>
                                          <p:spTgt spid="3">
                                            <p:txEl>
                                              <p:pRg st="11" end="11"/>
                                            </p:txEl>
                                          </p:spTgt>
                                        </p:tgtEl>
                                        <p:attrNameLst>
                                          <p:attrName>ppt_x</p:attrName>
                                        </p:attrNameLst>
                                      </p:cBhvr>
                                    </p:anim>
                                    <p:anim from="0" to="-1.0" calcmode="lin" valueType="num">
                                      <p:cBhvr>
                                        <p:cTn id="80" dur="200" decel="50000" autoRev="1" fill="hold">
                                          <p:stCondLst>
                                            <p:cond delay="600"/>
                                          </p:stCondLst>
                                        </p:cTn>
                                        <p:tgtEl>
                                          <p:spTgt spid="3">
                                            <p:txEl>
                                              <p:pRg st="11" end="11"/>
                                            </p:txEl>
                                          </p:spTgt>
                                        </p:tgtEl>
                                        <p:attrNameLst>
                                          <p:attrName>xshear</p:attrName>
                                        </p:attrNameLst>
                                      </p:cBhvr>
                                    </p:anim>
                                    <p:animScale>
                                      <p:cBhvr>
                                        <p:cTn id="81" dur="200" decel="100000" autoRev="1" fill="hold">
                                          <p:stCondLst>
                                            <p:cond delay="600"/>
                                          </p:stCondLst>
                                        </p:cTn>
                                        <p:tgtEl>
                                          <p:spTgt spid="3">
                                            <p:txEl>
                                              <p:pRg st="11" end="11"/>
                                            </p:txEl>
                                          </p:spTgt>
                                        </p:tgtEl>
                                      </p:cBhvr>
                                      <p:from x="100000" y="100000"/>
                                      <p:to x="80000" y="100000"/>
                                    </p:animScale>
                                    <p:anim by="(#ppt_h/3+#ppt_w*0.1)" calcmode="lin" valueType="num">
                                      <p:cBhvr additive="sum">
                                        <p:cTn id="82" dur="200" decel="100000" autoRev="1" fill="hold">
                                          <p:stCondLst>
                                            <p:cond delay="600"/>
                                          </p:stCondLst>
                                        </p:cTn>
                                        <p:tgtEl>
                                          <p:spTgt spid="3">
                                            <p:txEl>
                                              <p:pRg st="11" end="11"/>
                                            </p:txEl>
                                          </p:spTgt>
                                        </p:tgtEl>
                                        <p:attrNameLst>
                                          <p:attrName>ppt_x</p:attrName>
                                        </p:attrNameLst>
                                      </p:cBhvr>
                                    </p:anim>
                                  </p:childTnLst>
                                </p:cTn>
                              </p:par>
                              <p:par>
                                <p:cTn id="83" presetID="34" presetClass="entr" presetSubtype="0" fill="hold" nodeType="with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from="(-#ppt_w/2)" to="(#ppt_x)" calcmode="lin" valueType="num">
                                      <p:cBhvr>
                                        <p:cTn id="85" dur="600" fill="hold">
                                          <p:stCondLst>
                                            <p:cond delay="0"/>
                                          </p:stCondLst>
                                        </p:cTn>
                                        <p:tgtEl>
                                          <p:spTgt spid="3">
                                            <p:txEl>
                                              <p:pRg st="12" end="12"/>
                                            </p:txEl>
                                          </p:spTgt>
                                        </p:tgtEl>
                                        <p:attrNameLst>
                                          <p:attrName>ppt_x</p:attrName>
                                        </p:attrNameLst>
                                      </p:cBhvr>
                                    </p:anim>
                                    <p:anim from="0" to="-1.0" calcmode="lin" valueType="num">
                                      <p:cBhvr>
                                        <p:cTn id="86" dur="200" decel="50000" autoRev="1" fill="hold">
                                          <p:stCondLst>
                                            <p:cond delay="600"/>
                                          </p:stCondLst>
                                        </p:cTn>
                                        <p:tgtEl>
                                          <p:spTgt spid="3">
                                            <p:txEl>
                                              <p:pRg st="12" end="12"/>
                                            </p:txEl>
                                          </p:spTgt>
                                        </p:tgtEl>
                                        <p:attrNameLst>
                                          <p:attrName>xshear</p:attrName>
                                        </p:attrNameLst>
                                      </p:cBhvr>
                                    </p:anim>
                                    <p:animScale>
                                      <p:cBhvr>
                                        <p:cTn id="87" dur="200" decel="100000" autoRev="1" fill="hold">
                                          <p:stCondLst>
                                            <p:cond delay="600"/>
                                          </p:stCondLst>
                                        </p:cTn>
                                        <p:tgtEl>
                                          <p:spTgt spid="3">
                                            <p:txEl>
                                              <p:pRg st="12" end="12"/>
                                            </p:txEl>
                                          </p:spTgt>
                                        </p:tgtEl>
                                      </p:cBhvr>
                                      <p:from x="100000" y="100000"/>
                                      <p:to x="80000" y="100000"/>
                                    </p:animScale>
                                    <p:anim by="(#ppt_h/3+#ppt_w*0.1)" calcmode="lin" valueType="num">
                                      <p:cBhvr additive="sum">
                                        <p:cTn id="88" dur="200" decel="100000" autoRev="1" fill="hold">
                                          <p:stCondLst>
                                            <p:cond delay="600"/>
                                          </p:stCondLst>
                                        </p:cTn>
                                        <p:tgtEl>
                                          <p:spTgt spid="3">
                                            <p:txEl>
                                              <p:pRg st="12" end="1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CC0099"/>
                </a:solidFill>
              </a:rPr>
              <a:t>ZERNUCİ’NİN EĞİTİMDE ÖNE ÇIKARDIĞI KONULAR</a:t>
            </a:r>
            <a:endParaRPr lang="tr-TR" b="1" dirty="0">
              <a:solidFill>
                <a:srgbClr val="CC0099"/>
              </a:solidFill>
            </a:endParaRPr>
          </a:p>
        </p:txBody>
      </p:sp>
      <p:sp>
        <p:nvSpPr>
          <p:cNvPr id="3" name="2 İçerik Yer Tutucusu"/>
          <p:cNvSpPr>
            <a:spLocks noGrp="1"/>
          </p:cNvSpPr>
          <p:nvPr>
            <p:ph idx="1"/>
          </p:nvPr>
        </p:nvSpPr>
        <p:spPr>
          <a:xfrm>
            <a:off x="571472" y="1428736"/>
            <a:ext cx="8229600" cy="4525963"/>
          </a:xfrm>
        </p:spPr>
        <p:txBody>
          <a:bodyPr>
            <a:normAutofit fontScale="92500" lnSpcReduction="20000"/>
          </a:bodyPr>
          <a:lstStyle/>
          <a:p>
            <a:r>
              <a:rPr lang="tr-TR" sz="2200" dirty="0" smtClean="0"/>
              <a:t>O’na göre eğitim ve bilgi dindarlık için bir vesiledir. Bilgisiz din ve dindarlık olmaz. Din ve dindarlık ise ebedi huzuru sağlar. Dolayısıyla bu dünyadaki hayat hakir görülüp gelecekteki hayat yüceltilmelidir. </a:t>
            </a:r>
          </a:p>
          <a:p>
            <a:endParaRPr lang="tr-TR" sz="2200" dirty="0" smtClean="0"/>
          </a:p>
          <a:p>
            <a:r>
              <a:rPr lang="tr-TR" sz="2200" dirty="0" smtClean="0"/>
              <a:t>Bilgiye ulaşma yollarını belirlerken; soru-cevap, ezber ve tekrar, münazara-mütareke-</a:t>
            </a:r>
            <a:r>
              <a:rPr lang="tr-TR" sz="2200" dirty="0" err="1" smtClean="0"/>
              <a:t>mutahara</a:t>
            </a:r>
            <a:r>
              <a:rPr lang="tr-TR" sz="2200" dirty="0" smtClean="0"/>
              <a:t>, ve </a:t>
            </a:r>
            <a:r>
              <a:rPr lang="tr-TR" sz="2200" dirty="0" err="1" smtClean="0"/>
              <a:t>teeni</a:t>
            </a:r>
            <a:r>
              <a:rPr lang="tr-TR" sz="2200" dirty="0" smtClean="0"/>
              <a:t>-teemmül yöntemlerini kullanmıştır.</a:t>
            </a:r>
          </a:p>
          <a:p>
            <a:endParaRPr lang="tr-TR" sz="2200" dirty="0" smtClean="0"/>
          </a:p>
          <a:p>
            <a:r>
              <a:rPr lang="tr-TR" sz="2200" dirty="0"/>
              <a:t> </a:t>
            </a:r>
            <a:r>
              <a:rPr lang="tr-TR" sz="2200" dirty="0" err="1" smtClean="0"/>
              <a:t>Zernuci’ye</a:t>
            </a:r>
            <a:r>
              <a:rPr lang="tr-TR" sz="2200" dirty="0" smtClean="0"/>
              <a:t> </a:t>
            </a:r>
            <a:r>
              <a:rPr lang="tr-TR" sz="2200" dirty="0"/>
              <a:t>göre Eğitim- Öğretimin Prensipleri</a:t>
            </a:r>
            <a:r>
              <a:rPr lang="tr-TR" sz="2200" dirty="0" smtClean="0"/>
              <a:t>: Niyet, Devam ve Gayret, </a:t>
            </a:r>
            <a:r>
              <a:rPr lang="tr-TR" sz="2200" dirty="0"/>
              <a:t>Öğrencinin Kabiliyetlerini Tanıma ve İlgili Branşa </a:t>
            </a:r>
            <a:r>
              <a:rPr lang="tr-TR" sz="2200" dirty="0" smtClean="0"/>
              <a:t>Yönelme,Hoca Seçme ve Saygıdır.</a:t>
            </a:r>
          </a:p>
          <a:p>
            <a:endParaRPr lang="tr-TR" sz="2200" dirty="0" smtClean="0"/>
          </a:p>
          <a:p>
            <a:r>
              <a:rPr lang="tr-TR" sz="2200" dirty="0" smtClean="0"/>
              <a:t>Öğretmende bulunması gereken özellikler de bilginlik, dindarlık ve yaşlılık olmalıdır.</a:t>
            </a:r>
          </a:p>
          <a:p>
            <a:endParaRPr lang="tr-TR" sz="2200" dirty="0" smtClean="0"/>
          </a:p>
          <a:p>
            <a:r>
              <a:rPr lang="tr-TR" sz="2200" dirty="0" smtClean="0"/>
              <a:t>Öğrenci; öğretmen, kitap ve memleket olmak üzere üç şeyde sebat göstermelidir.</a:t>
            </a:r>
            <a:endParaRPr lang="tr-TR" sz="2200" dirty="0"/>
          </a:p>
          <a:p>
            <a:endParaRPr lang="tr-TR" sz="1800" dirty="0" smtClean="0"/>
          </a:p>
          <a:p>
            <a:endParaRPr lang="tr-TR" sz="1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0" end="0"/>
                                            </p:txEl>
                                          </p:spTgt>
                                        </p:tgtEl>
                                      </p:cBhvr>
                                    </p:animEffect>
                                  </p:childTnLst>
                                </p:cTn>
                              </p:par>
                              <p:par>
                                <p:cTn id="19" presetID="48" presetClass="entr" presetSubtype="0" accel="5000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2" end="2"/>
                                            </p:txEl>
                                          </p:spTgt>
                                        </p:tgtEl>
                                      </p:cBhvr>
                                    </p:animEffect>
                                  </p:childTnLst>
                                </p:cTn>
                              </p:par>
                              <p:par>
                                <p:cTn id="25" presetID="48" presetClass="entr" presetSubtype="0" accel="5000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30" dur="1000"/>
                                        <p:tgtEl>
                                          <p:spTgt spid="3">
                                            <p:txEl>
                                              <p:pRg st="4" end="4"/>
                                            </p:txEl>
                                          </p:spTgt>
                                        </p:tgtEl>
                                      </p:cBhvr>
                                    </p:animEffect>
                                  </p:childTnLst>
                                </p:cTn>
                              </p:par>
                              <p:par>
                                <p:cTn id="31" presetID="48" presetClass="entr" presetSubtype="0" accel="5000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4"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36" dur="1000"/>
                                        <p:tgtEl>
                                          <p:spTgt spid="3">
                                            <p:txEl>
                                              <p:pRg st="6" end="6"/>
                                            </p:txEl>
                                          </p:spTgt>
                                        </p:tgtEl>
                                      </p:cBhvr>
                                    </p:animEffect>
                                  </p:childTnLst>
                                </p:cTn>
                              </p:par>
                              <p:par>
                                <p:cTn id="37" presetID="48" presetClass="entr" presetSubtype="0" accel="5000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p:cTn id="39" dur="1000" fill="hold"/>
                                        <p:tgtEl>
                                          <p:spTgt spid="3">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3">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
                                          </p:val>
                                        </p:tav>
                                        <p:tav tm="100000">
                                          <p:val>
                                            <p:strVal val="#ppt_y"/>
                                          </p:val>
                                        </p:tav>
                                      </p:tavLst>
                                    </p:anim>
                                    <p:animEffect transition="in" filter="fade">
                                      <p:cBhvr>
                                        <p:cTn id="4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357166"/>
            <a:ext cx="8229600" cy="1143000"/>
          </a:xfrm>
        </p:spPr>
        <p:txBody>
          <a:bodyPr>
            <a:normAutofit fontScale="90000"/>
          </a:bodyPr>
          <a:lstStyle/>
          <a:p>
            <a:r>
              <a:rPr lang="tr-TR" sz="4000" b="1" dirty="0">
                <a:solidFill>
                  <a:srgbClr val="FF0000"/>
                </a:solidFill>
              </a:rPr>
              <a:t>KLASİK EĞİTİM KAYNAKLARINDA İSLAM EĞİTİM DÜŞÜNCESİNİN GELİŞİMİ</a:t>
            </a:r>
            <a:r>
              <a:rPr lang="tr-TR" dirty="0"/>
              <a:t/>
            </a:r>
            <a:br>
              <a:rPr lang="tr-TR" dirty="0"/>
            </a:br>
            <a:endParaRPr lang="tr-TR" dirty="0"/>
          </a:p>
        </p:txBody>
      </p:sp>
      <p:sp>
        <p:nvSpPr>
          <p:cNvPr id="3" name="2 İçerik Yer Tutucusu"/>
          <p:cNvSpPr>
            <a:spLocks noGrp="1"/>
          </p:cNvSpPr>
          <p:nvPr>
            <p:ph idx="1"/>
          </p:nvPr>
        </p:nvSpPr>
        <p:spPr/>
        <p:txBody>
          <a:bodyPr>
            <a:normAutofit lnSpcReduction="10000"/>
          </a:bodyPr>
          <a:lstStyle/>
          <a:p>
            <a:pPr algn="just"/>
            <a:r>
              <a:rPr lang="tr-TR" dirty="0"/>
              <a:t>Eserler detaylı bir şekilde incelendiğinde üzerinde </a:t>
            </a:r>
            <a:r>
              <a:rPr lang="tr-TR" dirty="0" err="1"/>
              <a:t>yoğunlaşılan</a:t>
            </a:r>
            <a:r>
              <a:rPr lang="tr-TR" dirty="0"/>
              <a:t> konuların günün ve yaşanan bölgenin sorun ve ihtiyaçları yönünde şekillendiği dikkatleri çekmektedir. Konuların ele alınış şekillerinde ise yazarın eseri yazma amacı, eserinde hitap ettiği kesim, yaşadığı coğrafya, zaman ve mesleğinin belirleyici olduğu söylenebilmektedir. Bu belirleyici unsurlara her bir eser açısından bakıldığında ise şu hususlar ortaya çıkmaktadır: </a:t>
            </a:r>
          </a:p>
          <a:p>
            <a:endParaRPr lang="tr-T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chemeClr val="accent4">
                    <a:lumMod val="50000"/>
                  </a:schemeClr>
                </a:solidFill>
              </a:rPr>
              <a:t>Eserlerin Yazılış Amaçları Açısından: </a:t>
            </a:r>
            <a:endParaRPr lang="tr-TR" dirty="0">
              <a:solidFill>
                <a:schemeClr val="accent4">
                  <a:lumMod val="50000"/>
                </a:schemeClr>
              </a:solidFill>
            </a:endParaRPr>
          </a:p>
        </p:txBody>
      </p:sp>
      <p:sp>
        <p:nvSpPr>
          <p:cNvPr id="3" name="2 İçerik Yer Tutucusu"/>
          <p:cNvSpPr>
            <a:spLocks noGrp="1"/>
          </p:cNvSpPr>
          <p:nvPr>
            <p:ph idx="1"/>
          </p:nvPr>
        </p:nvSpPr>
        <p:spPr/>
        <p:txBody>
          <a:bodyPr>
            <a:normAutofit lnSpcReduction="10000"/>
          </a:bodyPr>
          <a:lstStyle/>
          <a:p>
            <a:pPr algn="just"/>
            <a:r>
              <a:rPr lang="tr-TR" sz="1800" dirty="0"/>
              <a:t>Kronolojik sıralamada ilk sırada yer alan </a:t>
            </a:r>
            <a:r>
              <a:rPr lang="tr-TR" sz="1800" dirty="0" err="1"/>
              <a:t>Câhız’ın</a:t>
            </a:r>
            <a:r>
              <a:rPr lang="tr-TR" sz="1800" dirty="0"/>
              <a:t> (777-869) </a:t>
            </a:r>
            <a:r>
              <a:rPr lang="tr-TR" sz="1800" i="1" dirty="0"/>
              <a:t> “</a:t>
            </a:r>
            <a:r>
              <a:rPr lang="tr-TR" sz="1800" i="1" dirty="0" err="1"/>
              <a:t>Risalet’ül</a:t>
            </a:r>
            <a:r>
              <a:rPr lang="tr-TR" sz="1800" i="1" dirty="0"/>
              <a:t> Muallimin” </a:t>
            </a:r>
            <a:r>
              <a:rPr lang="tr-TR" sz="1800" dirty="0"/>
              <a:t>adlı eserini incelendiğinde eserin yazılış amacının eğitim-öğretim hakkında tavsiyeler vermek olarak görülmektedir</a:t>
            </a:r>
            <a:r>
              <a:rPr lang="tr-TR" sz="1800" dirty="0" smtClean="0"/>
              <a:t>.</a:t>
            </a:r>
          </a:p>
          <a:p>
            <a:pPr algn="just"/>
            <a:r>
              <a:rPr lang="tr-TR" sz="1800" dirty="0" smtClean="0"/>
              <a:t> </a:t>
            </a:r>
            <a:r>
              <a:rPr lang="tr-TR" sz="1800" dirty="0" err="1"/>
              <a:t>İbn</a:t>
            </a:r>
            <a:r>
              <a:rPr lang="tr-TR" sz="1800" dirty="0"/>
              <a:t>-i </a:t>
            </a:r>
            <a:r>
              <a:rPr lang="tr-TR" sz="1800" dirty="0" err="1"/>
              <a:t>Sahnûn’un</a:t>
            </a:r>
            <a:r>
              <a:rPr lang="tr-TR" sz="1800" dirty="0"/>
              <a:t> (817-869) “</a:t>
            </a:r>
            <a:r>
              <a:rPr lang="tr-TR" sz="1800" i="1" dirty="0" err="1"/>
              <a:t>Adab’ul</a:t>
            </a:r>
            <a:r>
              <a:rPr lang="tr-TR" sz="1800" i="1" dirty="0"/>
              <a:t>- Muallimin</a:t>
            </a:r>
            <a:r>
              <a:rPr lang="tr-TR" sz="1800" dirty="0"/>
              <a:t>” adlı </a:t>
            </a:r>
            <a:r>
              <a:rPr lang="tr-TR" sz="1800" dirty="0" smtClean="0"/>
              <a:t>eserinin </a:t>
            </a:r>
            <a:r>
              <a:rPr lang="tr-TR" sz="1800" dirty="0"/>
              <a:t>bir tavsiye kitabı olmaktan uzak olduğu görülmektedir. E</a:t>
            </a:r>
            <a:r>
              <a:rPr lang="tr-TR" sz="1800" dirty="0" smtClean="0"/>
              <a:t>serinin eğitim-öğretimle ilgili sistemli ve organizeli olmasa dahi, eğitim-öğretim faaliyetlerini düşünen ve bu konuda görüşlerini toparlayan bir eser olduğu görülür.</a:t>
            </a:r>
          </a:p>
          <a:p>
            <a:pPr algn="just"/>
            <a:r>
              <a:rPr lang="tr-TR" sz="1800" dirty="0" err="1"/>
              <a:t>Kâbisi</a:t>
            </a:r>
            <a:r>
              <a:rPr lang="tr-TR" sz="1800" dirty="0"/>
              <a:t> de eserinin içeriğinde </a:t>
            </a:r>
            <a:r>
              <a:rPr lang="tr-TR" sz="1800" dirty="0" err="1"/>
              <a:t>Sahnûn’la</a:t>
            </a:r>
            <a:r>
              <a:rPr lang="tr-TR" sz="1800" dirty="0"/>
              <a:t> benzer amaçlarla yazdığı görülür. Ancak </a:t>
            </a:r>
            <a:r>
              <a:rPr lang="tr-TR" sz="1800" dirty="0" err="1"/>
              <a:t>Kâbisi’de</a:t>
            </a:r>
            <a:r>
              <a:rPr lang="tr-TR" sz="1800" dirty="0"/>
              <a:t> öğretmenlik mesleğinin hukuki boyutuna da </a:t>
            </a:r>
            <a:r>
              <a:rPr lang="tr-TR" sz="1800" dirty="0" smtClean="0"/>
              <a:t>değinilmiştir.</a:t>
            </a:r>
          </a:p>
          <a:p>
            <a:pPr algn="just"/>
            <a:r>
              <a:rPr lang="tr-TR" sz="1800" dirty="0" err="1" smtClean="0"/>
              <a:t>Zernucu</a:t>
            </a:r>
            <a:r>
              <a:rPr lang="tr-TR" sz="1800" dirty="0" smtClean="0"/>
              <a:t>, </a:t>
            </a:r>
            <a:r>
              <a:rPr lang="tr-TR" sz="1800" dirty="0"/>
              <a:t>eserinin ön sözünde, yaşadığı dönemdeki ilmi faaliyetlerde aksayan yönlerin olduğunu, yanlış metotlar uygulandığı için eğitimden beklenen kaliteye ulaşılamadığını belirterek, hocasından aldığı eğitim ve kendi tecrübelerinden hareketle ilim niçin ve nasıl elde edilir sorularına cevap vermek üzere bu eseri yazdığını belirtmektedir</a:t>
            </a:r>
            <a:r>
              <a:rPr lang="tr-TR" sz="1800" dirty="0" smtClean="0"/>
              <a:t>.</a:t>
            </a:r>
          </a:p>
          <a:p>
            <a:pPr algn="just"/>
            <a:r>
              <a:rPr lang="tr-TR" sz="1800" dirty="0" err="1" smtClean="0"/>
              <a:t>İbn</a:t>
            </a:r>
            <a:r>
              <a:rPr lang="tr-TR" sz="1800" dirty="0" smtClean="0"/>
              <a:t> </a:t>
            </a:r>
            <a:r>
              <a:rPr lang="tr-TR" sz="1800" dirty="0" err="1" smtClean="0"/>
              <a:t>Cemaâ</a:t>
            </a:r>
            <a:r>
              <a:rPr lang="tr-TR" sz="1800" dirty="0" smtClean="0"/>
              <a:t> </a:t>
            </a:r>
            <a:r>
              <a:rPr lang="tr-TR" sz="1800" dirty="0"/>
              <a:t>Eserinin yazılış amacını kendisi; “eğitim-öğretimle meşgul olanlara ve özellikle öğrencilere yol göstermek” olarak ifade etmektedir.</a:t>
            </a:r>
            <a:endParaRPr lang="tr-TR" sz="1800" dirty="0" smtClean="0"/>
          </a:p>
          <a:p>
            <a:endParaRPr lang="tr-TR" sz="18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amond(in)">
                                      <p:cBhvr>
                                        <p:cTn id="15" dur="2000"/>
                                        <p:tgtEl>
                                          <p:spTgt spid="3">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amond(in)">
                                      <p:cBhvr>
                                        <p:cTn id="21" dur="2000"/>
                                        <p:tgtEl>
                                          <p:spTgt spid="3">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amond(in)">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7200" dirty="0" smtClean="0">
                <a:solidFill>
                  <a:srgbClr val="7030A0"/>
                </a:solidFill>
              </a:rPr>
              <a:t>İBN SAHNUN</a:t>
            </a:r>
            <a:br>
              <a:rPr lang="tr-TR" sz="7200" dirty="0" smtClean="0">
                <a:solidFill>
                  <a:srgbClr val="7030A0"/>
                </a:solidFill>
              </a:rPr>
            </a:br>
            <a:r>
              <a:rPr lang="tr-TR" b="1" dirty="0" smtClean="0">
                <a:solidFill>
                  <a:srgbClr val="7030A0"/>
                </a:solidFill>
              </a:rPr>
              <a:t>(ö. H.240/M. 854)</a:t>
            </a:r>
            <a:endParaRPr lang="tr-TR" b="1" dirty="0">
              <a:solidFill>
                <a:srgbClr val="7030A0"/>
              </a:solidFill>
            </a:endParaRPr>
          </a:p>
        </p:txBody>
      </p:sp>
      <p:sp>
        <p:nvSpPr>
          <p:cNvPr id="3" name="2 İçerik Yer Tutucusu"/>
          <p:cNvSpPr>
            <a:spLocks noGrp="1"/>
          </p:cNvSpPr>
          <p:nvPr>
            <p:ph idx="1"/>
          </p:nvPr>
        </p:nvSpPr>
        <p:spPr/>
        <p:txBody>
          <a:bodyPr/>
          <a:lstStyle/>
          <a:p>
            <a:r>
              <a:rPr lang="tr-TR" dirty="0" err="1" smtClean="0"/>
              <a:t>Tunus’ludur</a:t>
            </a:r>
            <a:r>
              <a:rPr lang="tr-TR" dirty="0" smtClean="0"/>
              <a:t>.</a:t>
            </a:r>
          </a:p>
          <a:p>
            <a:endParaRPr lang="tr-TR" dirty="0" smtClean="0"/>
          </a:p>
          <a:p>
            <a:r>
              <a:rPr lang="tr-TR" dirty="0" smtClean="0"/>
              <a:t>Hicri 3. asrın ilk yarısında  Kuzey Afrika’nın </a:t>
            </a:r>
            <a:r>
              <a:rPr lang="tr-TR" dirty="0" err="1" smtClean="0"/>
              <a:t>Kayrevan</a:t>
            </a:r>
            <a:r>
              <a:rPr lang="tr-TR" dirty="0" smtClean="0"/>
              <a:t> şehrinde yaşamıştır.</a:t>
            </a:r>
          </a:p>
          <a:p>
            <a:endParaRPr lang="tr-TR" dirty="0" smtClean="0"/>
          </a:p>
          <a:p>
            <a:r>
              <a:rPr lang="tr-TR" b="1" dirty="0" smtClean="0"/>
              <a:t>“</a:t>
            </a:r>
            <a:r>
              <a:rPr lang="tr-TR" b="1" dirty="0" err="1" smtClean="0"/>
              <a:t>Adab</a:t>
            </a:r>
            <a:r>
              <a:rPr lang="tr-TR" b="1" dirty="0" smtClean="0"/>
              <a:t> el-Muallimin”</a:t>
            </a:r>
            <a:r>
              <a:rPr lang="tr-TR" dirty="0" smtClean="0"/>
              <a:t>.</a:t>
            </a:r>
          </a:p>
          <a:p>
            <a:endParaRPr lang="tr-TR" dirty="0" smtClean="0"/>
          </a:p>
          <a:p>
            <a:endParaRPr lang="tr-TR"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4"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from="(-#ppt_w/2)" to="(#ppt_x)" calcmode="lin" valueType="num">
                                      <p:cBhvr>
                                        <p:cTn id="17" dur="600" fill="hold">
                                          <p:stCondLst>
                                            <p:cond delay="0"/>
                                          </p:stCondLst>
                                        </p:cTn>
                                        <p:tgtEl>
                                          <p:spTgt spid="3">
                                            <p:txEl>
                                              <p:pRg st="0" end="0"/>
                                            </p:txEl>
                                          </p:spTgt>
                                        </p:tgtEl>
                                        <p:attrNameLst>
                                          <p:attrName>ppt_x</p:attrName>
                                        </p:attrNameLst>
                                      </p:cBhvr>
                                    </p:anim>
                                    <p:anim from="0" to="-1.0" calcmode="lin" valueType="num">
                                      <p:cBhvr>
                                        <p:cTn id="18" dur="200" decel="50000" autoRev="1" fill="hold">
                                          <p:stCondLst>
                                            <p:cond delay="600"/>
                                          </p:stCondLst>
                                        </p:cTn>
                                        <p:tgtEl>
                                          <p:spTgt spid="3">
                                            <p:txEl>
                                              <p:pRg st="0" end="0"/>
                                            </p:txEl>
                                          </p:spTgt>
                                        </p:tgtEl>
                                        <p:attrNameLst>
                                          <p:attrName>xshear</p:attrName>
                                        </p:attrNameLst>
                                      </p:cBhvr>
                                    </p:anim>
                                    <p:animScale>
                                      <p:cBhvr>
                                        <p:cTn id="19" dur="200" decel="100000" autoRev="1" fill="hold">
                                          <p:stCondLst>
                                            <p:cond delay="600"/>
                                          </p:stCondLst>
                                        </p:cTn>
                                        <p:tgtEl>
                                          <p:spTgt spid="3">
                                            <p:txEl>
                                              <p:pRg st="0" end="0"/>
                                            </p:txEl>
                                          </p:spTgt>
                                        </p:tgtEl>
                                      </p:cBhvr>
                                      <p:from x="100000" y="100000"/>
                                      <p:to x="80000" y="100000"/>
                                    </p:animScale>
                                    <p:anim by="(#ppt_h/3+#ppt_w*0.1)" calcmode="lin" valueType="num">
                                      <p:cBhvr additive="sum">
                                        <p:cTn id="20" dur="200" decel="100000" autoRev="1" fill="hold">
                                          <p:stCondLst>
                                            <p:cond delay="600"/>
                                          </p:stCondLst>
                                        </p:cTn>
                                        <p:tgtEl>
                                          <p:spTgt spid="3">
                                            <p:txEl>
                                              <p:pRg st="0" end="0"/>
                                            </p:txEl>
                                          </p:spTgt>
                                        </p:tgtEl>
                                        <p:attrNameLst>
                                          <p:attrName>ppt_x</p:attrName>
                                        </p:attrNameLst>
                                      </p:cBhvr>
                                    </p:anim>
                                  </p:childTnLst>
                                </p:cTn>
                              </p:par>
                              <p:par>
                                <p:cTn id="21" presetID="34"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par>
                                <p:cTn id="27" presetID="34"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from="(-#ppt_w/2)" to="(#ppt_x)" calcmode="lin" valueType="num">
                                      <p:cBhvr>
                                        <p:cTn id="29" dur="600" fill="hold">
                                          <p:stCondLst>
                                            <p:cond delay="0"/>
                                          </p:stCondLst>
                                        </p:cTn>
                                        <p:tgtEl>
                                          <p:spTgt spid="3">
                                            <p:txEl>
                                              <p:pRg st="4" end="4"/>
                                            </p:txEl>
                                          </p:spTgt>
                                        </p:tgtEl>
                                        <p:attrNameLst>
                                          <p:attrName>ppt_x</p:attrName>
                                        </p:attrNameLst>
                                      </p:cBhvr>
                                    </p:anim>
                                    <p:anim from="0" to="-1.0" calcmode="lin" valueType="num">
                                      <p:cBhvr>
                                        <p:cTn id="30" dur="200" decel="50000" autoRev="1" fill="hold">
                                          <p:stCondLst>
                                            <p:cond delay="600"/>
                                          </p:stCondLst>
                                        </p:cTn>
                                        <p:tgtEl>
                                          <p:spTgt spid="3">
                                            <p:txEl>
                                              <p:pRg st="4" end="4"/>
                                            </p:txEl>
                                          </p:spTgt>
                                        </p:tgtEl>
                                        <p:attrNameLst>
                                          <p:attrName>xshear</p:attrName>
                                        </p:attrNameLst>
                                      </p:cBhvr>
                                    </p:anim>
                                    <p:animScale>
                                      <p:cBhvr>
                                        <p:cTn id="31" dur="200" decel="100000" autoRev="1" fill="hold">
                                          <p:stCondLst>
                                            <p:cond delay="600"/>
                                          </p:stCondLst>
                                        </p:cTn>
                                        <p:tgtEl>
                                          <p:spTgt spid="3">
                                            <p:txEl>
                                              <p:pRg st="4" end="4"/>
                                            </p:txEl>
                                          </p:spTgt>
                                        </p:tgtEl>
                                      </p:cBhvr>
                                      <p:from x="100000" y="100000"/>
                                      <p:to x="80000" y="100000"/>
                                    </p:animScale>
                                    <p:anim by="(#ppt_h/3+#ppt_w*0.1)" calcmode="lin" valueType="num">
                                      <p:cBhvr additive="sum">
                                        <p:cTn id="32"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b="1" dirty="0">
                <a:solidFill>
                  <a:schemeClr val="accent4">
                    <a:lumMod val="50000"/>
                  </a:schemeClr>
                </a:solidFill>
              </a:rPr>
              <a:t>Yazarların Meslekleri ve Mezhepleri, Yaşadıkları Zaman Dilimi ve Coğrafya Açısından</a:t>
            </a:r>
            <a:endParaRPr lang="tr-TR" sz="3600" dirty="0">
              <a:solidFill>
                <a:schemeClr val="accent4">
                  <a:lumMod val="50000"/>
                </a:schemeClr>
              </a:solidFill>
            </a:endParaRPr>
          </a:p>
        </p:txBody>
      </p:sp>
      <p:sp>
        <p:nvSpPr>
          <p:cNvPr id="3" name="2 İçerik Yer Tutucusu"/>
          <p:cNvSpPr>
            <a:spLocks noGrp="1"/>
          </p:cNvSpPr>
          <p:nvPr>
            <p:ph idx="1"/>
          </p:nvPr>
        </p:nvSpPr>
        <p:spPr/>
        <p:txBody>
          <a:bodyPr>
            <a:normAutofit fontScale="92500" lnSpcReduction="20000"/>
          </a:bodyPr>
          <a:lstStyle/>
          <a:p>
            <a:r>
              <a:rPr lang="tr-TR" sz="1800" dirty="0" err="1" smtClean="0"/>
              <a:t>Cahız</a:t>
            </a:r>
            <a:r>
              <a:rPr lang="tr-TR" sz="1800" dirty="0" smtClean="0"/>
              <a:t> en çok fıkıhçılığıyla tanınmıştır. Basra şehrinde yaşamıştır. </a:t>
            </a:r>
            <a:r>
              <a:rPr lang="tr-TR" sz="1800" dirty="0" err="1"/>
              <a:t>Câhız’ın</a:t>
            </a:r>
            <a:r>
              <a:rPr lang="tr-TR" sz="1800" dirty="0"/>
              <a:t> eserinde ayet ve hadislerden </a:t>
            </a:r>
            <a:r>
              <a:rPr lang="tr-TR" sz="1800" dirty="0" err="1"/>
              <a:t>delillendirmeler</a:t>
            </a:r>
            <a:r>
              <a:rPr lang="tr-TR" sz="1800" dirty="0"/>
              <a:t> yapmaktan çok akıl ve mantık ilkelerini kullandığı görülmektedir. Bu da kendisinin mensup olduğu Mutezile ekolünün izlerini eserine yansıttığı fikrini uyandırmaktadır</a:t>
            </a:r>
            <a:r>
              <a:rPr lang="tr-TR" sz="1800" dirty="0" smtClean="0"/>
              <a:t>.</a:t>
            </a:r>
          </a:p>
          <a:p>
            <a:r>
              <a:rPr lang="tr-TR" sz="1800" dirty="0" err="1"/>
              <a:t>İbn</a:t>
            </a:r>
            <a:r>
              <a:rPr lang="tr-TR" sz="1800" dirty="0"/>
              <a:t> </a:t>
            </a:r>
            <a:r>
              <a:rPr lang="tr-TR" sz="1800" dirty="0" err="1" smtClean="0"/>
              <a:t>Sahnûn</a:t>
            </a:r>
            <a:r>
              <a:rPr lang="tr-TR" sz="1800" dirty="0" smtClean="0"/>
              <a:t> ve </a:t>
            </a:r>
            <a:r>
              <a:rPr lang="tr-TR" sz="1800" dirty="0" err="1" smtClean="0"/>
              <a:t>Kabisi</a:t>
            </a:r>
            <a:r>
              <a:rPr lang="tr-TR" sz="1800" dirty="0" smtClean="0"/>
              <a:t>  </a:t>
            </a:r>
            <a:r>
              <a:rPr lang="tr-TR" sz="1800" dirty="0"/>
              <a:t>fıkıh, hadis ve tarih ilimleriyle </a:t>
            </a:r>
            <a:r>
              <a:rPr lang="tr-TR" sz="1800" dirty="0" smtClean="0"/>
              <a:t>uğraşmışlardır. Her ikisi de </a:t>
            </a:r>
            <a:r>
              <a:rPr lang="tr-TR" sz="1800" dirty="0" err="1" smtClean="0"/>
              <a:t>Kayrevan</a:t>
            </a:r>
            <a:r>
              <a:rPr lang="tr-TR" sz="1800" dirty="0" smtClean="0"/>
              <a:t> şehrinde yaşamışlardır.  </a:t>
            </a:r>
            <a:r>
              <a:rPr lang="tr-TR" sz="1800" dirty="0" err="1" smtClean="0"/>
              <a:t>Sahnun</a:t>
            </a:r>
            <a:r>
              <a:rPr lang="tr-TR" sz="1800" dirty="0" smtClean="0"/>
              <a:t> Maliki, </a:t>
            </a:r>
            <a:r>
              <a:rPr lang="tr-TR" sz="1800" dirty="0" err="1" smtClean="0"/>
              <a:t>Kabisi</a:t>
            </a:r>
            <a:r>
              <a:rPr lang="tr-TR" sz="1800" dirty="0" smtClean="0"/>
              <a:t> de </a:t>
            </a:r>
            <a:r>
              <a:rPr lang="tr-TR" sz="1800" dirty="0" err="1" smtClean="0"/>
              <a:t>Şafî</a:t>
            </a:r>
            <a:r>
              <a:rPr lang="tr-TR" sz="1800" dirty="0" smtClean="0"/>
              <a:t> mezhebine mensuptur.Her </a:t>
            </a:r>
            <a:r>
              <a:rPr lang="tr-TR" sz="1800" dirty="0"/>
              <a:t>iki yazarın da </a:t>
            </a:r>
            <a:r>
              <a:rPr lang="tr-TR" sz="1800" dirty="0" err="1"/>
              <a:t>fâkih</a:t>
            </a:r>
            <a:r>
              <a:rPr lang="tr-TR" sz="1800" dirty="0"/>
              <a:t> olmalarını etkileri eserlerinde gözlenmektedir. Soru-cevap olarak metoduyla ele alınan konularda eğitimin hukuksal boyutuyla ilgili </a:t>
            </a:r>
            <a:r>
              <a:rPr lang="tr-TR" sz="1800" dirty="0" err="1"/>
              <a:t>nas</a:t>
            </a:r>
            <a:r>
              <a:rPr lang="tr-TR" sz="1800" dirty="0"/>
              <a:t> ve otoriteye dayalı çözümlemeler sunulmuştur. İnceledikleri konuları ayet ve hadislerle destekleme ihtiyacının hissedildiği açık bir şekilde görülmektedir</a:t>
            </a:r>
            <a:r>
              <a:rPr lang="tr-TR" sz="1800" dirty="0" smtClean="0"/>
              <a:t>.</a:t>
            </a:r>
          </a:p>
          <a:p>
            <a:r>
              <a:rPr lang="tr-TR" sz="1800" dirty="0" err="1"/>
              <a:t>Zernuci</a:t>
            </a:r>
            <a:r>
              <a:rPr lang="tr-TR" sz="1800" dirty="0"/>
              <a:t>, Türkistan’da yaşamış, Hanefi mezhebine mensup bir </a:t>
            </a:r>
            <a:r>
              <a:rPr lang="tr-TR" sz="1800" dirty="0" smtClean="0"/>
              <a:t>fıkıhçıdır. </a:t>
            </a:r>
            <a:r>
              <a:rPr lang="tr-TR" sz="1800" dirty="0"/>
              <a:t>Eserinde düşünme, anlama, tartışma, müzakere gibi yöntemlere vurgu yapması Hanefi geleneğin bir yansıması olarak değerlendirilebilir</a:t>
            </a:r>
            <a:r>
              <a:rPr lang="tr-TR" sz="1800" dirty="0" smtClean="0"/>
              <a:t>.</a:t>
            </a:r>
          </a:p>
          <a:p>
            <a:endParaRPr lang="tr-TR" sz="1800" dirty="0" smtClean="0"/>
          </a:p>
          <a:p>
            <a:r>
              <a:rPr lang="tr-TR" sz="1800" dirty="0" err="1"/>
              <a:t>İbn</a:t>
            </a:r>
            <a:r>
              <a:rPr lang="tr-TR" sz="1800" dirty="0"/>
              <a:t> </a:t>
            </a:r>
            <a:r>
              <a:rPr lang="tr-TR" sz="1800" dirty="0" err="1"/>
              <a:t>Cemâa</a:t>
            </a:r>
            <a:r>
              <a:rPr lang="tr-TR" sz="1800" dirty="0"/>
              <a:t>, Şafii mezhebine mensup, günümüz Suriye topraklarında bulunan </a:t>
            </a:r>
            <a:r>
              <a:rPr lang="tr-TR" sz="1800" dirty="0" err="1"/>
              <a:t>Hama’da</a:t>
            </a:r>
            <a:r>
              <a:rPr lang="tr-TR" sz="1800" dirty="0"/>
              <a:t> doğmuş, ünlü medreselerde ve şehirlerde müderrislik ve kadılık yapmış bir alimdir</a:t>
            </a:r>
            <a:r>
              <a:rPr lang="tr-TR" sz="1800" dirty="0" smtClean="0"/>
              <a:t>. </a:t>
            </a:r>
            <a:r>
              <a:rPr lang="tr-TR" sz="1800" dirty="0"/>
              <a:t>Eserini incelendiğinde </a:t>
            </a:r>
            <a:r>
              <a:rPr lang="tr-TR" sz="1800" dirty="0" err="1"/>
              <a:t>İbn</a:t>
            </a:r>
            <a:r>
              <a:rPr lang="tr-TR" sz="1800" dirty="0"/>
              <a:t> </a:t>
            </a:r>
            <a:r>
              <a:rPr lang="tr-TR" sz="1800" dirty="0" err="1"/>
              <a:t>Cemâa’nın</a:t>
            </a:r>
            <a:r>
              <a:rPr lang="tr-TR" sz="1800" dirty="0"/>
              <a:t> müderris oluşunun etkileri ciddi manada görülmektedir. Eğitim-öğretimin merkezinde bulunmuş olan sorun ve ihtiyaçları bizzat tecrübe etmiş olan </a:t>
            </a:r>
            <a:r>
              <a:rPr lang="tr-TR" sz="1800" dirty="0" err="1"/>
              <a:t>Cemâa</a:t>
            </a:r>
            <a:r>
              <a:rPr lang="tr-TR" sz="1800" dirty="0"/>
              <a:t> kendisinden önceki alimlere nazaran sistemli bir eser ortaya koymuştur.</a:t>
            </a:r>
            <a:endParaRPr lang="tr-TR" sz="1800" dirty="0" smtClean="0"/>
          </a:p>
          <a:p>
            <a:endParaRPr lang="tr-TR" sz="1800" dirty="0"/>
          </a:p>
          <a:p>
            <a:endParaRPr lang="tr-TR" sz="1800" dirty="0"/>
          </a:p>
          <a:p>
            <a:endParaRPr lang="tr-TR" sz="18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amond(in)">
                                      <p:cBhvr>
                                        <p:cTn id="15" dur="2000"/>
                                        <p:tgtEl>
                                          <p:spTgt spid="3">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amond(in)">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chemeClr val="accent4">
                    <a:lumMod val="50000"/>
                  </a:schemeClr>
                </a:solidFill>
              </a:rPr>
              <a:t>Öne Çıkarılan Konular, Önerilen Yöntemler </a:t>
            </a:r>
            <a:r>
              <a:rPr lang="tr-TR" b="1" dirty="0" smtClean="0">
                <a:solidFill>
                  <a:schemeClr val="accent4">
                    <a:lumMod val="50000"/>
                  </a:schemeClr>
                </a:solidFill>
              </a:rPr>
              <a:t>Açısından</a:t>
            </a:r>
            <a:endParaRPr lang="tr-TR" dirty="0">
              <a:solidFill>
                <a:schemeClr val="accent4">
                  <a:lumMod val="50000"/>
                </a:schemeClr>
              </a:solidFill>
            </a:endParaRPr>
          </a:p>
        </p:txBody>
      </p:sp>
      <p:sp>
        <p:nvSpPr>
          <p:cNvPr id="3" name="2 İçerik Yer Tutucusu"/>
          <p:cNvSpPr>
            <a:spLocks noGrp="1"/>
          </p:cNvSpPr>
          <p:nvPr>
            <p:ph idx="1"/>
          </p:nvPr>
        </p:nvSpPr>
        <p:spPr/>
        <p:txBody>
          <a:bodyPr>
            <a:normAutofit/>
          </a:bodyPr>
          <a:lstStyle/>
          <a:p>
            <a:pPr algn="just"/>
            <a:r>
              <a:rPr lang="tr-TR" sz="2000" dirty="0" err="1"/>
              <a:t>Câhız</a:t>
            </a:r>
            <a:r>
              <a:rPr lang="tr-TR" sz="2000" dirty="0"/>
              <a:t>, belli bir kişi için yazıldığı anlaşılan risalesiyle öğretmenlik mesleği, öğretmenin özellikleri, öğretim yöntemleri, ücretli eğitim, çocuk eğitimi gibi hususlarda tavsiyeler yoluyla bilgiler vermiştir</a:t>
            </a:r>
            <a:r>
              <a:rPr lang="tr-TR" sz="2000" dirty="0" smtClean="0"/>
              <a:t>. </a:t>
            </a:r>
            <a:r>
              <a:rPr lang="tr-TR" sz="2000" dirty="0" err="1"/>
              <a:t>Kur’an</a:t>
            </a:r>
            <a:r>
              <a:rPr lang="tr-TR" sz="2000" dirty="0"/>
              <a:t> öğretimi üzerinde önemle </a:t>
            </a:r>
            <a:r>
              <a:rPr lang="tr-TR" sz="2000" dirty="0" smtClean="0"/>
              <a:t>duran </a:t>
            </a:r>
            <a:r>
              <a:rPr lang="tr-TR" sz="2000" dirty="0" err="1" smtClean="0"/>
              <a:t>Câhız</a:t>
            </a:r>
            <a:r>
              <a:rPr lang="tr-TR" sz="2000" dirty="0"/>
              <a:t>, ödül ve ceza kavramlarından bahsetmiş bu konuda dayağı da eğitim-öğretimin bir gereği olarak ele almıştır. </a:t>
            </a:r>
            <a:r>
              <a:rPr lang="tr-TR" sz="2000" dirty="0" smtClean="0"/>
              <a:t>Eğitim öğretim için ücret alınıp alınmayacağını tartışmıştır.</a:t>
            </a:r>
          </a:p>
          <a:p>
            <a:pPr algn="just"/>
            <a:r>
              <a:rPr lang="tr-TR" sz="2000" dirty="0" err="1"/>
              <a:t>İbn</a:t>
            </a:r>
            <a:r>
              <a:rPr lang="tr-TR" sz="2000" dirty="0"/>
              <a:t> </a:t>
            </a:r>
            <a:r>
              <a:rPr lang="tr-TR" sz="2000" dirty="0" err="1"/>
              <a:t>Sahnûn</a:t>
            </a:r>
            <a:r>
              <a:rPr lang="tr-TR" sz="2000" dirty="0"/>
              <a:t> ve </a:t>
            </a:r>
            <a:r>
              <a:rPr lang="tr-TR" sz="2000" dirty="0" err="1"/>
              <a:t>Kâbisi</a:t>
            </a:r>
            <a:r>
              <a:rPr lang="tr-TR" sz="2000" dirty="0"/>
              <a:t>, </a:t>
            </a:r>
            <a:r>
              <a:rPr lang="tr-TR" sz="2000" dirty="0" err="1"/>
              <a:t>Kur’an</a:t>
            </a:r>
            <a:r>
              <a:rPr lang="tr-TR" sz="2000" dirty="0"/>
              <a:t> öğretimi ve önemi, ücret konusu, öğretmenin nitelikleri ve ödül-ceza konuları üzerinde durulmuştur. </a:t>
            </a:r>
            <a:r>
              <a:rPr lang="tr-TR" sz="2000" dirty="0" err="1"/>
              <a:t>Sahnûn</a:t>
            </a:r>
            <a:r>
              <a:rPr lang="tr-TR" sz="2000" dirty="0"/>
              <a:t> farklı olarak bayram hediyeleri ve tatilleri, öğretmen kiralama ve </a:t>
            </a:r>
            <a:r>
              <a:rPr lang="tr-TR" sz="2000" dirty="0" err="1"/>
              <a:t>Kur’an</a:t>
            </a:r>
            <a:r>
              <a:rPr lang="tr-TR" sz="2000" dirty="0"/>
              <a:t> levhalarının nasıl silineceği üzerinde durmuştur. </a:t>
            </a:r>
            <a:r>
              <a:rPr lang="tr-TR" sz="2000" dirty="0" err="1"/>
              <a:t>Kâbisi</a:t>
            </a:r>
            <a:r>
              <a:rPr lang="tr-TR" sz="2000" dirty="0"/>
              <a:t> ise, çocuğun okula gönderilmesinin zorunluluğu, kadınların eğitimi, erkek-kız öğrenci ayrımı, öğretmenin vekili, öğretmenlerin birlikte çalışması ve başka yere nakli ve çocuğun okul değiştirmesi gibi konularda önceye göre farklılık gösterdiği görülmektedir.</a:t>
            </a:r>
          </a:p>
          <a:p>
            <a:endParaRPr lang="tr-TR" sz="18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amond(in)">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r>
              <a:rPr lang="tr-TR" sz="2400" dirty="0" err="1"/>
              <a:t>Zernuci’de</a:t>
            </a:r>
            <a:r>
              <a:rPr lang="tr-TR" sz="2400" dirty="0"/>
              <a:t> ele alınan konuların daha çok felsefi derinliği olan ve eğitim-öğretimin </a:t>
            </a:r>
            <a:r>
              <a:rPr lang="tr-TR" sz="2400" dirty="0" err="1"/>
              <a:t>metod</a:t>
            </a:r>
            <a:r>
              <a:rPr lang="tr-TR" sz="2400" dirty="0"/>
              <a:t> ve yöntem kısmına kayan tarafları olduğu görülmektedir. Eğitim-öğretimin amacı, prensipleri, bilgi edinme yolları, eğitim-öğretimde öğrencinin gelişimsel düzeyinin önemi, öğretim konu ve etkinlikleri, öğretmen nitelikleri ve öğrencinin eğitim-öğretim sürecinde hal ve davranışları ele aldığı konuların öne çıkanlarıdır. Bu noktada daha önceki yazarlarda da görülen eğitimin nasıl daha kaliteli ve verimli hale getirilebileceği kaygısı </a:t>
            </a:r>
            <a:r>
              <a:rPr lang="tr-TR" sz="2400" dirty="0" err="1"/>
              <a:t>Zernuci’de</a:t>
            </a:r>
            <a:r>
              <a:rPr lang="tr-TR" sz="2400" dirty="0"/>
              <a:t> de kendisini göstermekte ancak </a:t>
            </a:r>
            <a:r>
              <a:rPr lang="tr-TR" sz="2400" dirty="0" err="1"/>
              <a:t>Zernuci</a:t>
            </a:r>
            <a:r>
              <a:rPr lang="tr-TR" sz="2400" dirty="0"/>
              <a:t> bu noktada inceleme alanını daha genişletmiş görünmektedir</a:t>
            </a:r>
            <a:r>
              <a:rPr lang="tr-TR" sz="2400" dirty="0" smtClean="0"/>
              <a:t>.</a:t>
            </a:r>
          </a:p>
          <a:p>
            <a:pPr algn="just"/>
            <a:r>
              <a:rPr lang="tr-TR" sz="2400" dirty="0" err="1"/>
              <a:t>İbn</a:t>
            </a:r>
            <a:r>
              <a:rPr lang="tr-TR" sz="2400" dirty="0"/>
              <a:t> </a:t>
            </a:r>
            <a:r>
              <a:rPr lang="tr-TR" sz="2400" dirty="0" err="1"/>
              <a:t>Cemâa</a:t>
            </a:r>
            <a:r>
              <a:rPr lang="tr-TR" sz="2400" dirty="0"/>
              <a:t> da </a:t>
            </a:r>
            <a:r>
              <a:rPr lang="tr-TR" sz="2400" dirty="0" err="1"/>
              <a:t>Zernuci</a:t>
            </a:r>
            <a:r>
              <a:rPr lang="tr-TR" sz="2400" dirty="0"/>
              <a:t> gibi ilim öğrenmenin amaçları üzerinde yoğun bir şekilde durmuştur. O eğitim-öğretim sürecini günün bütün yönleriyle ele almıştır. Öğretmen, öğrenci ve eğitim-öğretim ortamlarını o gün için oldukça derin şekilde detaylandırmıştır. Günümüzde “özel eğitim” şeklinde adlandırılan eğitim şekline döneminde vurgu yapmıştır. Kendisinden önceki yazarlar göre ilk </a:t>
            </a:r>
            <a:r>
              <a:rPr lang="tr-TR" sz="2400" dirty="0" err="1"/>
              <a:t>deda</a:t>
            </a:r>
            <a:r>
              <a:rPr lang="tr-TR" sz="2400" dirty="0"/>
              <a:t> olarak eğitim-öğretim programlarını ders saatleri de dahil olmak üzere detaylandırmıştır. Yine kendisinden önceki yazarlara göre bir farklılık olarak eğitim-öğretimde ceza kapsamında dayağı kesinlikle uygun görmemiştir. </a:t>
            </a:r>
          </a:p>
          <a:p>
            <a:endParaRPr lang="tr-T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214422"/>
            <a:ext cx="8229600" cy="1143000"/>
          </a:xfrm>
        </p:spPr>
        <p:txBody>
          <a:bodyPr>
            <a:normAutofit/>
          </a:bodyPr>
          <a:lstStyle/>
          <a:p>
            <a:r>
              <a:rPr lang="tr-TR" sz="6000" i="1" dirty="0" smtClean="0">
                <a:latin typeface="Comic Sans MS" pitchFamily="66" charset="0"/>
              </a:rPr>
              <a:t>TEŞEKKÜR EDERİZ...</a:t>
            </a:r>
            <a:endParaRPr lang="tr-TR" sz="6000" i="1" dirty="0">
              <a:latin typeface="Comic Sans MS" pitchFamily="66" charset="0"/>
            </a:endParaRPr>
          </a:p>
        </p:txBody>
      </p:sp>
      <p:sp>
        <p:nvSpPr>
          <p:cNvPr id="3" name="2 İçerik Yer Tutucusu"/>
          <p:cNvSpPr>
            <a:spLocks noGrp="1"/>
          </p:cNvSpPr>
          <p:nvPr>
            <p:ph idx="1"/>
          </p:nvPr>
        </p:nvSpPr>
        <p:spPr>
          <a:xfrm>
            <a:off x="285720" y="3861048"/>
            <a:ext cx="8229600" cy="3450973"/>
          </a:xfrm>
        </p:spPr>
        <p:txBody>
          <a:bodyPr>
            <a:normAutofit/>
          </a:bodyPr>
          <a:lstStyle/>
          <a:p>
            <a:pPr algn="r"/>
            <a:r>
              <a:rPr lang="tr-TR" sz="5400" b="1" i="1" dirty="0" smtClean="0"/>
              <a:t>PROF. DR. CEMAL TOSUN</a:t>
            </a:r>
            <a:endParaRPr lang="tr-TR" sz="5400" b="1" i="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7030A0"/>
                </a:solidFill>
              </a:rPr>
              <a:t>ADABU’L MUALLİMİN ESERİNİN BÖLÜMLERİ</a:t>
            </a:r>
            <a:endParaRPr lang="tr-TR" b="1" dirty="0">
              <a:solidFill>
                <a:srgbClr val="7030A0"/>
              </a:solidFill>
            </a:endParaRPr>
          </a:p>
        </p:txBody>
      </p:sp>
      <p:sp>
        <p:nvSpPr>
          <p:cNvPr id="3" name="2 İçerik Yer Tutucusu"/>
          <p:cNvSpPr>
            <a:spLocks noGrp="1"/>
          </p:cNvSpPr>
          <p:nvPr>
            <p:ph idx="1"/>
          </p:nvPr>
        </p:nvSpPr>
        <p:spPr/>
        <p:txBody>
          <a:bodyPr>
            <a:normAutofit fontScale="77500" lnSpcReduction="20000"/>
          </a:bodyPr>
          <a:lstStyle/>
          <a:p>
            <a:pPr lvl="0"/>
            <a:r>
              <a:rPr lang="tr-TR" b="1" dirty="0" smtClean="0"/>
              <a:t>1.Bölüm</a:t>
            </a:r>
            <a:r>
              <a:rPr lang="tr-TR" b="1" dirty="0"/>
              <a:t>: </a:t>
            </a:r>
            <a:r>
              <a:rPr lang="tr-TR" dirty="0" err="1"/>
              <a:t>Kur’an</a:t>
            </a:r>
            <a:r>
              <a:rPr lang="tr-TR" dirty="0"/>
              <a:t> öğretimi hakkındaki rivayetler</a:t>
            </a:r>
          </a:p>
          <a:p>
            <a:pPr lvl="0"/>
            <a:r>
              <a:rPr lang="tr-TR" b="1" dirty="0" smtClean="0"/>
              <a:t>2.Bölüm</a:t>
            </a:r>
            <a:r>
              <a:rPr lang="tr-TR" b="1" dirty="0"/>
              <a:t>:</a:t>
            </a:r>
            <a:r>
              <a:rPr lang="tr-TR" dirty="0"/>
              <a:t> Öğrenciler arasında eşit davranmak</a:t>
            </a:r>
          </a:p>
          <a:p>
            <a:pPr lvl="0"/>
            <a:r>
              <a:rPr lang="tr-TR" b="1" dirty="0" smtClean="0"/>
              <a:t>3.Bölüm</a:t>
            </a:r>
            <a:r>
              <a:rPr lang="tr-TR" b="1" dirty="0"/>
              <a:t>: </a:t>
            </a:r>
            <a:r>
              <a:rPr lang="tr-TR" dirty="0"/>
              <a:t>Ders araç ve gereçlerinin kullanımı</a:t>
            </a:r>
          </a:p>
          <a:p>
            <a:pPr lvl="0"/>
            <a:r>
              <a:rPr lang="tr-TR" b="1" dirty="0" smtClean="0"/>
              <a:t>4.Bölüm</a:t>
            </a:r>
            <a:r>
              <a:rPr lang="tr-TR" b="1" dirty="0"/>
              <a:t>: </a:t>
            </a:r>
            <a:r>
              <a:rPr lang="tr-TR" dirty="0"/>
              <a:t>Eğitim ve öğretimde ceza</a:t>
            </a:r>
          </a:p>
          <a:p>
            <a:pPr lvl="0"/>
            <a:r>
              <a:rPr lang="tr-TR" b="1" dirty="0" smtClean="0"/>
              <a:t>5.Bölüm</a:t>
            </a:r>
            <a:r>
              <a:rPr lang="tr-TR" b="1" dirty="0"/>
              <a:t>: </a:t>
            </a:r>
            <a:r>
              <a:rPr lang="tr-TR" dirty="0"/>
              <a:t>Hatim merasimi ve bu konuda öğretmenin görevleri</a:t>
            </a:r>
          </a:p>
          <a:p>
            <a:pPr lvl="0"/>
            <a:r>
              <a:rPr lang="tr-TR" b="1" dirty="0" smtClean="0"/>
              <a:t>6.Bölüm</a:t>
            </a:r>
            <a:r>
              <a:rPr lang="tr-TR" b="1" dirty="0"/>
              <a:t>: </a:t>
            </a:r>
            <a:r>
              <a:rPr lang="tr-TR" dirty="0"/>
              <a:t>Bayram hediyesi</a:t>
            </a:r>
          </a:p>
          <a:p>
            <a:pPr lvl="0"/>
            <a:r>
              <a:rPr lang="tr-TR" b="1" dirty="0" smtClean="0"/>
              <a:t>7.Bölüm</a:t>
            </a:r>
            <a:r>
              <a:rPr lang="tr-TR" b="1" dirty="0"/>
              <a:t>:</a:t>
            </a:r>
            <a:r>
              <a:rPr lang="tr-TR" dirty="0"/>
              <a:t> İzin ve tatiller</a:t>
            </a:r>
          </a:p>
          <a:p>
            <a:pPr lvl="0"/>
            <a:r>
              <a:rPr lang="tr-TR" b="1" dirty="0" smtClean="0"/>
              <a:t>8.Bölüm</a:t>
            </a:r>
            <a:r>
              <a:rPr lang="tr-TR" b="1" dirty="0"/>
              <a:t>: </a:t>
            </a:r>
            <a:r>
              <a:rPr lang="tr-TR" dirty="0"/>
              <a:t>meslek sevgisi</a:t>
            </a:r>
          </a:p>
          <a:p>
            <a:pPr lvl="0"/>
            <a:r>
              <a:rPr lang="tr-TR" b="1" dirty="0" smtClean="0"/>
              <a:t>9.Bölüm</a:t>
            </a:r>
            <a:r>
              <a:rPr lang="tr-TR" b="1" dirty="0"/>
              <a:t>: </a:t>
            </a:r>
            <a:r>
              <a:rPr lang="tr-TR" dirty="0"/>
              <a:t>Öğretmenle yapılan öğrenme akdi</a:t>
            </a:r>
          </a:p>
          <a:p>
            <a:pPr lvl="0"/>
            <a:r>
              <a:rPr lang="tr-TR" b="1" dirty="0" smtClean="0"/>
              <a:t>10.Bölüm</a:t>
            </a:r>
            <a:r>
              <a:rPr lang="tr-TR" b="1" dirty="0"/>
              <a:t>: </a:t>
            </a:r>
            <a:r>
              <a:rPr lang="tr-TR" dirty="0"/>
              <a:t>Mushaf, Fıkıh kitapları vb. eserlerin kiralanması ile ilgili görüşler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4"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from="(-#ppt_w/2)" to="(#ppt_x)" calcmode="lin" valueType="num">
                                      <p:cBhvr>
                                        <p:cTn id="17" dur="600" fill="hold">
                                          <p:stCondLst>
                                            <p:cond delay="0"/>
                                          </p:stCondLst>
                                        </p:cTn>
                                        <p:tgtEl>
                                          <p:spTgt spid="3">
                                            <p:txEl>
                                              <p:pRg st="0" end="0"/>
                                            </p:txEl>
                                          </p:spTgt>
                                        </p:tgtEl>
                                        <p:attrNameLst>
                                          <p:attrName>ppt_x</p:attrName>
                                        </p:attrNameLst>
                                      </p:cBhvr>
                                    </p:anim>
                                    <p:anim from="0" to="-1.0" calcmode="lin" valueType="num">
                                      <p:cBhvr>
                                        <p:cTn id="18" dur="200" decel="50000" autoRev="1" fill="hold">
                                          <p:stCondLst>
                                            <p:cond delay="600"/>
                                          </p:stCondLst>
                                        </p:cTn>
                                        <p:tgtEl>
                                          <p:spTgt spid="3">
                                            <p:txEl>
                                              <p:pRg st="0" end="0"/>
                                            </p:txEl>
                                          </p:spTgt>
                                        </p:tgtEl>
                                        <p:attrNameLst>
                                          <p:attrName>xshear</p:attrName>
                                        </p:attrNameLst>
                                      </p:cBhvr>
                                    </p:anim>
                                    <p:animScale>
                                      <p:cBhvr>
                                        <p:cTn id="19" dur="200" decel="100000" autoRev="1" fill="hold">
                                          <p:stCondLst>
                                            <p:cond delay="600"/>
                                          </p:stCondLst>
                                        </p:cTn>
                                        <p:tgtEl>
                                          <p:spTgt spid="3">
                                            <p:txEl>
                                              <p:pRg st="0" end="0"/>
                                            </p:txEl>
                                          </p:spTgt>
                                        </p:tgtEl>
                                      </p:cBhvr>
                                      <p:from x="100000" y="100000"/>
                                      <p:to x="80000" y="100000"/>
                                    </p:animScale>
                                    <p:anim by="(#ppt_h/3+#ppt_w*0.1)" calcmode="lin" valueType="num">
                                      <p:cBhvr additive="sum">
                                        <p:cTn id="20" dur="200" decel="100000" autoRev="1" fill="hold">
                                          <p:stCondLst>
                                            <p:cond delay="600"/>
                                          </p:stCondLst>
                                        </p:cTn>
                                        <p:tgtEl>
                                          <p:spTgt spid="3">
                                            <p:txEl>
                                              <p:pRg st="0" end="0"/>
                                            </p:txEl>
                                          </p:spTgt>
                                        </p:tgtEl>
                                        <p:attrNameLst>
                                          <p:attrName>ppt_x</p:attrName>
                                        </p:attrNameLst>
                                      </p:cBhvr>
                                    </p:anim>
                                  </p:childTnLst>
                                </p:cTn>
                              </p:par>
                              <p:par>
                                <p:cTn id="21" presetID="34"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3">
                                            <p:txEl>
                                              <p:pRg st="1" end="1"/>
                                            </p:txEl>
                                          </p:spTgt>
                                        </p:tgtEl>
                                        <p:attrNameLst>
                                          <p:attrName>ppt_x</p:attrName>
                                        </p:attrNameLst>
                                      </p:cBhvr>
                                    </p:anim>
                                    <p:anim from="0" to="-1.0" calcmode="lin" valueType="num">
                                      <p:cBhvr>
                                        <p:cTn id="24" dur="200" decel="50000" autoRev="1" fill="hold">
                                          <p:stCondLst>
                                            <p:cond delay="600"/>
                                          </p:stCondLst>
                                        </p:cTn>
                                        <p:tgtEl>
                                          <p:spTgt spid="3">
                                            <p:txEl>
                                              <p:pRg st="1" end="1"/>
                                            </p:txEl>
                                          </p:spTgt>
                                        </p:tgtEl>
                                        <p:attrNameLst>
                                          <p:attrName>xshear</p:attrName>
                                        </p:attrNameLst>
                                      </p:cBhvr>
                                    </p:anim>
                                    <p:animScale>
                                      <p:cBhvr>
                                        <p:cTn id="25" dur="200" decel="100000" autoRev="1" fill="hold">
                                          <p:stCondLst>
                                            <p:cond delay="600"/>
                                          </p:stCondLst>
                                        </p:cTn>
                                        <p:tgtEl>
                                          <p:spTgt spid="3">
                                            <p:txEl>
                                              <p:pRg st="1" end="1"/>
                                            </p:txEl>
                                          </p:spTgt>
                                        </p:tgtEl>
                                      </p:cBhvr>
                                      <p:from x="100000" y="100000"/>
                                      <p:to x="80000" y="100000"/>
                                    </p:animScale>
                                    <p:anim by="(#ppt_h/3+#ppt_w*0.1)" calcmode="lin" valueType="num">
                                      <p:cBhvr additive="sum">
                                        <p:cTn id="26" dur="200" decel="100000" autoRev="1" fill="hold">
                                          <p:stCondLst>
                                            <p:cond delay="600"/>
                                          </p:stCondLst>
                                        </p:cTn>
                                        <p:tgtEl>
                                          <p:spTgt spid="3">
                                            <p:txEl>
                                              <p:pRg st="1" end="1"/>
                                            </p:txEl>
                                          </p:spTgt>
                                        </p:tgtEl>
                                        <p:attrNameLst>
                                          <p:attrName>ppt_x</p:attrName>
                                        </p:attrNameLst>
                                      </p:cBhvr>
                                    </p:anim>
                                  </p:childTnLst>
                                </p:cTn>
                              </p:par>
                              <p:par>
                                <p:cTn id="27" presetID="34"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from="(-#ppt_w/2)" to="(#ppt_x)" calcmode="lin" valueType="num">
                                      <p:cBhvr>
                                        <p:cTn id="29" dur="600" fill="hold">
                                          <p:stCondLst>
                                            <p:cond delay="0"/>
                                          </p:stCondLst>
                                        </p:cTn>
                                        <p:tgtEl>
                                          <p:spTgt spid="3">
                                            <p:txEl>
                                              <p:pRg st="2" end="2"/>
                                            </p:txEl>
                                          </p:spTgt>
                                        </p:tgtEl>
                                        <p:attrNameLst>
                                          <p:attrName>ppt_x</p:attrName>
                                        </p:attrNameLst>
                                      </p:cBhvr>
                                    </p:anim>
                                    <p:anim from="0" to="-1.0" calcmode="lin" valueType="num">
                                      <p:cBhvr>
                                        <p:cTn id="30" dur="200" decel="50000" autoRev="1" fill="hold">
                                          <p:stCondLst>
                                            <p:cond delay="600"/>
                                          </p:stCondLst>
                                        </p:cTn>
                                        <p:tgtEl>
                                          <p:spTgt spid="3">
                                            <p:txEl>
                                              <p:pRg st="2" end="2"/>
                                            </p:txEl>
                                          </p:spTgt>
                                        </p:tgtEl>
                                        <p:attrNameLst>
                                          <p:attrName>xshear</p:attrName>
                                        </p:attrNameLst>
                                      </p:cBhvr>
                                    </p:anim>
                                    <p:animScale>
                                      <p:cBhvr>
                                        <p:cTn id="31" dur="200" decel="100000" autoRev="1" fill="hold">
                                          <p:stCondLst>
                                            <p:cond delay="600"/>
                                          </p:stCondLst>
                                        </p:cTn>
                                        <p:tgtEl>
                                          <p:spTgt spid="3">
                                            <p:txEl>
                                              <p:pRg st="2" end="2"/>
                                            </p:txEl>
                                          </p:spTgt>
                                        </p:tgtEl>
                                      </p:cBhvr>
                                      <p:from x="100000" y="100000"/>
                                      <p:to x="80000" y="100000"/>
                                    </p:animScale>
                                    <p:anim by="(#ppt_h/3+#ppt_w*0.1)" calcmode="lin" valueType="num">
                                      <p:cBhvr additive="sum">
                                        <p:cTn id="32" dur="200" decel="100000" autoRev="1" fill="hold">
                                          <p:stCondLst>
                                            <p:cond delay="600"/>
                                          </p:stCondLst>
                                        </p:cTn>
                                        <p:tgtEl>
                                          <p:spTgt spid="3">
                                            <p:txEl>
                                              <p:pRg st="2" end="2"/>
                                            </p:txEl>
                                          </p:spTgt>
                                        </p:tgtEl>
                                        <p:attrNameLst>
                                          <p:attrName>ppt_x</p:attrName>
                                        </p:attrNameLst>
                                      </p:cBhvr>
                                    </p:anim>
                                  </p:childTnLst>
                                </p:cTn>
                              </p:par>
                              <p:par>
                                <p:cTn id="33" presetID="34" presetClass="entr" presetSubtype="0"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from="(-#ppt_w/2)" to="(#ppt_x)" calcmode="lin" valueType="num">
                                      <p:cBhvr>
                                        <p:cTn id="35" dur="600" fill="hold">
                                          <p:stCondLst>
                                            <p:cond delay="0"/>
                                          </p:stCondLst>
                                        </p:cTn>
                                        <p:tgtEl>
                                          <p:spTgt spid="3">
                                            <p:txEl>
                                              <p:pRg st="3" end="3"/>
                                            </p:txEl>
                                          </p:spTgt>
                                        </p:tgtEl>
                                        <p:attrNameLst>
                                          <p:attrName>ppt_x</p:attrName>
                                        </p:attrNameLst>
                                      </p:cBhvr>
                                    </p:anim>
                                    <p:anim from="0" to="-1.0" calcmode="lin" valueType="num">
                                      <p:cBhvr>
                                        <p:cTn id="36" dur="200" decel="50000" autoRev="1" fill="hold">
                                          <p:stCondLst>
                                            <p:cond delay="600"/>
                                          </p:stCondLst>
                                        </p:cTn>
                                        <p:tgtEl>
                                          <p:spTgt spid="3">
                                            <p:txEl>
                                              <p:pRg st="3" end="3"/>
                                            </p:txEl>
                                          </p:spTgt>
                                        </p:tgtEl>
                                        <p:attrNameLst>
                                          <p:attrName>xshear</p:attrName>
                                        </p:attrNameLst>
                                      </p:cBhvr>
                                    </p:anim>
                                    <p:animScale>
                                      <p:cBhvr>
                                        <p:cTn id="37" dur="200" decel="100000" autoRev="1" fill="hold">
                                          <p:stCondLst>
                                            <p:cond delay="600"/>
                                          </p:stCondLst>
                                        </p:cTn>
                                        <p:tgtEl>
                                          <p:spTgt spid="3">
                                            <p:txEl>
                                              <p:pRg st="3" end="3"/>
                                            </p:txEl>
                                          </p:spTgt>
                                        </p:tgtEl>
                                      </p:cBhvr>
                                      <p:from x="100000" y="100000"/>
                                      <p:to x="80000" y="100000"/>
                                    </p:animScale>
                                    <p:anim by="(#ppt_h/3+#ppt_w*0.1)" calcmode="lin" valueType="num">
                                      <p:cBhvr additive="sum">
                                        <p:cTn id="38" dur="200" decel="100000" autoRev="1" fill="hold">
                                          <p:stCondLst>
                                            <p:cond delay="600"/>
                                          </p:stCondLst>
                                        </p:cTn>
                                        <p:tgtEl>
                                          <p:spTgt spid="3">
                                            <p:txEl>
                                              <p:pRg st="3" end="3"/>
                                            </p:txEl>
                                          </p:spTgt>
                                        </p:tgtEl>
                                        <p:attrNameLst>
                                          <p:attrName>ppt_x</p:attrName>
                                        </p:attrNameLst>
                                      </p:cBhvr>
                                    </p:anim>
                                  </p:childTnLst>
                                </p:cTn>
                              </p:par>
                              <p:par>
                                <p:cTn id="39" presetID="34" presetClass="entr"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from="(-#ppt_w/2)" to="(#ppt_x)" calcmode="lin" valueType="num">
                                      <p:cBhvr>
                                        <p:cTn id="41" dur="600" fill="hold">
                                          <p:stCondLst>
                                            <p:cond delay="0"/>
                                          </p:stCondLst>
                                        </p:cTn>
                                        <p:tgtEl>
                                          <p:spTgt spid="3">
                                            <p:txEl>
                                              <p:pRg st="4" end="4"/>
                                            </p:txEl>
                                          </p:spTgt>
                                        </p:tgtEl>
                                        <p:attrNameLst>
                                          <p:attrName>ppt_x</p:attrName>
                                        </p:attrNameLst>
                                      </p:cBhvr>
                                    </p:anim>
                                    <p:anim from="0" to="-1.0" calcmode="lin" valueType="num">
                                      <p:cBhvr>
                                        <p:cTn id="42" dur="200" decel="50000" autoRev="1" fill="hold">
                                          <p:stCondLst>
                                            <p:cond delay="600"/>
                                          </p:stCondLst>
                                        </p:cTn>
                                        <p:tgtEl>
                                          <p:spTgt spid="3">
                                            <p:txEl>
                                              <p:pRg st="4" end="4"/>
                                            </p:txEl>
                                          </p:spTgt>
                                        </p:tgtEl>
                                        <p:attrNameLst>
                                          <p:attrName>xshear</p:attrName>
                                        </p:attrNameLst>
                                      </p:cBhvr>
                                    </p:anim>
                                    <p:animScale>
                                      <p:cBhvr>
                                        <p:cTn id="43" dur="200" decel="100000" autoRev="1" fill="hold">
                                          <p:stCondLst>
                                            <p:cond delay="600"/>
                                          </p:stCondLst>
                                        </p:cTn>
                                        <p:tgtEl>
                                          <p:spTgt spid="3">
                                            <p:txEl>
                                              <p:pRg st="4" end="4"/>
                                            </p:txEl>
                                          </p:spTgt>
                                        </p:tgtEl>
                                      </p:cBhvr>
                                      <p:from x="100000" y="100000"/>
                                      <p:to x="80000" y="100000"/>
                                    </p:animScale>
                                    <p:anim by="(#ppt_h/3+#ppt_w*0.1)" calcmode="lin" valueType="num">
                                      <p:cBhvr additive="sum">
                                        <p:cTn id="44" dur="200" decel="100000" autoRev="1" fill="hold">
                                          <p:stCondLst>
                                            <p:cond delay="600"/>
                                          </p:stCondLst>
                                        </p:cTn>
                                        <p:tgtEl>
                                          <p:spTgt spid="3">
                                            <p:txEl>
                                              <p:pRg st="4" end="4"/>
                                            </p:txEl>
                                          </p:spTgt>
                                        </p:tgtEl>
                                        <p:attrNameLst>
                                          <p:attrName>ppt_x</p:attrName>
                                        </p:attrNameLst>
                                      </p:cBhvr>
                                    </p:anim>
                                  </p:childTnLst>
                                </p:cTn>
                              </p:par>
                              <p:par>
                                <p:cTn id="45" presetID="34" presetClass="entr" presetSubtype="0" fill="hold"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3">
                                            <p:txEl>
                                              <p:pRg st="5" end="5"/>
                                            </p:txEl>
                                          </p:spTgt>
                                        </p:tgtEl>
                                        <p:attrNameLst>
                                          <p:attrName>ppt_x</p:attrName>
                                        </p:attrNameLst>
                                      </p:cBhvr>
                                    </p:anim>
                                    <p:anim from="0" to="-1.0" calcmode="lin" valueType="num">
                                      <p:cBhvr>
                                        <p:cTn id="48" dur="200" decel="50000" autoRev="1" fill="hold">
                                          <p:stCondLst>
                                            <p:cond delay="600"/>
                                          </p:stCondLst>
                                        </p:cTn>
                                        <p:tgtEl>
                                          <p:spTgt spid="3">
                                            <p:txEl>
                                              <p:pRg st="5" end="5"/>
                                            </p:txEl>
                                          </p:spTgt>
                                        </p:tgtEl>
                                        <p:attrNameLst>
                                          <p:attrName>xshear</p:attrName>
                                        </p:attrNameLst>
                                      </p:cBhvr>
                                    </p:anim>
                                    <p:animScale>
                                      <p:cBhvr>
                                        <p:cTn id="49" dur="200" decel="100000" autoRev="1" fill="hold">
                                          <p:stCondLst>
                                            <p:cond delay="600"/>
                                          </p:stCondLst>
                                        </p:cTn>
                                        <p:tgtEl>
                                          <p:spTgt spid="3">
                                            <p:txEl>
                                              <p:pRg st="5" end="5"/>
                                            </p:txEl>
                                          </p:spTgt>
                                        </p:tgtEl>
                                      </p:cBhvr>
                                      <p:from x="100000" y="100000"/>
                                      <p:to x="80000" y="100000"/>
                                    </p:animScale>
                                    <p:anim by="(#ppt_h/3+#ppt_w*0.1)" calcmode="lin" valueType="num">
                                      <p:cBhvr additive="sum">
                                        <p:cTn id="50" dur="200" decel="100000" autoRev="1" fill="hold">
                                          <p:stCondLst>
                                            <p:cond delay="600"/>
                                          </p:stCondLst>
                                        </p:cTn>
                                        <p:tgtEl>
                                          <p:spTgt spid="3">
                                            <p:txEl>
                                              <p:pRg st="5" end="5"/>
                                            </p:txEl>
                                          </p:spTgt>
                                        </p:tgtEl>
                                        <p:attrNameLst>
                                          <p:attrName>ppt_x</p:attrName>
                                        </p:attrNameLst>
                                      </p:cBhvr>
                                    </p:anim>
                                  </p:childTnLst>
                                </p:cTn>
                              </p:par>
                              <p:par>
                                <p:cTn id="51" presetID="34"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from="(-#ppt_w/2)" to="(#ppt_x)" calcmode="lin" valueType="num">
                                      <p:cBhvr>
                                        <p:cTn id="53" dur="600" fill="hold">
                                          <p:stCondLst>
                                            <p:cond delay="0"/>
                                          </p:stCondLst>
                                        </p:cTn>
                                        <p:tgtEl>
                                          <p:spTgt spid="3">
                                            <p:txEl>
                                              <p:pRg st="6" end="6"/>
                                            </p:txEl>
                                          </p:spTgt>
                                        </p:tgtEl>
                                        <p:attrNameLst>
                                          <p:attrName>ppt_x</p:attrName>
                                        </p:attrNameLst>
                                      </p:cBhvr>
                                    </p:anim>
                                    <p:anim from="0" to="-1.0" calcmode="lin" valueType="num">
                                      <p:cBhvr>
                                        <p:cTn id="54" dur="200" decel="50000" autoRev="1" fill="hold">
                                          <p:stCondLst>
                                            <p:cond delay="600"/>
                                          </p:stCondLst>
                                        </p:cTn>
                                        <p:tgtEl>
                                          <p:spTgt spid="3">
                                            <p:txEl>
                                              <p:pRg st="6" end="6"/>
                                            </p:txEl>
                                          </p:spTgt>
                                        </p:tgtEl>
                                        <p:attrNameLst>
                                          <p:attrName>xshear</p:attrName>
                                        </p:attrNameLst>
                                      </p:cBhvr>
                                    </p:anim>
                                    <p:animScale>
                                      <p:cBhvr>
                                        <p:cTn id="55" dur="200" decel="100000" autoRev="1" fill="hold">
                                          <p:stCondLst>
                                            <p:cond delay="600"/>
                                          </p:stCondLst>
                                        </p:cTn>
                                        <p:tgtEl>
                                          <p:spTgt spid="3">
                                            <p:txEl>
                                              <p:pRg st="6" end="6"/>
                                            </p:txEl>
                                          </p:spTgt>
                                        </p:tgtEl>
                                      </p:cBhvr>
                                      <p:from x="100000" y="100000"/>
                                      <p:to x="80000" y="100000"/>
                                    </p:animScale>
                                    <p:anim by="(#ppt_h/3+#ppt_w*0.1)" calcmode="lin" valueType="num">
                                      <p:cBhvr additive="sum">
                                        <p:cTn id="56" dur="200" decel="100000" autoRev="1" fill="hold">
                                          <p:stCondLst>
                                            <p:cond delay="600"/>
                                          </p:stCondLst>
                                        </p:cTn>
                                        <p:tgtEl>
                                          <p:spTgt spid="3">
                                            <p:txEl>
                                              <p:pRg st="6" end="6"/>
                                            </p:txEl>
                                          </p:spTgt>
                                        </p:tgtEl>
                                        <p:attrNameLst>
                                          <p:attrName>ppt_x</p:attrName>
                                        </p:attrNameLst>
                                      </p:cBhvr>
                                    </p:anim>
                                  </p:childTnLst>
                                </p:cTn>
                              </p:par>
                              <p:par>
                                <p:cTn id="57" presetID="34" presetClass="entr" presetSubtype="0"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from="(-#ppt_w/2)" to="(#ppt_x)" calcmode="lin" valueType="num">
                                      <p:cBhvr>
                                        <p:cTn id="59" dur="600" fill="hold">
                                          <p:stCondLst>
                                            <p:cond delay="0"/>
                                          </p:stCondLst>
                                        </p:cTn>
                                        <p:tgtEl>
                                          <p:spTgt spid="3">
                                            <p:txEl>
                                              <p:pRg st="7" end="7"/>
                                            </p:txEl>
                                          </p:spTgt>
                                        </p:tgtEl>
                                        <p:attrNameLst>
                                          <p:attrName>ppt_x</p:attrName>
                                        </p:attrNameLst>
                                      </p:cBhvr>
                                    </p:anim>
                                    <p:anim from="0" to="-1.0" calcmode="lin" valueType="num">
                                      <p:cBhvr>
                                        <p:cTn id="60" dur="200" decel="50000" autoRev="1" fill="hold">
                                          <p:stCondLst>
                                            <p:cond delay="600"/>
                                          </p:stCondLst>
                                        </p:cTn>
                                        <p:tgtEl>
                                          <p:spTgt spid="3">
                                            <p:txEl>
                                              <p:pRg st="7" end="7"/>
                                            </p:txEl>
                                          </p:spTgt>
                                        </p:tgtEl>
                                        <p:attrNameLst>
                                          <p:attrName>xshear</p:attrName>
                                        </p:attrNameLst>
                                      </p:cBhvr>
                                    </p:anim>
                                    <p:animScale>
                                      <p:cBhvr>
                                        <p:cTn id="61" dur="200" decel="100000" autoRev="1" fill="hold">
                                          <p:stCondLst>
                                            <p:cond delay="600"/>
                                          </p:stCondLst>
                                        </p:cTn>
                                        <p:tgtEl>
                                          <p:spTgt spid="3">
                                            <p:txEl>
                                              <p:pRg st="7" end="7"/>
                                            </p:txEl>
                                          </p:spTgt>
                                        </p:tgtEl>
                                      </p:cBhvr>
                                      <p:from x="100000" y="100000"/>
                                      <p:to x="80000" y="100000"/>
                                    </p:animScale>
                                    <p:anim by="(#ppt_h/3+#ppt_w*0.1)" calcmode="lin" valueType="num">
                                      <p:cBhvr additive="sum">
                                        <p:cTn id="62" dur="200" decel="100000" autoRev="1" fill="hold">
                                          <p:stCondLst>
                                            <p:cond delay="600"/>
                                          </p:stCondLst>
                                        </p:cTn>
                                        <p:tgtEl>
                                          <p:spTgt spid="3">
                                            <p:txEl>
                                              <p:pRg st="7" end="7"/>
                                            </p:txEl>
                                          </p:spTgt>
                                        </p:tgtEl>
                                        <p:attrNameLst>
                                          <p:attrName>ppt_x</p:attrName>
                                        </p:attrNameLst>
                                      </p:cBhvr>
                                    </p:anim>
                                  </p:childTnLst>
                                </p:cTn>
                              </p:par>
                              <p:par>
                                <p:cTn id="63" presetID="34" presetClass="entr" presetSubtype="0" fill="hold" nodeType="with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from="(-#ppt_w/2)" to="(#ppt_x)" calcmode="lin" valueType="num">
                                      <p:cBhvr>
                                        <p:cTn id="65" dur="600" fill="hold">
                                          <p:stCondLst>
                                            <p:cond delay="0"/>
                                          </p:stCondLst>
                                        </p:cTn>
                                        <p:tgtEl>
                                          <p:spTgt spid="3">
                                            <p:txEl>
                                              <p:pRg st="8" end="8"/>
                                            </p:txEl>
                                          </p:spTgt>
                                        </p:tgtEl>
                                        <p:attrNameLst>
                                          <p:attrName>ppt_x</p:attrName>
                                        </p:attrNameLst>
                                      </p:cBhvr>
                                    </p:anim>
                                    <p:anim from="0" to="-1.0" calcmode="lin" valueType="num">
                                      <p:cBhvr>
                                        <p:cTn id="66" dur="200" decel="50000" autoRev="1" fill="hold">
                                          <p:stCondLst>
                                            <p:cond delay="600"/>
                                          </p:stCondLst>
                                        </p:cTn>
                                        <p:tgtEl>
                                          <p:spTgt spid="3">
                                            <p:txEl>
                                              <p:pRg st="8" end="8"/>
                                            </p:txEl>
                                          </p:spTgt>
                                        </p:tgtEl>
                                        <p:attrNameLst>
                                          <p:attrName>xshear</p:attrName>
                                        </p:attrNameLst>
                                      </p:cBhvr>
                                    </p:anim>
                                    <p:animScale>
                                      <p:cBhvr>
                                        <p:cTn id="67" dur="200" decel="100000" autoRev="1" fill="hold">
                                          <p:stCondLst>
                                            <p:cond delay="600"/>
                                          </p:stCondLst>
                                        </p:cTn>
                                        <p:tgtEl>
                                          <p:spTgt spid="3">
                                            <p:txEl>
                                              <p:pRg st="8" end="8"/>
                                            </p:txEl>
                                          </p:spTgt>
                                        </p:tgtEl>
                                      </p:cBhvr>
                                      <p:from x="100000" y="100000"/>
                                      <p:to x="80000" y="100000"/>
                                    </p:animScale>
                                    <p:anim by="(#ppt_h/3+#ppt_w*0.1)" calcmode="lin" valueType="num">
                                      <p:cBhvr additive="sum">
                                        <p:cTn id="68" dur="200" decel="100000" autoRev="1" fill="hold">
                                          <p:stCondLst>
                                            <p:cond delay="600"/>
                                          </p:stCondLst>
                                        </p:cTn>
                                        <p:tgtEl>
                                          <p:spTgt spid="3">
                                            <p:txEl>
                                              <p:pRg st="8" end="8"/>
                                            </p:txEl>
                                          </p:spTgt>
                                        </p:tgtEl>
                                        <p:attrNameLst>
                                          <p:attrName>ppt_x</p:attrName>
                                        </p:attrNameLst>
                                      </p:cBhvr>
                                    </p:anim>
                                  </p:childTnLst>
                                </p:cTn>
                              </p:par>
                              <p:par>
                                <p:cTn id="69" presetID="34" presetClass="entr" presetSubtype="0" fill="hold" nodeType="with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from="(-#ppt_w/2)" to="(#ppt_x)" calcmode="lin" valueType="num">
                                      <p:cBhvr>
                                        <p:cTn id="71" dur="600" fill="hold">
                                          <p:stCondLst>
                                            <p:cond delay="0"/>
                                          </p:stCondLst>
                                        </p:cTn>
                                        <p:tgtEl>
                                          <p:spTgt spid="3">
                                            <p:txEl>
                                              <p:pRg st="9" end="9"/>
                                            </p:txEl>
                                          </p:spTgt>
                                        </p:tgtEl>
                                        <p:attrNameLst>
                                          <p:attrName>ppt_x</p:attrName>
                                        </p:attrNameLst>
                                      </p:cBhvr>
                                    </p:anim>
                                    <p:anim from="0" to="-1.0" calcmode="lin" valueType="num">
                                      <p:cBhvr>
                                        <p:cTn id="72" dur="200" decel="50000" autoRev="1" fill="hold">
                                          <p:stCondLst>
                                            <p:cond delay="600"/>
                                          </p:stCondLst>
                                        </p:cTn>
                                        <p:tgtEl>
                                          <p:spTgt spid="3">
                                            <p:txEl>
                                              <p:pRg st="9" end="9"/>
                                            </p:txEl>
                                          </p:spTgt>
                                        </p:tgtEl>
                                        <p:attrNameLst>
                                          <p:attrName>xshear</p:attrName>
                                        </p:attrNameLst>
                                      </p:cBhvr>
                                    </p:anim>
                                    <p:animScale>
                                      <p:cBhvr>
                                        <p:cTn id="73" dur="200" decel="100000" autoRev="1" fill="hold">
                                          <p:stCondLst>
                                            <p:cond delay="600"/>
                                          </p:stCondLst>
                                        </p:cTn>
                                        <p:tgtEl>
                                          <p:spTgt spid="3">
                                            <p:txEl>
                                              <p:pRg st="9" end="9"/>
                                            </p:txEl>
                                          </p:spTgt>
                                        </p:tgtEl>
                                      </p:cBhvr>
                                      <p:from x="100000" y="100000"/>
                                      <p:to x="80000" y="100000"/>
                                    </p:animScale>
                                    <p:anim by="(#ppt_h/3+#ppt_w*0.1)" calcmode="lin" valueType="num">
                                      <p:cBhvr additive="sum">
                                        <p:cTn id="74" dur="200" decel="100000" autoRev="1" fill="hold">
                                          <p:stCondLst>
                                            <p:cond delay="600"/>
                                          </p:stCondLst>
                                        </p:cTn>
                                        <p:tgtEl>
                                          <p:spTgt spid="3">
                                            <p:txEl>
                                              <p:pRg st="9" end="9"/>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7030A0"/>
                </a:solidFill>
              </a:rPr>
              <a:t>İBN SAHNUN’UN EĞİTİMDE ÖNE ÇIKARDIĞI KONULAR</a:t>
            </a:r>
            <a:endParaRPr lang="tr-TR" b="1" dirty="0">
              <a:solidFill>
                <a:srgbClr val="7030A0"/>
              </a:solidFill>
            </a:endParaRPr>
          </a:p>
        </p:txBody>
      </p:sp>
      <p:sp>
        <p:nvSpPr>
          <p:cNvPr id="3" name="2 İçerik Yer Tutucusu"/>
          <p:cNvSpPr>
            <a:spLocks noGrp="1"/>
          </p:cNvSpPr>
          <p:nvPr>
            <p:ph idx="1"/>
          </p:nvPr>
        </p:nvSpPr>
        <p:spPr/>
        <p:txBody>
          <a:bodyPr>
            <a:normAutofit lnSpcReduction="10000"/>
          </a:bodyPr>
          <a:lstStyle/>
          <a:p>
            <a:pPr>
              <a:lnSpc>
                <a:spcPct val="90000"/>
              </a:lnSpc>
              <a:buFont typeface="Wingdings" pitchFamily="2" charset="2"/>
              <a:buChar char="Ø"/>
            </a:pPr>
            <a:r>
              <a:rPr lang="tr-TR" dirty="0" err="1" smtClean="0"/>
              <a:t>Kur’an’ı</a:t>
            </a:r>
            <a:r>
              <a:rPr lang="tr-TR" dirty="0" smtClean="0"/>
              <a:t> güzel okuma,</a:t>
            </a:r>
          </a:p>
          <a:p>
            <a:pPr>
              <a:lnSpc>
                <a:spcPct val="90000"/>
              </a:lnSpc>
              <a:buFont typeface="Wingdings" pitchFamily="2" charset="2"/>
              <a:buChar char="Ø"/>
            </a:pPr>
            <a:r>
              <a:rPr lang="tr-TR" dirty="0" smtClean="0"/>
              <a:t> Ezberleme, </a:t>
            </a:r>
          </a:p>
          <a:p>
            <a:pPr>
              <a:lnSpc>
                <a:spcPct val="90000"/>
              </a:lnSpc>
              <a:buFont typeface="Wingdings" pitchFamily="2" charset="2"/>
              <a:buChar char="Ø"/>
            </a:pPr>
            <a:r>
              <a:rPr lang="tr-TR" dirty="0" err="1" smtClean="0"/>
              <a:t>Kur’an</a:t>
            </a:r>
            <a:r>
              <a:rPr lang="tr-TR" dirty="0" smtClean="0"/>
              <a:t> kıraatleri,</a:t>
            </a:r>
          </a:p>
          <a:p>
            <a:pPr>
              <a:lnSpc>
                <a:spcPct val="90000"/>
              </a:lnSpc>
              <a:buFont typeface="Wingdings" pitchFamily="2" charset="2"/>
              <a:buChar char="Ø"/>
            </a:pPr>
            <a:r>
              <a:rPr lang="tr-TR" dirty="0" smtClean="0"/>
              <a:t> Güzel yazı, hitabet,</a:t>
            </a:r>
          </a:p>
          <a:p>
            <a:pPr>
              <a:lnSpc>
                <a:spcPct val="90000"/>
              </a:lnSpc>
              <a:buFont typeface="Wingdings" pitchFamily="2" charset="2"/>
              <a:buChar char="Ø"/>
            </a:pPr>
            <a:r>
              <a:rPr lang="tr-TR" dirty="0" smtClean="0"/>
              <a:t> Matematik,</a:t>
            </a:r>
          </a:p>
          <a:p>
            <a:pPr>
              <a:lnSpc>
                <a:spcPct val="90000"/>
              </a:lnSpc>
              <a:buFont typeface="Wingdings" pitchFamily="2" charset="2"/>
              <a:buChar char="Ø"/>
            </a:pPr>
            <a:r>
              <a:rPr lang="tr-TR" dirty="0" smtClean="0"/>
              <a:t> Sarf ve nahiv, </a:t>
            </a:r>
          </a:p>
          <a:p>
            <a:pPr>
              <a:lnSpc>
                <a:spcPct val="90000"/>
              </a:lnSpc>
              <a:buFont typeface="Wingdings" pitchFamily="2" charset="2"/>
              <a:buChar char="Ø"/>
            </a:pPr>
            <a:r>
              <a:rPr lang="tr-TR" dirty="0"/>
              <a:t>F</a:t>
            </a:r>
            <a:r>
              <a:rPr lang="tr-TR" dirty="0" smtClean="0"/>
              <a:t>aydalı şiir ve hikayeler, </a:t>
            </a:r>
          </a:p>
          <a:p>
            <a:pPr>
              <a:lnSpc>
                <a:spcPct val="90000"/>
              </a:lnSpc>
              <a:buFont typeface="Wingdings" pitchFamily="2" charset="2"/>
              <a:buChar char="Ø"/>
            </a:pPr>
            <a:r>
              <a:rPr lang="tr-TR" dirty="0"/>
              <a:t>D</a:t>
            </a:r>
            <a:r>
              <a:rPr lang="tr-TR" dirty="0" smtClean="0"/>
              <a:t>ualar, Allah’ın büyüklüğü ve yüceliği ve temel dini bilgileri kapsamaktadır. </a:t>
            </a:r>
          </a:p>
          <a:p>
            <a:endParaRPr lang="tr-TR"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4"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from="(-#ppt_w/2)" to="(#ppt_x)" calcmode="lin" valueType="num">
                                      <p:cBhvr>
                                        <p:cTn id="17" dur="600" fill="hold">
                                          <p:stCondLst>
                                            <p:cond delay="0"/>
                                          </p:stCondLst>
                                        </p:cTn>
                                        <p:tgtEl>
                                          <p:spTgt spid="3">
                                            <p:txEl>
                                              <p:pRg st="0" end="0"/>
                                            </p:txEl>
                                          </p:spTgt>
                                        </p:tgtEl>
                                        <p:attrNameLst>
                                          <p:attrName>ppt_x</p:attrName>
                                        </p:attrNameLst>
                                      </p:cBhvr>
                                    </p:anim>
                                    <p:anim from="0" to="-1.0" calcmode="lin" valueType="num">
                                      <p:cBhvr>
                                        <p:cTn id="18" dur="200" decel="50000" autoRev="1" fill="hold">
                                          <p:stCondLst>
                                            <p:cond delay="600"/>
                                          </p:stCondLst>
                                        </p:cTn>
                                        <p:tgtEl>
                                          <p:spTgt spid="3">
                                            <p:txEl>
                                              <p:pRg st="0" end="0"/>
                                            </p:txEl>
                                          </p:spTgt>
                                        </p:tgtEl>
                                        <p:attrNameLst>
                                          <p:attrName>xshear</p:attrName>
                                        </p:attrNameLst>
                                      </p:cBhvr>
                                    </p:anim>
                                    <p:animScale>
                                      <p:cBhvr>
                                        <p:cTn id="19" dur="200" decel="100000" autoRev="1" fill="hold">
                                          <p:stCondLst>
                                            <p:cond delay="600"/>
                                          </p:stCondLst>
                                        </p:cTn>
                                        <p:tgtEl>
                                          <p:spTgt spid="3">
                                            <p:txEl>
                                              <p:pRg st="0" end="0"/>
                                            </p:txEl>
                                          </p:spTgt>
                                        </p:tgtEl>
                                      </p:cBhvr>
                                      <p:from x="100000" y="100000"/>
                                      <p:to x="80000" y="100000"/>
                                    </p:animScale>
                                    <p:anim by="(#ppt_h/3+#ppt_w*0.1)" calcmode="lin" valueType="num">
                                      <p:cBhvr additive="sum">
                                        <p:cTn id="20" dur="200" decel="100000" autoRev="1" fill="hold">
                                          <p:stCondLst>
                                            <p:cond delay="600"/>
                                          </p:stCondLst>
                                        </p:cTn>
                                        <p:tgtEl>
                                          <p:spTgt spid="3">
                                            <p:txEl>
                                              <p:pRg st="0" end="0"/>
                                            </p:txEl>
                                          </p:spTgt>
                                        </p:tgtEl>
                                        <p:attrNameLst>
                                          <p:attrName>ppt_x</p:attrName>
                                        </p:attrNameLst>
                                      </p:cBhvr>
                                    </p:anim>
                                  </p:childTnLst>
                                </p:cTn>
                              </p:par>
                              <p:par>
                                <p:cTn id="21" presetID="34"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3">
                                            <p:txEl>
                                              <p:pRg st="1" end="1"/>
                                            </p:txEl>
                                          </p:spTgt>
                                        </p:tgtEl>
                                        <p:attrNameLst>
                                          <p:attrName>ppt_x</p:attrName>
                                        </p:attrNameLst>
                                      </p:cBhvr>
                                    </p:anim>
                                    <p:anim from="0" to="-1.0" calcmode="lin" valueType="num">
                                      <p:cBhvr>
                                        <p:cTn id="24" dur="200" decel="50000" autoRev="1" fill="hold">
                                          <p:stCondLst>
                                            <p:cond delay="600"/>
                                          </p:stCondLst>
                                        </p:cTn>
                                        <p:tgtEl>
                                          <p:spTgt spid="3">
                                            <p:txEl>
                                              <p:pRg st="1" end="1"/>
                                            </p:txEl>
                                          </p:spTgt>
                                        </p:tgtEl>
                                        <p:attrNameLst>
                                          <p:attrName>xshear</p:attrName>
                                        </p:attrNameLst>
                                      </p:cBhvr>
                                    </p:anim>
                                    <p:animScale>
                                      <p:cBhvr>
                                        <p:cTn id="25" dur="200" decel="100000" autoRev="1" fill="hold">
                                          <p:stCondLst>
                                            <p:cond delay="600"/>
                                          </p:stCondLst>
                                        </p:cTn>
                                        <p:tgtEl>
                                          <p:spTgt spid="3">
                                            <p:txEl>
                                              <p:pRg st="1" end="1"/>
                                            </p:txEl>
                                          </p:spTgt>
                                        </p:tgtEl>
                                      </p:cBhvr>
                                      <p:from x="100000" y="100000"/>
                                      <p:to x="80000" y="100000"/>
                                    </p:animScale>
                                    <p:anim by="(#ppt_h/3+#ppt_w*0.1)" calcmode="lin" valueType="num">
                                      <p:cBhvr additive="sum">
                                        <p:cTn id="26" dur="200" decel="100000" autoRev="1" fill="hold">
                                          <p:stCondLst>
                                            <p:cond delay="600"/>
                                          </p:stCondLst>
                                        </p:cTn>
                                        <p:tgtEl>
                                          <p:spTgt spid="3">
                                            <p:txEl>
                                              <p:pRg st="1" end="1"/>
                                            </p:txEl>
                                          </p:spTgt>
                                        </p:tgtEl>
                                        <p:attrNameLst>
                                          <p:attrName>ppt_x</p:attrName>
                                        </p:attrNameLst>
                                      </p:cBhvr>
                                    </p:anim>
                                  </p:childTnLst>
                                </p:cTn>
                              </p:par>
                              <p:par>
                                <p:cTn id="27" presetID="34"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from="(-#ppt_w/2)" to="(#ppt_x)" calcmode="lin" valueType="num">
                                      <p:cBhvr>
                                        <p:cTn id="29" dur="600" fill="hold">
                                          <p:stCondLst>
                                            <p:cond delay="0"/>
                                          </p:stCondLst>
                                        </p:cTn>
                                        <p:tgtEl>
                                          <p:spTgt spid="3">
                                            <p:txEl>
                                              <p:pRg st="2" end="2"/>
                                            </p:txEl>
                                          </p:spTgt>
                                        </p:tgtEl>
                                        <p:attrNameLst>
                                          <p:attrName>ppt_x</p:attrName>
                                        </p:attrNameLst>
                                      </p:cBhvr>
                                    </p:anim>
                                    <p:anim from="0" to="-1.0" calcmode="lin" valueType="num">
                                      <p:cBhvr>
                                        <p:cTn id="30" dur="200" decel="50000" autoRev="1" fill="hold">
                                          <p:stCondLst>
                                            <p:cond delay="600"/>
                                          </p:stCondLst>
                                        </p:cTn>
                                        <p:tgtEl>
                                          <p:spTgt spid="3">
                                            <p:txEl>
                                              <p:pRg st="2" end="2"/>
                                            </p:txEl>
                                          </p:spTgt>
                                        </p:tgtEl>
                                        <p:attrNameLst>
                                          <p:attrName>xshear</p:attrName>
                                        </p:attrNameLst>
                                      </p:cBhvr>
                                    </p:anim>
                                    <p:animScale>
                                      <p:cBhvr>
                                        <p:cTn id="31" dur="200" decel="100000" autoRev="1" fill="hold">
                                          <p:stCondLst>
                                            <p:cond delay="600"/>
                                          </p:stCondLst>
                                        </p:cTn>
                                        <p:tgtEl>
                                          <p:spTgt spid="3">
                                            <p:txEl>
                                              <p:pRg st="2" end="2"/>
                                            </p:txEl>
                                          </p:spTgt>
                                        </p:tgtEl>
                                      </p:cBhvr>
                                      <p:from x="100000" y="100000"/>
                                      <p:to x="80000" y="100000"/>
                                    </p:animScale>
                                    <p:anim by="(#ppt_h/3+#ppt_w*0.1)" calcmode="lin" valueType="num">
                                      <p:cBhvr additive="sum">
                                        <p:cTn id="32" dur="200" decel="100000" autoRev="1" fill="hold">
                                          <p:stCondLst>
                                            <p:cond delay="600"/>
                                          </p:stCondLst>
                                        </p:cTn>
                                        <p:tgtEl>
                                          <p:spTgt spid="3">
                                            <p:txEl>
                                              <p:pRg st="2" end="2"/>
                                            </p:txEl>
                                          </p:spTgt>
                                        </p:tgtEl>
                                        <p:attrNameLst>
                                          <p:attrName>ppt_x</p:attrName>
                                        </p:attrNameLst>
                                      </p:cBhvr>
                                    </p:anim>
                                  </p:childTnLst>
                                </p:cTn>
                              </p:par>
                              <p:par>
                                <p:cTn id="33" presetID="34" presetClass="entr" presetSubtype="0"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from="(-#ppt_w/2)" to="(#ppt_x)" calcmode="lin" valueType="num">
                                      <p:cBhvr>
                                        <p:cTn id="35" dur="600" fill="hold">
                                          <p:stCondLst>
                                            <p:cond delay="0"/>
                                          </p:stCondLst>
                                        </p:cTn>
                                        <p:tgtEl>
                                          <p:spTgt spid="3">
                                            <p:txEl>
                                              <p:pRg st="3" end="3"/>
                                            </p:txEl>
                                          </p:spTgt>
                                        </p:tgtEl>
                                        <p:attrNameLst>
                                          <p:attrName>ppt_x</p:attrName>
                                        </p:attrNameLst>
                                      </p:cBhvr>
                                    </p:anim>
                                    <p:anim from="0" to="-1.0" calcmode="lin" valueType="num">
                                      <p:cBhvr>
                                        <p:cTn id="36" dur="200" decel="50000" autoRev="1" fill="hold">
                                          <p:stCondLst>
                                            <p:cond delay="600"/>
                                          </p:stCondLst>
                                        </p:cTn>
                                        <p:tgtEl>
                                          <p:spTgt spid="3">
                                            <p:txEl>
                                              <p:pRg st="3" end="3"/>
                                            </p:txEl>
                                          </p:spTgt>
                                        </p:tgtEl>
                                        <p:attrNameLst>
                                          <p:attrName>xshear</p:attrName>
                                        </p:attrNameLst>
                                      </p:cBhvr>
                                    </p:anim>
                                    <p:animScale>
                                      <p:cBhvr>
                                        <p:cTn id="37" dur="200" decel="100000" autoRev="1" fill="hold">
                                          <p:stCondLst>
                                            <p:cond delay="600"/>
                                          </p:stCondLst>
                                        </p:cTn>
                                        <p:tgtEl>
                                          <p:spTgt spid="3">
                                            <p:txEl>
                                              <p:pRg st="3" end="3"/>
                                            </p:txEl>
                                          </p:spTgt>
                                        </p:tgtEl>
                                      </p:cBhvr>
                                      <p:from x="100000" y="100000"/>
                                      <p:to x="80000" y="100000"/>
                                    </p:animScale>
                                    <p:anim by="(#ppt_h/3+#ppt_w*0.1)" calcmode="lin" valueType="num">
                                      <p:cBhvr additive="sum">
                                        <p:cTn id="38" dur="200" decel="100000" autoRev="1" fill="hold">
                                          <p:stCondLst>
                                            <p:cond delay="600"/>
                                          </p:stCondLst>
                                        </p:cTn>
                                        <p:tgtEl>
                                          <p:spTgt spid="3">
                                            <p:txEl>
                                              <p:pRg st="3" end="3"/>
                                            </p:txEl>
                                          </p:spTgt>
                                        </p:tgtEl>
                                        <p:attrNameLst>
                                          <p:attrName>ppt_x</p:attrName>
                                        </p:attrNameLst>
                                      </p:cBhvr>
                                    </p:anim>
                                  </p:childTnLst>
                                </p:cTn>
                              </p:par>
                              <p:par>
                                <p:cTn id="39" presetID="34" presetClass="entr"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from="(-#ppt_w/2)" to="(#ppt_x)" calcmode="lin" valueType="num">
                                      <p:cBhvr>
                                        <p:cTn id="41" dur="600" fill="hold">
                                          <p:stCondLst>
                                            <p:cond delay="0"/>
                                          </p:stCondLst>
                                        </p:cTn>
                                        <p:tgtEl>
                                          <p:spTgt spid="3">
                                            <p:txEl>
                                              <p:pRg st="4" end="4"/>
                                            </p:txEl>
                                          </p:spTgt>
                                        </p:tgtEl>
                                        <p:attrNameLst>
                                          <p:attrName>ppt_x</p:attrName>
                                        </p:attrNameLst>
                                      </p:cBhvr>
                                    </p:anim>
                                    <p:anim from="0" to="-1.0" calcmode="lin" valueType="num">
                                      <p:cBhvr>
                                        <p:cTn id="42" dur="200" decel="50000" autoRev="1" fill="hold">
                                          <p:stCondLst>
                                            <p:cond delay="600"/>
                                          </p:stCondLst>
                                        </p:cTn>
                                        <p:tgtEl>
                                          <p:spTgt spid="3">
                                            <p:txEl>
                                              <p:pRg st="4" end="4"/>
                                            </p:txEl>
                                          </p:spTgt>
                                        </p:tgtEl>
                                        <p:attrNameLst>
                                          <p:attrName>xshear</p:attrName>
                                        </p:attrNameLst>
                                      </p:cBhvr>
                                    </p:anim>
                                    <p:animScale>
                                      <p:cBhvr>
                                        <p:cTn id="43" dur="200" decel="100000" autoRev="1" fill="hold">
                                          <p:stCondLst>
                                            <p:cond delay="600"/>
                                          </p:stCondLst>
                                        </p:cTn>
                                        <p:tgtEl>
                                          <p:spTgt spid="3">
                                            <p:txEl>
                                              <p:pRg st="4" end="4"/>
                                            </p:txEl>
                                          </p:spTgt>
                                        </p:tgtEl>
                                      </p:cBhvr>
                                      <p:from x="100000" y="100000"/>
                                      <p:to x="80000" y="100000"/>
                                    </p:animScale>
                                    <p:anim by="(#ppt_h/3+#ppt_w*0.1)" calcmode="lin" valueType="num">
                                      <p:cBhvr additive="sum">
                                        <p:cTn id="44" dur="200" decel="100000" autoRev="1" fill="hold">
                                          <p:stCondLst>
                                            <p:cond delay="600"/>
                                          </p:stCondLst>
                                        </p:cTn>
                                        <p:tgtEl>
                                          <p:spTgt spid="3">
                                            <p:txEl>
                                              <p:pRg st="4" end="4"/>
                                            </p:txEl>
                                          </p:spTgt>
                                        </p:tgtEl>
                                        <p:attrNameLst>
                                          <p:attrName>ppt_x</p:attrName>
                                        </p:attrNameLst>
                                      </p:cBhvr>
                                    </p:anim>
                                  </p:childTnLst>
                                </p:cTn>
                              </p:par>
                              <p:par>
                                <p:cTn id="45" presetID="34" presetClass="entr" presetSubtype="0" fill="hold"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3">
                                            <p:txEl>
                                              <p:pRg st="5" end="5"/>
                                            </p:txEl>
                                          </p:spTgt>
                                        </p:tgtEl>
                                        <p:attrNameLst>
                                          <p:attrName>ppt_x</p:attrName>
                                        </p:attrNameLst>
                                      </p:cBhvr>
                                    </p:anim>
                                    <p:anim from="0" to="-1.0" calcmode="lin" valueType="num">
                                      <p:cBhvr>
                                        <p:cTn id="48" dur="200" decel="50000" autoRev="1" fill="hold">
                                          <p:stCondLst>
                                            <p:cond delay="600"/>
                                          </p:stCondLst>
                                        </p:cTn>
                                        <p:tgtEl>
                                          <p:spTgt spid="3">
                                            <p:txEl>
                                              <p:pRg st="5" end="5"/>
                                            </p:txEl>
                                          </p:spTgt>
                                        </p:tgtEl>
                                        <p:attrNameLst>
                                          <p:attrName>xshear</p:attrName>
                                        </p:attrNameLst>
                                      </p:cBhvr>
                                    </p:anim>
                                    <p:animScale>
                                      <p:cBhvr>
                                        <p:cTn id="49" dur="200" decel="100000" autoRev="1" fill="hold">
                                          <p:stCondLst>
                                            <p:cond delay="600"/>
                                          </p:stCondLst>
                                        </p:cTn>
                                        <p:tgtEl>
                                          <p:spTgt spid="3">
                                            <p:txEl>
                                              <p:pRg st="5" end="5"/>
                                            </p:txEl>
                                          </p:spTgt>
                                        </p:tgtEl>
                                      </p:cBhvr>
                                      <p:from x="100000" y="100000"/>
                                      <p:to x="80000" y="100000"/>
                                    </p:animScale>
                                    <p:anim by="(#ppt_h/3+#ppt_w*0.1)" calcmode="lin" valueType="num">
                                      <p:cBhvr additive="sum">
                                        <p:cTn id="50" dur="200" decel="100000" autoRev="1" fill="hold">
                                          <p:stCondLst>
                                            <p:cond delay="600"/>
                                          </p:stCondLst>
                                        </p:cTn>
                                        <p:tgtEl>
                                          <p:spTgt spid="3">
                                            <p:txEl>
                                              <p:pRg st="5" end="5"/>
                                            </p:txEl>
                                          </p:spTgt>
                                        </p:tgtEl>
                                        <p:attrNameLst>
                                          <p:attrName>ppt_x</p:attrName>
                                        </p:attrNameLst>
                                      </p:cBhvr>
                                    </p:anim>
                                  </p:childTnLst>
                                </p:cTn>
                              </p:par>
                              <p:par>
                                <p:cTn id="51" presetID="34"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from="(-#ppt_w/2)" to="(#ppt_x)" calcmode="lin" valueType="num">
                                      <p:cBhvr>
                                        <p:cTn id="53" dur="600" fill="hold">
                                          <p:stCondLst>
                                            <p:cond delay="0"/>
                                          </p:stCondLst>
                                        </p:cTn>
                                        <p:tgtEl>
                                          <p:spTgt spid="3">
                                            <p:txEl>
                                              <p:pRg st="6" end="6"/>
                                            </p:txEl>
                                          </p:spTgt>
                                        </p:tgtEl>
                                        <p:attrNameLst>
                                          <p:attrName>ppt_x</p:attrName>
                                        </p:attrNameLst>
                                      </p:cBhvr>
                                    </p:anim>
                                    <p:anim from="0" to="-1.0" calcmode="lin" valueType="num">
                                      <p:cBhvr>
                                        <p:cTn id="54" dur="200" decel="50000" autoRev="1" fill="hold">
                                          <p:stCondLst>
                                            <p:cond delay="600"/>
                                          </p:stCondLst>
                                        </p:cTn>
                                        <p:tgtEl>
                                          <p:spTgt spid="3">
                                            <p:txEl>
                                              <p:pRg st="6" end="6"/>
                                            </p:txEl>
                                          </p:spTgt>
                                        </p:tgtEl>
                                        <p:attrNameLst>
                                          <p:attrName>xshear</p:attrName>
                                        </p:attrNameLst>
                                      </p:cBhvr>
                                    </p:anim>
                                    <p:animScale>
                                      <p:cBhvr>
                                        <p:cTn id="55" dur="200" decel="100000" autoRev="1" fill="hold">
                                          <p:stCondLst>
                                            <p:cond delay="600"/>
                                          </p:stCondLst>
                                        </p:cTn>
                                        <p:tgtEl>
                                          <p:spTgt spid="3">
                                            <p:txEl>
                                              <p:pRg st="6" end="6"/>
                                            </p:txEl>
                                          </p:spTgt>
                                        </p:tgtEl>
                                      </p:cBhvr>
                                      <p:from x="100000" y="100000"/>
                                      <p:to x="80000" y="100000"/>
                                    </p:animScale>
                                    <p:anim by="(#ppt_h/3+#ppt_w*0.1)" calcmode="lin" valueType="num">
                                      <p:cBhvr additive="sum">
                                        <p:cTn id="56" dur="200" decel="100000" autoRev="1" fill="hold">
                                          <p:stCondLst>
                                            <p:cond delay="600"/>
                                          </p:stCondLst>
                                        </p:cTn>
                                        <p:tgtEl>
                                          <p:spTgt spid="3">
                                            <p:txEl>
                                              <p:pRg st="6" end="6"/>
                                            </p:txEl>
                                          </p:spTgt>
                                        </p:tgtEl>
                                        <p:attrNameLst>
                                          <p:attrName>ppt_x</p:attrName>
                                        </p:attrNameLst>
                                      </p:cBhvr>
                                    </p:anim>
                                  </p:childTnLst>
                                </p:cTn>
                              </p:par>
                              <p:par>
                                <p:cTn id="57" presetID="34" presetClass="entr" presetSubtype="0"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from="(-#ppt_w/2)" to="(#ppt_x)" calcmode="lin" valueType="num">
                                      <p:cBhvr>
                                        <p:cTn id="59" dur="600" fill="hold">
                                          <p:stCondLst>
                                            <p:cond delay="0"/>
                                          </p:stCondLst>
                                        </p:cTn>
                                        <p:tgtEl>
                                          <p:spTgt spid="3">
                                            <p:txEl>
                                              <p:pRg st="7" end="7"/>
                                            </p:txEl>
                                          </p:spTgt>
                                        </p:tgtEl>
                                        <p:attrNameLst>
                                          <p:attrName>ppt_x</p:attrName>
                                        </p:attrNameLst>
                                      </p:cBhvr>
                                    </p:anim>
                                    <p:anim from="0" to="-1.0" calcmode="lin" valueType="num">
                                      <p:cBhvr>
                                        <p:cTn id="60" dur="200" decel="50000" autoRev="1" fill="hold">
                                          <p:stCondLst>
                                            <p:cond delay="600"/>
                                          </p:stCondLst>
                                        </p:cTn>
                                        <p:tgtEl>
                                          <p:spTgt spid="3">
                                            <p:txEl>
                                              <p:pRg st="7" end="7"/>
                                            </p:txEl>
                                          </p:spTgt>
                                        </p:tgtEl>
                                        <p:attrNameLst>
                                          <p:attrName>xshear</p:attrName>
                                        </p:attrNameLst>
                                      </p:cBhvr>
                                    </p:anim>
                                    <p:animScale>
                                      <p:cBhvr>
                                        <p:cTn id="61" dur="200" decel="100000" autoRev="1" fill="hold">
                                          <p:stCondLst>
                                            <p:cond delay="600"/>
                                          </p:stCondLst>
                                        </p:cTn>
                                        <p:tgtEl>
                                          <p:spTgt spid="3">
                                            <p:txEl>
                                              <p:pRg st="7" end="7"/>
                                            </p:txEl>
                                          </p:spTgt>
                                        </p:tgtEl>
                                      </p:cBhvr>
                                      <p:from x="100000" y="100000"/>
                                      <p:to x="80000" y="100000"/>
                                    </p:animScale>
                                    <p:anim by="(#ppt_h/3+#ppt_w*0.1)" calcmode="lin" valueType="num">
                                      <p:cBhvr additive="sum">
                                        <p:cTn id="62" dur="200" decel="100000" autoRev="1" fill="hold">
                                          <p:stCondLst>
                                            <p:cond delay="600"/>
                                          </p:stCondLst>
                                        </p:cTn>
                                        <p:tgtEl>
                                          <p:spTgt spid="3">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5400" b="1" dirty="0" smtClean="0">
                <a:solidFill>
                  <a:srgbClr val="00B050"/>
                </a:solidFill>
              </a:rPr>
              <a:t>CAHIZ (Ö. H. 258/ M.869) </a:t>
            </a:r>
            <a:endParaRPr lang="tr-TR" sz="5400" b="1" dirty="0">
              <a:solidFill>
                <a:srgbClr val="00B050"/>
              </a:solidFill>
            </a:endParaRPr>
          </a:p>
        </p:txBody>
      </p:sp>
      <p:sp>
        <p:nvSpPr>
          <p:cNvPr id="3" name="2 İçerik Yer Tutucusu"/>
          <p:cNvSpPr>
            <a:spLocks noGrp="1"/>
          </p:cNvSpPr>
          <p:nvPr>
            <p:ph idx="1"/>
          </p:nvPr>
        </p:nvSpPr>
        <p:spPr/>
        <p:txBody>
          <a:bodyPr>
            <a:normAutofit/>
          </a:bodyPr>
          <a:lstStyle/>
          <a:p>
            <a:r>
              <a:rPr lang="tr-TR" b="1" dirty="0" smtClean="0"/>
              <a:t>El-</a:t>
            </a:r>
            <a:r>
              <a:rPr lang="tr-TR" b="1" dirty="0" err="1" smtClean="0"/>
              <a:t>Cahiz</a:t>
            </a:r>
            <a:r>
              <a:rPr lang="tr-TR" dirty="0" smtClean="0"/>
              <a:t>, </a:t>
            </a:r>
            <a:r>
              <a:rPr lang="tr-TR" dirty="0" err="1" smtClean="0"/>
              <a:t>İbn</a:t>
            </a:r>
            <a:r>
              <a:rPr lang="tr-TR" dirty="0" smtClean="0"/>
              <a:t> </a:t>
            </a:r>
            <a:r>
              <a:rPr lang="tr-TR" dirty="0" err="1" smtClean="0"/>
              <a:t>Sahnun’un</a:t>
            </a:r>
            <a:r>
              <a:rPr lang="tr-TR" dirty="0" smtClean="0"/>
              <a:t> çağdaşıdır ve Irak’ta yaşamıştır. Basra’da doğmuş Basra’da vefat etmiştir.</a:t>
            </a:r>
            <a:r>
              <a:rPr lang="tr-TR" dirty="0"/>
              <a:t> </a:t>
            </a:r>
            <a:r>
              <a:rPr lang="tr-TR" dirty="0" smtClean="0"/>
              <a:t> </a:t>
            </a:r>
          </a:p>
          <a:p>
            <a:r>
              <a:rPr lang="tr-TR" b="1" dirty="0" smtClean="0"/>
              <a:t>“</a:t>
            </a:r>
            <a:r>
              <a:rPr lang="tr-TR" b="1" dirty="0" err="1" smtClean="0"/>
              <a:t>Risalet’ül</a:t>
            </a:r>
            <a:r>
              <a:rPr lang="tr-TR" b="1" dirty="0" smtClean="0"/>
              <a:t>-Muallimin”</a:t>
            </a:r>
          </a:p>
          <a:p>
            <a:r>
              <a:rPr lang="tr-TR" dirty="0" smtClean="0"/>
              <a:t>Ayrıca “el-Beyan ve et-</a:t>
            </a:r>
            <a:r>
              <a:rPr lang="tr-TR" dirty="0" err="1" smtClean="0"/>
              <a:t>Tebyin</a:t>
            </a:r>
            <a:r>
              <a:rPr lang="tr-TR" dirty="0" smtClean="0"/>
              <a:t>” isimli eserinin bir bölümünü öğretmenler ve öğretim olgusu üzerine ayırmıştır. </a:t>
            </a:r>
          </a:p>
          <a:p>
            <a:endParaRPr lang="tr-T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B050"/>
                </a:solidFill>
              </a:rPr>
              <a:t>RİSALETÜ’L MUALLİMİN ADLI  ESERİNİN  İÇERİĞİ</a:t>
            </a:r>
            <a:endParaRPr lang="tr-TR" b="1" dirty="0">
              <a:solidFill>
                <a:srgbClr val="00B050"/>
              </a:solidFill>
            </a:endParaRPr>
          </a:p>
        </p:txBody>
      </p:sp>
      <p:sp>
        <p:nvSpPr>
          <p:cNvPr id="3" name="2 İçerik Yer Tutucusu"/>
          <p:cNvSpPr>
            <a:spLocks noGrp="1"/>
          </p:cNvSpPr>
          <p:nvPr>
            <p:ph idx="1"/>
          </p:nvPr>
        </p:nvSpPr>
        <p:spPr/>
        <p:txBody>
          <a:bodyPr>
            <a:normAutofit lnSpcReduction="10000"/>
          </a:bodyPr>
          <a:lstStyle/>
          <a:p>
            <a:pPr lvl="3"/>
            <a:r>
              <a:rPr lang="tr-TR" sz="2800" b="1" dirty="0" smtClean="0"/>
              <a:t>Öğretmenlik mesleği ve öğretmenlerin vasıfları</a:t>
            </a:r>
            <a:endParaRPr lang="tr-TR" sz="2800" dirty="0" smtClean="0"/>
          </a:p>
          <a:p>
            <a:pPr lvl="3"/>
            <a:r>
              <a:rPr lang="tr-TR" sz="2800" b="1" dirty="0" smtClean="0"/>
              <a:t>Ücretle eğitim öğretim</a:t>
            </a:r>
            <a:endParaRPr lang="tr-TR" sz="2800" dirty="0" smtClean="0"/>
          </a:p>
          <a:p>
            <a:pPr lvl="3"/>
            <a:r>
              <a:rPr lang="tr-TR" sz="2800" b="1" dirty="0" smtClean="0"/>
              <a:t>Çocuk eğitimi</a:t>
            </a:r>
            <a:endParaRPr lang="tr-TR" sz="2800" dirty="0" smtClean="0"/>
          </a:p>
          <a:p>
            <a:pPr lvl="3"/>
            <a:r>
              <a:rPr lang="tr-TR" sz="2800" b="1" dirty="0" smtClean="0"/>
              <a:t>Kalem-yazı-kitap</a:t>
            </a:r>
            <a:endParaRPr lang="tr-TR" sz="2800" dirty="0" smtClean="0"/>
          </a:p>
          <a:p>
            <a:pPr lvl="3"/>
            <a:r>
              <a:rPr lang="tr-TR" sz="2800" b="1" dirty="0" smtClean="0"/>
              <a:t>Ezber-ilim ve </a:t>
            </a:r>
            <a:r>
              <a:rPr lang="tr-TR" sz="2800" b="1" dirty="0" err="1" smtClean="0"/>
              <a:t>istinbat</a:t>
            </a:r>
            <a:r>
              <a:rPr lang="tr-TR" sz="2800" b="1" dirty="0" smtClean="0"/>
              <a:t> (hüküm çıkarma)</a:t>
            </a:r>
            <a:endParaRPr lang="tr-TR" sz="2800" dirty="0" smtClean="0"/>
          </a:p>
          <a:p>
            <a:pPr lvl="3"/>
            <a:r>
              <a:rPr lang="tr-TR" sz="2800" b="1" dirty="0" smtClean="0"/>
              <a:t>Edebiyat ve şiir</a:t>
            </a:r>
            <a:endParaRPr lang="tr-TR" sz="2800" dirty="0" smtClean="0"/>
          </a:p>
          <a:p>
            <a:pPr lvl="3"/>
            <a:r>
              <a:rPr lang="tr-TR" sz="2800" b="1" dirty="0" smtClean="0"/>
              <a:t>İbadet-ticaret-eğitim</a:t>
            </a:r>
            <a:endParaRPr lang="tr-TR" sz="2800" dirty="0" smtClean="0"/>
          </a:p>
          <a:p>
            <a:pPr lvl="3"/>
            <a:r>
              <a:rPr lang="tr-TR" sz="2800" b="1" dirty="0" err="1" smtClean="0"/>
              <a:t>Livata</a:t>
            </a:r>
            <a:endParaRPr lang="tr-T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down)">
                                      <p:cBhvr>
                                        <p:cTn id="34" dur="500"/>
                                        <p:tgtEl>
                                          <p:spTgt spid="3">
                                            <p:txEl>
                                              <p:pRg st="5" end="5"/>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down)">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B050"/>
                </a:solidFill>
              </a:rPr>
              <a:t>CAHIZ’IN EĞİTİMDE ÖNE ÇIKARDIĞI KONULAR</a:t>
            </a:r>
            <a:endParaRPr lang="tr-TR" b="1" dirty="0">
              <a:solidFill>
                <a:srgbClr val="00B050"/>
              </a:solidFill>
            </a:endParaRPr>
          </a:p>
        </p:txBody>
      </p:sp>
      <p:sp>
        <p:nvSpPr>
          <p:cNvPr id="3" name="2 İçerik Yer Tutucusu"/>
          <p:cNvSpPr>
            <a:spLocks noGrp="1"/>
          </p:cNvSpPr>
          <p:nvPr>
            <p:ph idx="1"/>
          </p:nvPr>
        </p:nvSpPr>
        <p:spPr/>
        <p:txBody>
          <a:bodyPr>
            <a:normAutofit/>
          </a:bodyPr>
          <a:lstStyle/>
          <a:p>
            <a:r>
              <a:rPr lang="tr-TR" dirty="0" smtClean="0"/>
              <a:t>İnsan eğitimi, tarih, nesir,</a:t>
            </a:r>
          </a:p>
          <a:p>
            <a:r>
              <a:rPr lang="tr-TR" dirty="0" smtClean="0"/>
              <a:t> Mantık, münazara, vezinli kasideler,</a:t>
            </a:r>
          </a:p>
          <a:p>
            <a:r>
              <a:rPr lang="tr-TR" dirty="0" smtClean="0"/>
              <a:t> </a:t>
            </a:r>
            <a:r>
              <a:rPr lang="tr-TR" dirty="0" err="1"/>
              <a:t>M</a:t>
            </a:r>
            <a:r>
              <a:rPr lang="tr-TR" dirty="0" err="1" smtClean="0"/>
              <a:t>üzdevic</a:t>
            </a:r>
            <a:r>
              <a:rPr lang="tr-TR" dirty="0" smtClean="0"/>
              <a:t> (ikişer beyitli şiir), </a:t>
            </a:r>
            <a:r>
              <a:rPr lang="tr-TR" dirty="0" err="1" smtClean="0"/>
              <a:t>esca</a:t>
            </a:r>
            <a:r>
              <a:rPr lang="tr-TR" dirty="0" smtClean="0"/>
              <a:t> (kelime sonundaki harflerin aynı olması)</a:t>
            </a:r>
          </a:p>
          <a:p>
            <a:r>
              <a:rPr lang="tr-TR" dirty="0" smtClean="0"/>
              <a:t> Kitap, hesap, nahiv, </a:t>
            </a:r>
            <a:r>
              <a:rPr lang="tr-TR" dirty="0" err="1" smtClean="0"/>
              <a:t>feraiz</a:t>
            </a:r>
            <a:r>
              <a:rPr lang="tr-TR" dirty="0" smtClean="0"/>
              <a:t>, aruz, gökteki yıldızlarla yol takip etme, fal, gün ve  ayların adları, rivayet bilimleri</a:t>
            </a:r>
          </a:p>
          <a:p>
            <a:endParaRPr lang="tr-T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800" b="1" dirty="0" smtClean="0">
                <a:solidFill>
                  <a:srgbClr val="C00000"/>
                </a:solidFill>
              </a:rPr>
              <a:t>EL-KABİSİ ( öl. H.403/ M.1014) </a:t>
            </a:r>
            <a:endParaRPr lang="tr-TR" sz="4800" b="1" dirty="0">
              <a:solidFill>
                <a:srgbClr val="C00000"/>
              </a:solidFill>
            </a:endParaRPr>
          </a:p>
        </p:txBody>
      </p:sp>
      <p:sp>
        <p:nvSpPr>
          <p:cNvPr id="3" name="2 İçerik Yer Tutucusu"/>
          <p:cNvSpPr>
            <a:spLocks noGrp="1"/>
          </p:cNvSpPr>
          <p:nvPr>
            <p:ph idx="1"/>
          </p:nvPr>
        </p:nvSpPr>
        <p:spPr/>
        <p:txBody>
          <a:bodyPr>
            <a:normAutofit fontScale="62500" lnSpcReduction="20000"/>
          </a:bodyPr>
          <a:lstStyle/>
          <a:p>
            <a:pPr algn="just"/>
            <a:r>
              <a:rPr lang="tr-TR" sz="4000" b="1" dirty="0" smtClean="0"/>
              <a:t>El-</a:t>
            </a:r>
            <a:r>
              <a:rPr lang="tr-TR" sz="4000" b="1" dirty="0" err="1" smtClean="0"/>
              <a:t>Kabisi</a:t>
            </a:r>
            <a:r>
              <a:rPr lang="tr-TR" sz="4000" dirty="0" smtClean="0"/>
              <a:t>, </a:t>
            </a:r>
            <a:r>
              <a:rPr lang="tr-TR" sz="4000" dirty="0" err="1" smtClean="0"/>
              <a:t>İbn</a:t>
            </a:r>
            <a:r>
              <a:rPr lang="tr-TR" sz="4000" dirty="0" smtClean="0"/>
              <a:t> </a:t>
            </a:r>
            <a:r>
              <a:rPr lang="tr-TR" sz="4000" dirty="0" err="1" smtClean="0"/>
              <a:t>Sahnun’dan</a:t>
            </a:r>
            <a:r>
              <a:rPr lang="tr-TR" sz="4000" dirty="0" smtClean="0"/>
              <a:t> bir asır sonra yine </a:t>
            </a:r>
            <a:r>
              <a:rPr lang="tr-TR" sz="4000" dirty="0" err="1" smtClean="0"/>
              <a:t>Kayrevan</a:t>
            </a:r>
            <a:r>
              <a:rPr lang="tr-TR" sz="4000" dirty="0" smtClean="0"/>
              <a:t> şehrinde doğup yetişmiştir. </a:t>
            </a:r>
          </a:p>
          <a:p>
            <a:pPr algn="just"/>
            <a:r>
              <a:rPr lang="tr-TR" sz="4000" dirty="0" smtClean="0"/>
              <a:t>Yetişmesine Hicaz ve Mısırda bulunduğu yılların da katkısı vardır. </a:t>
            </a:r>
          </a:p>
          <a:p>
            <a:pPr algn="just"/>
            <a:r>
              <a:rPr lang="tr-TR" sz="4000" dirty="0" smtClean="0"/>
              <a:t>Çağdaş bilim otoriteleri tarafından ünlü bir hadisçi ve fıkıhçı olarak kabul edilmekle birlikte </a:t>
            </a:r>
            <a:r>
              <a:rPr lang="tr-TR" sz="4000" b="1" dirty="0" smtClean="0"/>
              <a:t>“Er-</a:t>
            </a:r>
            <a:r>
              <a:rPr lang="tr-TR" sz="4000" b="1" dirty="0" err="1" smtClean="0"/>
              <a:t>Risalatü’l</a:t>
            </a:r>
            <a:r>
              <a:rPr lang="tr-TR" sz="4000" b="1" dirty="0" smtClean="0"/>
              <a:t>-Mufassala </a:t>
            </a:r>
            <a:r>
              <a:rPr lang="tr-TR" sz="4000" b="1" dirty="0" err="1" smtClean="0"/>
              <a:t>li</a:t>
            </a:r>
            <a:r>
              <a:rPr lang="tr-TR" sz="4000" b="1" dirty="0" smtClean="0"/>
              <a:t> </a:t>
            </a:r>
            <a:r>
              <a:rPr lang="tr-TR" sz="4000" b="1" dirty="0" err="1" smtClean="0"/>
              <a:t>Ahvali’l</a:t>
            </a:r>
            <a:r>
              <a:rPr lang="tr-TR" sz="4000" b="1" dirty="0" smtClean="0"/>
              <a:t>-</a:t>
            </a:r>
            <a:r>
              <a:rPr lang="tr-TR" sz="4000" b="1" dirty="0" err="1" smtClean="0"/>
              <a:t>Müteallimin</a:t>
            </a:r>
            <a:r>
              <a:rPr lang="tr-TR" sz="4000" b="1" dirty="0" smtClean="0"/>
              <a:t> ve </a:t>
            </a:r>
            <a:r>
              <a:rPr lang="tr-TR" sz="4000" b="1" dirty="0" err="1" smtClean="0"/>
              <a:t>Ahkami’l</a:t>
            </a:r>
            <a:r>
              <a:rPr lang="tr-TR" sz="4000" b="1" dirty="0" smtClean="0"/>
              <a:t>-Muallimin </a:t>
            </a:r>
            <a:r>
              <a:rPr lang="tr-TR" sz="4000" b="1" dirty="0" err="1" smtClean="0"/>
              <a:t>ve’l</a:t>
            </a:r>
            <a:r>
              <a:rPr lang="tr-TR" sz="4000" b="1" dirty="0" smtClean="0"/>
              <a:t>-</a:t>
            </a:r>
            <a:r>
              <a:rPr lang="tr-TR" sz="4000" b="1" dirty="0" err="1" smtClean="0"/>
              <a:t>Müta’allimin</a:t>
            </a:r>
            <a:r>
              <a:rPr lang="tr-TR" sz="4000" b="1" dirty="0" smtClean="0"/>
              <a:t>”</a:t>
            </a:r>
            <a:r>
              <a:rPr lang="tr-TR" sz="4000" dirty="0" smtClean="0"/>
              <a:t> isimli eseriyle İslam eğitim tarihinde önemli bir yere sahiptir.</a:t>
            </a:r>
            <a:r>
              <a:rPr lang="tr-TR" sz="4000" dirty="0"/>
              <a:t> Bir eğitimci olarak ün yapmasını sağlayan bu eserinde </a:t>
            </a:r>
            <a:r>
              <a:rPr lang="tr-TR" sz="4000" dirty="0" err="1"/>
              <a:t>Kabisi</a:t>
            </a:r>
            <a:r>
              <a:rPr lang="tr-TR" sz="4000" dirty="0"/>
              <a:t>, </a:t>
            </a:r>
            <a:r>
              <a:rPr lang="tr-TR" sz="4000" dirty="0" err="1"/>
              <a:t>İbn</a:t>
            </a:r>
            <a:r>
              <a:rPr lang="tr-TR" sz="4000" dirty="0"/>
              <a:t> </a:t>
            </a:r>
            <a:r>
              <a:rPr lang="tr-TR" sz="4000" dirty="0" err="1"/>
              <a:t>Sahnun’un</a:t>
            </a:r>
            <a:r>
              <a:rPr lang="tr-TR" sz="4000" dirty="0"/>
              <a:t> </a:t>
            </a:r>
            <a:r>
              <a:rPr lang="tr-TR" sz="4000" dirty="0" err="1"/>
              <a:t>Adabü’l</a:t>
            </a:r>
            <a:r>
              <a:rPr lang="tr-TR" sz="4000" dirty="0"/>
              <a:t>-</a:t>
            </a:r>
            <a:r>
              <a:rPr lang="tr-TR" sz="4000" dirty="0" err="1"/>
              <a:t>Mu’allimin’den</a:t>
            </a:r>
            <a:r>
              <a:rPr lang="tr-TR" sz="4000" dirty="0"/>
              <a:t> büyük ölçüde </a:t>
            </a:r>
            <a:r>
              <a:rPr lang="tr-TR" sz="4000" dirty="0" smtClean="0"/>
              <a:t>yaralanmıştır. </a:t>
            </a:r>
          </a:p>
          <a:p>
            <a:pPr algn="just"/>
            <a:r>
              <a:rPr lang="tr-TR" sz="4000" dirty="0" err="1" smtClean="0"/>
              <a:t>Kabisi</a:t>
            </a:r>
            <a:r>
              <a:rPr lang="tr-TR" sz="4000" dirty="0" smtClean="0"/>
              <a:t>, İslam dininin öğretiminde özellikle ilmihal bilgisine işaret eder</a:t>
            </a:r>
          </a:p>
          <a:p>
            <a:endParaRPr lang="tr-TR"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childTnLst>
                                </p:cTn>
                              </p:par>
                              <p:par>
                                <p:cTn id="27" presetID="39" presetClass="entr" presetSubtype="0" accel="10000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0"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1"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2" dur="500" fill="hold"/>
                                        <p:tgtEl>
                                          <p:spTgt spid="3">
                                            <p:txEl>
                                              <p:pRg st="2" end="2"/>
                                            </p:txEl>
                                          </p:spTgt>
                                        </p:tgtEl>
                                        <p:attrNameLst>
                                          <p:attrName>ppt_y</p:attrName>
                                        </p:attrNameLst>
                                      </p:cBhvr>
                                      <p:tavLst>
                                        <p:tav tm="0">
                                          <p:val>
                                            <p:strVal val="#ppt_y"/>
                                          </p:val>
                                        </p:tav>
                                        <p:tav tm="100000">
                                          <p:val>
                                            <p:strVal val="#ppt_y"/>
                                          </p:val>
                                        </p:tav>
                                      </p:tavLst>
                                    </p:anim>
                                  </p:childTnLst>
                                </p:cTn>
                              </p:par>
                              <p:par>
                                <p:cTn id="33" presetID="39" presetClass="entr" presetSubtype="0" accel="100000"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b="1" dirty="0" smtClean="0">
                <a:solidFill>
                  <a:srgbClr val="C00000"/>
                </a:solidFill>
              </a:rPr>
              <a:t>ER-RİSALATÜ’L-MUFASSALA Lİ AHVALİ’L-MÜTEALLİMİN VE AHKAMİ’L-MUALLİMİN VE’L-MÜTEALLİMİN ADLI ESERİNİN BÖLÜMLERİ</a:t>
            </a:r>
            <a:endParaRPr lang="tr-TR" sz="2800" b="1" dirty="0">
              <a:solidFill>
                <a:srgbClr val="C00000"/>
              </a:solidFill>
            </a:endParaRPr>
          </a:p>
        </p:txBody>
      </p:sp>
      <p:sp>
        <p:nvSpPr>
          <p:cNvPr id="3" name="2 İçerik Yer Tutucusu"/>
          <p:cNvSpPr>
            <a:spLocks noGrp="1"/>
          </p:cNvSpPr>
          <p:nvPr>
            <p:ph idx="1"/>
          </p:nvPr>
        </p:nvSpPr>
        <p:spPr/>
        <p:txBody>
          <a:bodyPr>
            <a:noAutofit/>
          </a:bodyPr>
          <a:lstStyle/>
          <a:p>
            <a:r>
              <a:rPr lang="tr-TR" sz="2400" b="1" dirty="0" smtClean="0"/>
              <a:t>1.Bölüm: </a:t>
            </a:r>
            <a:r>
              <a:rPr lang="tr-TR" sz="2400" dirty="0"/>
              <a:t>İman , İslam, İhsan ve İstikametin ne </a:t>
            </a:r>
            <a:r>
              <a:rPr lang="tr-TR" sz="2400" dirty="0" smtClean="0"/>
              <a:t>olduğu; </a:t>
            </a:r>
            <a:r>
              <a:rPr lang="tr-TR" sz="2400" dirty="0" err="1"/>
              <a:t>Kur’an’ın</a:t>
            </a:r>
            <a:r>
              <a:rPr lang="tr-TR" sz="2400" dirty="0"/>
              <a:t> faziletleri, </a:t>
            </a:r>
            <a:r>
              <a:rPr lang="tr-TR" sz="2400" dirty="0" err="1"/>
              <a:t>Kur’an’ı</a:t>
            </a:r>
            <a:r>
              <a:rPr lang="tr-TR" sz="2400" dirty="0"/>
              <a:t> öğrenen ve öğretenlerin sevapları, </a:t>
            </a:r>
            <a:r>
              <a:rPr lang="tr-TR" sz="2400" dirty="0" err="1"/>
              <a:t>Kur’an’ı</a:t>
            </a:r>
            <a:r>
              <a:rPr lang="tr-TR" sz="2400" dirty="0"/>
              <a:t> hangi huylara haiz olarak taşınacağı, </a:t>
            </a:r>
            <a:r>
              <a:rPr lang="tr-TR" sz="2400" dirty="0" err="1"/>
              <a:t>Kur’an’ı</a:t>
            </a:r>
            <a:r>
              <a:rPr lang="tr-TR" sz="2400" dirty="0"/>
              <a:t> ezberleyen kimsenin adabı, </a:t>
            </a:r>
            <a:r>
              <a:rPr lang="tr-TR" sz="2400" dirty="0" err="1"/>
              <a:t>Kur’an’ı</a:t>
            </a:r>
            <a:r>
              <a:rPr lang="tr-TR" sz="2400" dirty="0"/>
              <a:t> ezberleyen kimsenin adabı, </a:t>
            </a:r>
            <a:r>
              <a:rPr lang="tr-TR" sz="2400" dirty="0" err="1"/>
              <a:t>Kur’an’ı</a:t>
            </a:r>
            <a:r>
              <a:rPr lang="tr-TR" sz="2400" dirty="0"/>
              <a:t> ezberledikten sonra unutanın durumu, çocuğunu öğreten kimsenin </a:t>
            </a:r>
            <a:r>
              <a:rPr lang="tr-TR" sz="2400" dirty="0" smtClean="0"/>
              <a:t>sevabı</a:t>
            </a:r>
          </a:p>
          <a:p>
            <a:r>
              <a:rPr lang="tr-TR" sz="2400" b="1" dirty="0" smtClean="0"/>
              <a:t>2.Bölüm</a:t>
            </a:r>
            <a:r>
              <a:rPr lang="tr-TR" sz="2400" dirty="0" smtClean="0"/>
              <a:t>: Her çocuğun öğretim alma zorunluluğu, </a:t>
            </a:r>
            <a:r>
              <a:rPr lang="tr-TR" sz="2400" dirty="0"/>
              <a:t>Öğretmenlerin öğrencilerden alacakları ücret </a:t>
            </a:r>
            <a:r>
              <a:rPr lang="tr-TR" sz="2400" dirty="0" smtClean="0"/>
              <a:t>ve  </a:t>
            </a:r>
            <a:r>
              <a:rPr lang="tr-TR" sz="2400" dirty="0"/>
              <a:t>bunun </a:t>
            </a:r>
            <a:r>
              <a:rPr lang="tr-TR" sz="2400" dirty="0" smtClean="0"/>
              <a:t>usulü,</a:t>
            </a:r>
            <a:r>
              <a:rPr lang="tr-TR" sz="2400" dirty="0"/>
              <a:t> </a:t>
            </a:r>
            <a:r>
              <a:rPr lang="tr-TR" sz="2400" dirty="0" err="1"/>
              <a:t>Kur’an</a:t>
            </a:r>
            <a:r>
              <a:rPr lang="tr-TR" sz="2400" dirty="0"/>
              <a:t> ile beraber çocuklara daha hangi şeylerin öğretilmesinin </a:t>
            </a:r>
            <a:r>
              <a:rPr lang="tr-TR" sz="2400" dirty="0" smtClean="0"/>
              <a:t>gerekeceği</a:t>
            </a:r>
          </a:p>
          <a:p>
            <a:r>
              <a:rPr lang="tr-TR" sz="2400" b="1" dirty="0" smtClean="0"/>
              <a:t>3.Bölüm: </a:t>
            </a:r>
            <a:r>
              <a:rPr lang="tr-TR" sz="2400" dirty="0" smtClean="0"/>
              <a:t>Öğretmenin öğretim sürecindeki tutum ve davranışları</a:t>
            </a:r>
            <a:endParaRPr lang="tr-TR" sz="2400" b="1"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
                                          </p:val>
                                        </p:tav>
                                        <p:tav tm="100000">
                                          <p:val>
                                            <p:strVal val="#ppt_y"/>
                                          </p:val>
                                        </p:tav>
                                      </p:tavLst>
                                    </p:anim>
                                  </p:childTnLst>
                                </p:cTn>
                              </p:par>
                              <p:par>
                                <p:cTn id="25" presetID="39" presetClass="entr" presetSubtype="0" accel="10000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1734</Words>
  <Application>Microsoft Office PowerPoint</Application>
  <PresentationFormat>Ekran Gösterisi (4:3)</PresentationFormat>
  <Paragraphs>130</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İSLAM DİN EĞİTİMİNİN TARİHSEL TEMELLERİ</vt:lpstr>
      <vt:lpstr>İBN SAHNUN (ö. H.240/M. 854)</vt:lpstr>
      <vt:lpstr>ADABU’L MUALLİMİN ESERİNİN BÖLÜMLERİ</vt:lpstr>
      <vt:lpstr>İBN SAHNUN’UN EĞİTİMDE ÖNE ÇIKARDIĞI KONULAR</vt:lpstr>
      <vt:lpstr>CAHIZ (Ö. H. 258/ M.869) </vt:lpstr>
      <vt:lpstr>RİSALETÜ’L MUALLİMİN ADLI  ESERİNİN  İÇERİĞİ</vt:lpstr>
      <vt:lpstr>CAHIZ’IN EĞİTİMDE ÖNE ÇIKARDIĞI KONULAR</vt:lpstr>
      <vt:lpstr>EL-KABİSİ ( öl. H.403/ M.1014) </vt:lpstr>
      <vt:lpstr>ER-RİSALATÜ’L-MUFASSALA Lİ AHVALİ’L-MÜTEALLİMİN VE AHKAMİ’L-MUALLİMİN VE’L-MÜTEALLİMİN ADLI ESERİNİN BÖLÜMLERİ</vt:lpstr>
      <vt:lpstr>EL-KABİSİ’NİN EĞİTİMDE ÖNE ÇIKARDIĞI KONULAR</vt:lpstr>
      <vt:lpstr>İBN CEMAA  (H.639-733/ M.1241-1333) </vt:lpstr>
      <vt:lpstr>İBN CEMAA’NIN EĞİTİMDE ÖNE ÇIKARDIĞI KONULAR</vt:lpstr>
      <vt:lpstr>Slayt 13</vt:lpstr>
      <vt:lpstr>“TEZKİRATU’S-SAMİ ve’l- MÜTEKELLİM Fİ EDEBİ’L-ÂLİM ve’l MÜTEALLİM” ADLI ESERİN İÇERİĞİ</vt:lpstr>
      <vt:lpstr>BURHAN ED-DİN EZ-ZERNUCİ (öl;H.593) </vt:lpstr>
      <vt:lpstr>“Ta’lim el-Müte’alim” İSİMLİ ESERİNİN BÖLÜMLERİ</vt:lpstr>
      <vt:lpstr>ZERNUCİ’NİN EĞİTİMDE ÖNE ÇIKARDIĞI KONULAR</vt:lpstr>
      <vt:lpstr>KLASİK EĞİTİM KAYNAKLARINDA İSLAM EĞİTİM DÜŞÜNCESİNİN GELİŞİMİ </vt:lpstr>
      <vt:lpstr>Eserlerin Yazılış Amaçları Açısından: </vt:lpstr>
      <vt:lpstr>Yazarların Meslekleri ve Mezhepleri, Yaşadıkları Zaman Dilimi ve Coğrafya Açısından</vt:lpstr>
      <vt:lpstr>Öne Çıkarılan Konular, Önerilen Yöntemler Açısından</vt:lpstr>
      <vt:lpstr>Slayt 22</vt:lpstr>
      <vt:lpstr>TEŞEKKÜR EDERİZ...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DİN EĞİTİMİNİN TARİHSEL TEMELLERİ</dc:title>
  <dc:creator>ayşe uyanık</dc:creator>
  <cp:lastModifiedBy>ct</cp:lastModifiedBy>
  <cp:revision>51</cp:revision>
  <dcterms:created xsi:type="dcterms:W3CDTF">2011-09-26T07:44:47Z</dcterms:created>
  <dcterms:modified xsi:type="dcterms:W3CDTF">2011-09-27T17:39:59Z</dcterms:modified>
</cp:coreProperties>
</file>