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4" r:id="rId38"/>
    <p:sldId id="292" r:id="rId39"/>
    <p:sldId id="293" r:id="rId4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40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1F1E9F6C-C8C3-4D3C-B503-964C58BE2B70}" type="datetimeFigureOut">
              <a:rPr lang="tr-TR" smtClean="0"/>
              <a:pPr/>
              <a:t>17.09.2014</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CFB722D4-B700-47FC-9972-4784AD5B6945}"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1F1E9F6C-C8C3-4D3C-B503-964C58BE2B70}" type="datetimeFigureOut">
              <a:rPr lang="tr-TR" smtClean="0"/>
              <a:pPr/>
              <a:t>17.09.2014</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FB722D4-B700-47FC-9972-4784AD5B694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1F1E9F6C-C8C3-4D3C-B503-964C58BE2B70}" type="datetimeFigureOut">
              <a:rPr lang="tr-TR" smtClean="0"/>
              <a:pPr/>
              <a:t>17.09.2014</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FB722D4-B700-47FC-9972-4784AD5B694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1F1E9F6C-C8C3-4D3C-B503-964C58BE2B70}" type="datetimeFigureOut">
              <a:rPr lang="tr-TR" smtClean="0"/>
              <a:pPr/>
              <a:t>17.09.2014</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FB722D4-B700-47FC-9972-4784AD5B694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1F1E9F6C-C8C3-4D3C-B503-964C58BE2B70}" type="datetimeFigureOut">
              <a:rPr lang="tr-TR" smtClean="0"/>
              <a:pPr/>
              <a:t>17.09.2014</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FB722D4-B700-47FC-9972-4784AD5B6945}"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1F1E9F6C-C8C3-4D3C-B503-964C58BE2B70}" type="datetimeFigureOut">
              <a:rPr lang="tr-TR" smtClean="0"/>
              <a:pPr/>
              <a:t>17.09.2014</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FB722D4-B700-47FC-9972-4784AD5B694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1F1E9F6C-C8C3-4D3C-B503-964C58BE2B70}" type="datetimeFigureOut">
              <a:rPr lang="tr-TR" smtClean="0"/>
              <a:pPr/>
              <a:t>17.09.2014</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CFB722D4-B700-47FC-9972-4784AD5B694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1F1E9F6C-C8C3-4D3C-B503-964C58BE2B70}" type="datetimeFigureOut">
              <a:rPr lang="tr-TR" smtClean="0"/>
              <a:pPr/>
              <a:t>17.09.2014</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CFB722D4-B700-47FC-9972-4784AD5B694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1F1E9F6C-C8C3-4D3C-B503-964C58BE2B70}" type="datetimeFigureOut">
              <a:rPr lang="tr-TR" smtClean="0"/>
              <a:pPr/>
              <a:t>17.09.2014</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CFB722D4-B700-47FC-9972-4784AD5B6945}"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1F1E9F6C-C8C3-4D3C-B503-964C58BE2B70}" type="datetimeFigureOut">
              <a:rPr lang="tr-TR" smtClean="0"/>
              <a:pPr/>
              <a:t>17.09.2014</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FB722D4-B700-47FC-9972-4784AD5B694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1F1E9F6C-C8C3-4D3C-B503-964C58BE2B70}" type="datetimeFigureOut">
              <a:rPr lang="tr-TR" smtClean="0"/>
              <a:pPr/>
              <a:t>17.09.2014</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FB722D4-B700-47FC-9972-4784AD5B6945}"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F1E9F6C-C8C3-4D3C-B503-964C58BE2B70}" type="datetimeFigureOut">
              <a:rPr lang="tr-TR" smtClean="0"/>
              <a:pPr/>
              <a:t>17.09.2014</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FB722D4-B700-47FC-9972-4784AD5B6945}"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DOĞUM ÖNCESİ GELİŞİM </a:t>
            </a:r>
            <a:r>
              <a:rPr lang="tr-TR" smtClean="0"/>
              <a:t>ve DOĞUM</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DOĞUM ÖNCESİ DÖNEMDE TERATOLOJİ VE HASARLAR</a:t>
            </a:r>
            <a:endParaRPr lang="tr-TR" dirty="0"/>
          </a:p>
        </p:txBody>
      </p:sp>
      <p:sp>
        <p:nvSpPr>
          <p:cNvPr id="3" name="2 İçerik Yer Tutucusu"/>
          <p:cNvSpPr>
            <a:spLocks noGrp="1"/>
          </p:cNvSpPr>
          <p:nvPr>
            <p:ph idx="1"/>
          </p:nvPr>
        </p:nvSpPr>
        <p:spPr/>
        <p:txBody>
          <a:bodyPr/>
          <a:lstStyle/>
          <a:p>
            <a:r>
              <a:rPr lang="tr-TR" dirty="0" err="1" smtClean="0"/>
              <a:t>Teratojen</a:t>
            </a:r>
            <a:r>
              <a:rPr lang="tr-TR" dirty="0" smtClean="0"/>
              <a:t> “normalden farklı, anormal yapı oluşturan” anlamında kullanılır. </a:t>
            </a:r>
          </a:p>
          <a:p>
            <a:r>
              <a:rPr lang="tr-TR" dirty="0" smtClean="0"/>
              <a:t>Gebelikte </a:t>
            </a:r>
            <a:r>
              <a:rPr lang="tr-TR" dirty="0" err="1" smtClean="0"/>
              <a:t>teratojen</a:t>
            </a:r>
            <a:r>
              <a:rPr lang="tr-TR" dirty="0" smtClean="0"/>
              <a:t> madde “maruz kalınması durumunda bebekte yapısal bozukluklar yaratan etken” anlamına gelir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Hasarın tipi ve şiddeti üç faktöre göre değişir; </a:t>
            </a:r>
          </a:p>
          <a:p>
            <a:pPr lvl="1"/>
            <a:r>
              <a:rPr lang="tr-TR" dirty="0" smtClean="0"/>
              <a:t>Doz</a:t>
            </a:r>
          </a:p>
          <a:p>
            <a:pPr lvl="1"/>
            <a:r>
              <a:rPr lang="tr-TR" dirty="0" smtClean="0"/>
              <a:t>Genetik yatkınlık</a:t>
            </a:r>
          </a:p>
          <a:p>
            <a:pPr lvl="1"/>
            <a:r>
              <a:rPr lang="tr-TR" dirty="0" smtClean="0"/>
              <a:t>Maruz kalma zamanı (</a:t>
            </a:r>
            <a:r>
              <a:rPr lang="tr-TR" dirty="0" err="1" smtClean="0"/>
              <a:t>Embriyonik</a:t>
            </a:r>
            <a:r>
              <a:rPr lang="tr-TR" dirty="0" smtClean="0"/>
              <a:t> dönem </a:t>
            </a:r>
            <a:r>
              <a:rPr lang="tr-TR" dirty="0" err="1" smtClean="0"/>
              <a:t>fetal</a:t>
            </a:r>
            <a:r>
              <a:rPr lang="tr-TR" dirty="0" smtClean="0"/>
              <a:t> dönemden çok daha kritiktir).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Teratojenler</a:t>
            </a:r>
            <a:r>
              <a:rPr lang="tr-TR" dirty="0" smtClean="0"/>
              <a:t> ve Etkileri</a:t>
            </a:r>
            <a:endParaRPr lang="tr-TR" dirty="0"/>
          </a:p>
        </p:txBody>
      </p:sp>
      <p:sp>
        <p:nvSpPr>
          <p:cNvPr id="3" name="2 İçerik Yer Tutucusu"/>
          <p:cNvSpPr>
            <a:spLocks noGrp="1"/>
          </p:cNvSpPr>
          <p:nvPr>
            <p:ph idx="1"/>
          </p:nvPr>
        </p:nvSpPr>
        <p:spPr/>
        <p:txBody>
          <a:bodyPr/>
          <a:lstStyle/>
          <a:p>
            <a:r>
              <a:rPr lang="tr-TR" dirty="0" smtClean="0"/>
              <a:t>İlaç kullanımı; antibiyotik, </a:t>
            </a:r>
            <a:r>
              <a:rPr lang="tr-TR" dirty="0" err="1" smtClean="0"/>
              <a:t>antidepresanlar</a:t>
            </a:r>
            <a:r>
              <a:rPr lang="tr-TR" dirty="0" smtClean="0"/>
              <a:t>, </a:t>
            </a:r>
            <a:r>
              <a:rPr lang="tr-TR" dirty="0" err="1" smtClean="0"/>
              <a:t>progestin</a:t>
            </a:r>
            <a:r>
              <a:rPr lang="tr-TR" dirty="0" smtClean="0"/>
              <a:t> ve sentetik östrojen gibi bazı hormonlar ve akne ilacı </a:t>
            </a:r>
            <a:r>
              <a:rPr lang="tr-TR" dirty="0" err="1" smtClean="0"/>
              <a:t>Accutane</a:t>
            </a:r>
            <a:r>
              <a:rPr lang="tr-TR" dirty="0" smtClean="0"/>
              <a:t>…</a:t>
            </a:r>
          </a:p>
          <a:p>
            <a:r>
              <a:rPr lang="tr-TR" dirty="0" smtClean="0"/>
              <a:t>Diyet hapları, yüksek düzeyde </a:t>
            </a:r>
            <a:r>
              <a:rPr lang="tr-TR" dirty="0" err="1" smtClean="0"/>
              <a:t>asprin</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lstStyle/>
          <a:p>
            <a:r>
              <a:rPr lang="tr-TR" dirty="0" smtClean="0">
                <a:latin typeface="Arial" pitchFamily="34" charset="0"/>
                <a:cs typeface="Arial" pitchFamily="34" charset="0"/>
              </a:rPr>
              <a:t>Kafein: günde 200gr ve fazlası kafein  düşük yapma </a:t>
            </a:r>
            <a:r>
              <a:rPr lang="tr-TR" dirty="0" smtClean="0">
                <a:latin typeface="Arial" pitchFamily="34" charset="0"/>
                <a:cs typeface="Arial" pitchFamily="34" charset="0"/>
              </a:rPr>
              <a:t>tehlikesi </a:t>
            </a:r>
            <a:r>
              <a:rPr lang="tr-TR" dirty="0" smtClean="0">
                <a:latin typeface="Arial" pitchFamily="34" charset="0"/>
                <a:cs typeface="Arial" pitchFamily="34" charset="0"/>
              </a:rPr>
              <a:t>yaratmaktadır.</a:t>
            </a:r>
          </a:p>
          <a:p>
            <a:r>
              <a:rPr lang="tr-TR" dirty="0" smtClean="0">
                <a:latin typeface="Arial" pitchFamily="34" charset="0"/>
                <a:cs typeface="Arial" pitchFamily="34" charset="0"/>
              </a:rPr>
              <a:t>Alkol: </a:t>
            </a:r>
            <a:r>
              <a:rPr lang="tr-TR" dirty="0" err="1" smtClean="0">
                <a:latin typeface="Arial" pitchFamily="34" charset="0"/>
                <a:cs typeface="Arial" pitchFamily="34" charset="0"/>
              </a:rPr>
              <a:t>Fetal</a:t>
            </a:r>
            <a:r>
              <a:rPr lang="tr-TR" dirty="0" smtClean="0">
                <a:latin typeface="Arial" pitchFamily="34" charset="0"/>
                <a:cs typeface="Arial" pitchFamily="34" charset="0"/>
              </a:rPr>
              <a:t> Alkol Sendromu</a:t>
            </a:r>
          </a:p>
          <a:p>
            <a:pPr lvl="2"/>
            <a:r>
              <a:rPr lang="tr-TR" dirty="0" smtClean="0">
                <a:latin typeface="Arial" pitchFamily="34" charset="0"/>
                <a:cs typeface="Arial" pitchFamily="34" charset="0"/>
              </a:rPr>
              <a:t>Yüz bozuklukları, kol, bacak,kalp hasarları, öğrenme güçlüğü, zeka geriliği</a:t>
            </a:r>
            <a:endParaRPr lang="tr-TR" dirty="0">
              <a:latin typeface="Arial" pitchFamily="34" charset="0"/>
              <a:cs typeface="Arial" pitchFamily="34" charset="0"/>
            </a:endParaRPr>
          </a:p>
          <a:p>
            <a:pPr lvl="2"/>
            <a:endParaRPr lang="tr-TR" dirty="0" smtClean="0">
              <a:latin typeface="Arial" pitchFamily="34" charset="0"/>
              <a:cs typeface="Arial" pitchFamily="34" charset="0"/>
            </a:endParaRPr>
          </a:p>
          <a:p>
            <a:pPr lvl="2"/>
            <a:endParaRPr lang="tr-TR" dirty="0">
              <a:latin typeface="Arial" pitchFamily="34" charset="0"/>
              <a:cs typeface="Arial" pitchFamily="34" charset="0"/>
            </a:endParaRPr>
          </a:p>
          <a:p>
            <a:r>
              <a:rPr lang="tr-TR" dirty="0" smtClean="0">
                <a:latin typeface="Arial" pitchFamily="34" charset="0"/>
                <a:cs typeface="Arial" pitchFamily="34" charset="0"/>
              </a:rPr>
              <a:t>Nikotin: Kalp sorunları, DEHB, Düşük doğum ağırlığı riski</a:t>
            </a:r>
            <a:endParaRPr lang="tr-TR"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Kan Uyuşmazlığı: Annenin RH– Fetüsün RH+ olduğu durumda ortaya çıkar. Bu durumda annenin bağışıklık sistemi fetüse hücum ederek antikor üretir. </a:t>
            </a:r>
            <a:endParaRPr lang="tr-TR" dirty="0"/>
          </a:p>
          <a:p>
            <a:r>
              <a:rPr lang="tr-TR" dirty="0" smtClean="0"/>
              <a:t>Düşük doğum ağırlığı, anemi, kalp hasarları, beyin hasarları, sarılık ve doğum sonrası ölüm</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Çevresel tehlikeler: radyasyon, zehirli atıklar, kimyasal kirlenmeler (karbon monoksit, </a:t>
            </a:r>
            <a:r>
              <a:rPr lang="tr-TR" dirty="0" err="1" smtClean="0"/>
              <a:t>civa</a:t>
            </a:r>
            <a:r>
              <a:rPr lang="tr-TR" dirty="0" smtClean="0"/>
              <a:t>, kurşun)</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Annenin hastalıkları: kızamıkçık</a:t>
            </a:r>
          </a:p>
          <a:p>
            <a:r>
              <a:rPr lang="tr-TR" dirty="0" smtClean="0"/>
              <a:t>frengi (cilt hastalıkları ve körlük)</a:t>
            </a:r>
          </a:p>
          <a:p>
            <a:r>
              <a:rPr lang="tr-TR" dirty="0" smtClean="0"/>
              <a:t> </a:t>
            </a:r>
            <a:r>
              <a:rPr lang="tr-TR" dirty="0" err="1" smtClean="0"/>
              <a:t>genital</a:t>
            </a:r>
            <a:r>
              <a:rPr lang="tr-TR" dirty="0" smtClean="0"/>
              <a:t> </a:t>
            </a:r>
            <a:r>
              <a:rPr lang="tr-TR" dirty="0" err="1" smtClean="0"/>
              <a:t>herpes</a:t>
            </a:r>
            <a:r>
              <a:rPr lang="tr-TR" dirty="0"/>
              <a:t> </a:t>
            </a:r>
            <a:r>
              <a:rPr lang="tr-TR" dirty="0" smtClean="0"/>
              <a:t>(1/3 oranında ölüm, kalanların 1/4ünde beyin hasarı)</a:t>
            </a:r>
          </a:p>
          <a:p>
            <a:r>
              <a:rPr lang="tr-TR" dirty="0" smtClean="0"/>
              <a:t>Diyabet</a:t>
            </a:r>
          </a:p>
          <a:p>
            <a:r>
              <a:rPr lang="tr-TR" dirty="0" smtClean="0"/>
              <a:t>HIV/AİDS</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HIV/AİDS</a:t>
            </a:r>
            <a:endParaRPr lang="tr-TR" dirty="0"/>
          </a:p>
        </p:txBody>
      </p:sp>
      <p:sp>
        <p:nvSpPr>
          <p:cNvPr id="3" name="2 İçerik Yer Tutucusu"/>
          <p:cNvSpPr>
            <a:spLocks noGrp="1"/>
          </p:cNvSpPr>
          <p:nvPr>
            <p:ph idx="1"/>
          </p:nvPr>
        </p:nvSpPr>
        <p:spPr/>
        <p:txBody>
          <a:bodyPr/>
          <a:lstStyle/>
          <a:p>
            <a:pPr>
              <a:buNone/>
            </a:pPr>
            <a:r>
              <a:rPr lang="tr-TR" dirty="0" smtClean="0"/>
              <a:t>AİDS (edinilmiş bağışıklık eksikliği sendromu), HIV etkeni nedeniyle bağışıklık sisteminin çökmesine yol açan bulaşıcı bir hastalıktır. AİDS, HIV enfeksiyonunun son aşamasıdır.</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HIV virüsü bebeğe üç yol ile bulaşır</a:t>
            </a:r>
          </a:p>
          <a:p>
            <a:pPr lvl="1">
              <a:buNone/>
            </a:pPr>
            <a:r>
              <a:rPr lang="tr-TR" dirty="0" smtClean="0"/>
              <a:t>1- gebelik sırasında </a:t>
            </a:r>
            <a:r>
              <a:rPr lang="tr-TR" dirty="0" err="1" smtClean="0"/>
              <a:t>plesenta</a:t>
            </a:r>
            <a:r>
              <a:rPr lang="tr-TR" dirty="0" smtClean="0"/>
              <a:t> ile</a:t>
            </a:r>
          </a:p>
          <a:p>
            <a:pPr lvl="1">
              <a:buNone/>
            </a:pPr>
            <a:r>
              <a:rPr lang="tr-TR" dirty="0" smtClean="0"/>
              <a:t>2- doğum sırasında annenin kan ve vücut sıvıları ile teması yoluyla</a:t>
            </a:r>
          </a:p>
          <a:p>
            <a:pPr lvl="1">
              <a:buNone/>
            </a:pPr>
            <a:r>
              <a:rPr lang="tr-TR" dirty="0" smtClean="0"/>
              <a:t>3- doğum sonrası emzirme ile</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HIV virüsü yetişkinlere nasıl geçer?</a:t>
            </a:r>
          </a:p>
          <a:p>
            <a:pPr lvl="1"/>
            <a:r>
              <a:rPr lang="tr-TR" dirty="0" smtClean="0"/>
              <a:t>Kan ve kan ürünleri</a:t>
            </a:r>
          </a:p>
          <a:p>
            <a:pPr lvl="1"/>
            <a:r>
              <a:rPr lang="tr-TR" dirty="0" smtClean="0"/>
              <a:t>Sperm ve diğer cinsel sıvılar ile</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Doğum öncesi gelişim döllenme ile başlar ve 266-280 gün devam ederek doğumla sonlanır.</a:t>
            </a:r>
          </a:p>
          <a:p>
            <a:endParaRPr lang="tr-TR" dirty="0"/>
          </a:p>
          <a:p>
            <a:r>
              <a:rPr lang="tr-TR" dirty="0" smtClean="0"/>
              <a:t>Doğum öncesi gelişim 3 döneme ayrılır; </a:t>
            </a:r>
            <a:r>
              <a:rPr lang="tr-TR" dirty="0" err="1" smtClean="0"/>
              <a:t>germinal</a:t>
            </a:r>
            <a:r>
              <a:rPr lang="tr-TR" dirty="0" smtClean="0"/>
              <a:t> dönem, </a:t>
            </a:r>
            <a:r>
              <a:rPr lang="tr-TR" dirty="0" err="1" smtClean="0"/>
              <a:t>embriyonik</a:t>
            </a:r>
            <a:r>
              <a:rPr lang="tr-TR" dirty="0" smtClean="0"/>
              <a:t> dönem, </a:t>
            </a:r>
            <a:r>
              <a:rPr lang="tr-TR" dirty="0" err="1" smtClean="0"/>
              <a:t>fetal</a:t>
            </a:r>
            <a:r>
              <a:rPr lang="tr-TR" dirty="0" smtClean="0"/>
              <a:t> dönem</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HIV</a:t>
            </a:r>
            <a:endParaRPr lang="tr-TR" dirty="0"/>
          </a:p>
        </p:txBody>
      </p:sp>
      <p:sp>
        <p:nvSpPr>
          <p:cNvPr id="3" name="2 İçerik Yer Tutucusu"/>
          <p:cNvSpPr>
            <a:spLocks noGrp="1"/>
          </p:cNvSpPr>
          <p:nvPr>
            <p:ph idx="1"/>
          </p:nvPr>
        </p:nvSpPr>
        <p:spPr/>
        <p:txBody>
          <a:bodyPr/>
          <a:lstStyle/>
          <a:p>
            <a:r>
              <a:rPr lang="tr-TR" dirty="0" smtClean="0"/>
              <a:t>El sıkışma, dokunma, okşama, sarılma</a:t>
            </a:r>
          </a:p>
          <a:p>
            <a:r>
              <a:rPr lang="tr-TR" dirty="0" smtClean="0"/>
              <a:t>Tükürük, gözyaşı,ter,aksırık, öksürük, idrar, dışkı</a:t>
            </a:r>
          </a:p>
          <a:p>
            <a:r>
              <a:rPr lang="tr-TR" dirty="0" smtClean="0"/>
              <a:t>Yiyecek, içecek, çatal, kaşık, bardak, tabak, telefon</a:t>
            </a:r>
          </a:p>
          <a:p>
            <a:r>
              <a:rPr lang="tr-TR" dirty="0" smtClean="0"/>
              <a:t>Havuz, deniz sauna</a:t>
            </a:r>
          </a:p>
          <a:p>
            <a:r>
              <a:rPr lang="tr-TR" dirty="0" smtClean="0"/>
              <a:t>Sivrisinek ve diğer böcek sokmaları ile</a:t>
            </a:r>
          </a:p>
          <a:p>
            <a:pPr algn="ctr">
              <a:buNone/>
            </a:pPr>
            <a:r>
              <a:rPr lang="tr-TR" dirty="0" smtClean="0"/>
              <a:t>BULAŞMAZ!!</a:t>
            </a:r>
          </a:p>
          <a:p>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Önemli Bilgi:</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HIV vücuda alındıktan 1-6 hafta içerisinde %20 vakada akut enfeksiyon denilen duruma neden olmaktadır. Ateş, lenf bezlerinde büyüme, deri döküntüleri, kas ağrıları, ishal, baş ağrısı, bulantı ve kusma, ağızda pamukçuk gözlenebilmektedir. Bütün bu belirtiler 2-4 hafta içerisinde tedavi gerektirmeden geçebilmektedir. Tanı amacı ile kullanılan testler 3 ay sonra doğru sonuç vermektedir. Bu </a:t>
            </a:r>
            <a:r>
              <a:rPr lang="tr-TR" dirty="0" smtClean="0">
                <a:solidFill>
                  <a:srgbClr val="FF0000"/>
                </a:solidFill>
              </a:rPr>
              <a:t>3 aylık döneme "pencere dönemi" </a:t>
            </a:r>
            <a:r>
              <a:rPr lang="tr-TR" dirty="0" smtClean="0"/>
              <a:t>denilmektedir. </a:t>
            </a:r>
            <a:br>
              <a:rPr lang="tr-TR" dirty="0" smtClean="0"/>
            </a:br>
            <a:r>
              <a:rPr lang="tr-TR" dirty="0" smtClean="0"/>
              <a:t/>
            </a:r>
            <a:br>
              <a:rPr lang="tr-TR" dirty="0" smtClean="0"/>
            </a:b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Doğum öncesi gelişimi etkileyen diğer faktörler</a:t>
            </a:r>
            <a:endParaRPr lang="tr-TR" dirty="0"/>
          </a:p>
        </p:txBody>
      </p:sp>
      <p:sp>
        <p:nvSpPr>
          <p:cNvPr id="3" name="2 İçerik Yer Tutucusu"/>
          <p:cNvSpPr>
            <a:spLocks noGrp="1"/>
          </p:cNvSpPr>
          <p:nvPr>
            <p:ph idx="1"/>
          </p:nvPr>
        </p:nvSpPr>
        <p:spPr/>
        <p:txBody>
          <a:bodyPr/>
          <a:lstStyle/>
          <a:p>
            <a:r>
              <a:rPr lang="tr-TR" dirty="0" smtClean="0"/>
              <a:t>Annenin beslenmesi</a:t>
            </a:r>
          </a:p>
          <a:p>
            <a:r>
              <a:rPr lang="tr-TR" dirty="0" smtClean="0"/>
              <a:t>Annenin yaşı(-17+35)</a:t>
            </a:r>
          </a:p>
          <a:p>
            <a:r>
              <a:rPr lang="tr-TR" dirty="0" smtClean="0"/>
              <a:t>Duygusal durum ve </a:t>
            </a:r>
            <a:r>
              <a:rPr lang="tr-TR" dirty="0" smtClean="0"/>
              <a:t>stres: </a:t>
            </a:r>
            <a:r>
              <a:rPr lang="tr-TR" dirty="0" smtClean="0"/>
              <a:t>yüksek </a:t>
            </a:r>
            <a:r>
              <a:rPr lang="tr-TR" smtClean="0"/>
              <a:t>düzeyde </a:t>
            </a:r>
            <a:r>
              <a:rPr lang="tr-TR" smtClean="0"/>
              <a:t>stres </a:t>
            </a:r>
            <a:r>
              <a:rPr lang="tr-TR" dirty="0" smtClean="0"/>
              <a:t>ve kaygı, duygusal ve bilişsel açıdan problemli, DEHB olan, gecikmiş konuşma sorunu olan bir bebeğe sahip olma riskini artırmaktadır</a:t>
            </a:r>
          </a:p>
          <a:p>
            <a:r>
              <a:rPr lang="tr-TR" dirty="0" smtClean="0"/>
              <a:t>Baba ile ilgili etkenler</a:t>
            </a:r>
          </a:p>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Doğum Süreci</a:t>
            </a:r>
            <a:endParaRPr lang="tr-TR" dirty="0"/>
          </a:p>
        </p:txBody>
      </p:sp>
      <p:sp>
        <p:nvSpPr>
          <p:cNvPr id="3" name="2 İçerik Yer Tutucusu"/>
          <p:cNvSpPr>
            <a:spLocks noGrp="1"/>
          </p:cNvSpPr>
          <p:nvPr>
            <p:ph idx="1"/>
          </p:nvPr>
        </p:nvSpPr>
        <p:spPr/>
        <p:txBody>
          <a:bodyPr>
            <a:normAutofit fontScale="62500" lnSpcReduction="20000"/>
          </a:bodyPr>
          <a:lstStyle/>
          <a:p>
            <a:r>
              <a:rPr lang="tr-TR" dirty="0" smtClean="0"/>
              <a:t>Doğum üç evreden oluşmaktadır</a:t>
            </a:r>
          </a:p>
          <a:p>
            <a:pPr lvl="1"/>
            <a:r>
              <a:rPr lang="tr-TR" b="1" dirty="0" smtClean="0"/>
              <a:t>Birinci evre: </a:t>
            </a:r>
            <a:r>
              <a:rPr lang="tr-TR" dirty="0"/>
              <a:t>Gebelik boyunca kapalı olan rahim ağzının kasılmaların yardımıyla tam açılmasına (10 cm) kadar geçen süredir. Bu evre doğumun en uzun evresidir (yaklaşık 8-10 saat).</a:t>
            </a:r>
            <a:br>
              <a:rPr lang="tr-TR" dirty="0"/>
            </a:br>
            <a:r>
              <a:rPr lang="tr-TR" dirty="0"/>
              <a:t/>
            </a:r>
            <a:br>
              <a:rPr lang="tr-TR" dirty="0"/>
            </a:br>
            <a:r>
              <a:rPr lang="tr-TR" dirty="0"/>
              <a:t>Bu dönem pasif ve aktif dönem olarak ikiye ayrılır.</a:t>
            </a:r>
            <a:br>
              <a:rPr lang="tr-TR" dirty="0"/>
            </a:br>
            <a:r>
              <a:rPr lang="tr-TR" b="1" dirty="0"/>
              <a:t>Pasif dönem:</a:t>
            </a:r>
            <a:r>
              <a:rPr lang="tr-TR" dirty="0"/>
              <a:t> Doğumun ve birinci evrenin en uzun süren dönemdir. Bu dönemde ağrılar seyrek ve daha hafiftir. Bu dönem ilk doğumu olan gebelerde daha uzun sürer. Birkaç saatten bir iki güne kadar sürebilir. Bu dönemde eğer başka bir belirti yoksa hastaneye gitmek gereksizdir.</a:t>
            </a:r>
            <a:br>
              <a:rPr lang="tr-TR" dirty="0"/>
            </a:br>
            <a:r>
              <a:rPr lang="tr-TR" b="1" dirty="0"/>
              <a:t>Aktif dönem:</a:t>
            </a:r>
            <a:r>
              <a:rPr lang="tr-TR" dirty="0"/>
              <a:t> Rahim ağzı yaklaşık 3 cm açıklığa ulaştıktan sonra başlayan dönemdir. Bu dönemi kadın, ağrılarının sıklaşmaya ve şiddetinin artmaya başlamasıyla fark eder. Bu dönemde ağrılar yaklaşık 5 dakikada bir gelmeye başladıktan sonra hastaneye gidilmelidir. Ancak bu dönemde suyun gelmesi, kanamanın olması durumunda hemen hastaneye gidilmelidir.</a:t>
            </a:r>
            <a:br>
              <a:rPr lang="tr-TR" dirty="0"/>
            </a:br>
            <a:r>
              <a:rPr lang="tr-TR" dirty="0"/>
              <a:t>Birinci evrenin sonuna doğru yani rahim ağzı 8-9 cm açıldığında sancılarla birlikte gebe kadın ıkınma da hisseder. Eğer doğumu yaptıracak hekim izin verirse kadın ıkınabilir.</a:t>
            </a:r>
            <a:br>
              <a:rPr lang="tr-TR" dirty="0"/>
            </a:br>
            <a:r>
              <a:rPr lang="tr-TR" dirty="0"/>
              <a:t/>
            </a:r>
            <a:br>
              <a:rPr lang="tr-TR" dirty="0"/>
            </a:br>
            <a:endParaRPr lang="tr-TR"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2. Evre </a:t>
            </a:r>
            <a:endParaRPr lang="tr-TR" dirty="0"/>
          </a:p>
        </p:txBody>
      </p:sp>
      <p:sp>
        <p:nvSpPr>
          <p:cNvPr id="3" name="2 İçerik Yer Tutucusu"/>
          <p:cNvSpPr>
            <a:spLocks noGrp="1"/>
          </p:cNvSpPr>
          <p:nvPr>
            <p:ph idx="1"/>
          </p:nvPr>
        </p:nvSpPr>
        <p:spPr/>
        <p:txBody>
          <a:bodyPr/>
          <a:lstStyle/>
          <a:p>
            <a:r>
              <a:rPr lang="tr-TR" dirty="0"/>
              <a:t>Rahim ağzının tam açılmasından bebeğin doğumuna kadar geçen süredir. Bu süre yarım ile iki saat arasındadır. Bu dönemde kadının kuvvetle ıkınması süreyi kısaltır. Ikınma, tekniğe uygun olursa etkilidir. Aksi halde sadece annenin yorulmasına neden olur.</a:t>
            </a:r>
            <a:br>
              <a:rPr lang="tr-TR" dirty="0"/>
            </a:br>
            <a:r>
              <a:rPr lang="tr-TR" dirty="0"/>
              <a:t/>
            </a:r>
            <a:br>
              <a:rPr lang="tr-TR" dirty="0"/>
            </a:b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3. Evre</a:t>
            </a:r>
            <a:br>
              <a:rPr lang="tr-TR" dirty="0" smtClean="0"/>
            </a:br>
            <a:endParaRPr lang="tr-TR" dirty="0"/>
          </a:p>
        </p:txBody>
      </p:sp>
      <p:sp>
        <p:nvSpPr>
          <p:cNvPr id="3" name="2 İçerik Yer Tutucusu"/>
          <p:cNvSpPr>
            <a:spLocks noGrp="1"/>
          </p:cNvSpPr>
          <p:nvPr>
            <p:ph idx="1"/>
          </p:nvPr>
        </p:nvSpPr>
        <p:spPr/>
        <p:txBody>
          <a:bodyPr/>
          <a:lstStyle/>
          <a:p>
            <a:r>
              <a:rPr lang="tr-TR" dirty="0" smtClean="0"/>
              <a:t>Plasenta, göbek kordonunun çıktığı evredir. Sadece birkaç dakika sürer.</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yeni%20dogmus.jpg"/>
          <p:cNvPicPr>
            <a:picLocks noGrp="1" noChangeAspect="1"/>
          </p:cNvPicPr>
          <p:nvPr>
            <p:ph idx="1"/>
          </p:nvPr>
        </p:nvPicPr>
        <p:blipFill>
          <a:blip r:embed="rId2" cstate="print"/>
          <a:stretch>
            <a:fillRect/>
          </a:stretch>
        </p:blipFill>
        <p:spPr>
          <a:xfrm>
            <a:off x="1578354" y="1447800"/>
            <a:ext cx="7212842" cy="4800600"/>
          </a:xfr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Bebeklikte fiziksel gelişim</a:t>
            </a:r>
            <a:endParaRPr lang="tr-TR" dirty="0"/>
          </a:p>
        </p:txBody>
      </p:sp>
      <p:sp>
        <p:nvSpPr>
          <p:cNvPr id="3" name="İçerik Yer Tutucusu 2"/>
          <p:cNvSpPr>
            <a:spLocks noGrp="1"/>
          </p:cNvSpPr>
          <p:nvPr>
            <p:ph idx="1"/>
          </p:nvPr>
        </p:nvSpPr>
        <p:spPr/>
        <p:txBody>
          <a:bodyPr/>
          <a:lstStyle/>
          <a:p>
            <a:r>
              <a:rPr lang="tr-TR" dirty="0" smtClean="0"/>
              <a:t>Baş ¼</a:t>
            </a:r>
          </a:p>
          <a:p>
            <a:r>
              <a:rPr lang="tr-TR" dirty="0" smtClean="0"/>
              <a:t>45-50 cm (ilk yıl ayda 2.5 cm)</a:t>
            </a:r>
          </a:p>
          <a:p>
            <a:r>
              <a:rPr lang="tr-TR" dirty="0" smtClean="0"/>
              <a:t>2500-3500</a:t>
            </a:r>
          </a:p>
          <a:p>
            <a:r>
              <a:rPr lang="tr-TR" dirty="0"/>
              <a:t>4 aylık ×2</a:t>
            </a:r>
          </a:p>
          <a:p>
            <a:r>
              <a:rPr lang="tr-TR" dirty="0"/>
              <a:t>12 aylık×3</a:t>
            </a:r>
          </a:p>
          <a:p>
            <a:endParaRPr lang="tr-TR" dirty="0" smtClean="0"/>
          </a:p>
        </p:txBody>
      </p:sp>
    </p:spTree>
    <p:extLst>
      <p:ext uri="{BB962C8B-B14F-4D97-AF65-F5344CB8AC3E}">
        <p14:creationId xmlns:p14="http://schemas.microsoft.com/office/powerpoint/2010/main" val="5307036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Bebeklikte </a:t>
            </a:r>
            <a:r>
              <a:rPr lang="tr-TR" dirty="0" err="1" smtClean="0"/>
              <a:t>psikomotor</a:t>
            </a:r>
            <a:r>
              <a:rPr lang="tr-TR" dirty="0" smtClean="0"/>
              <a:t> gelişim</a:t>
            </a:r>
            <a:endParaRPr lang="tr-TR" dirty="0"/>
          </a:p>
        </p:txBody>
      </p:sp>
      <p:sp>
        <p:nvSpPr>
          <p:cNvPr id="3" name="İçerik Yer Tutucusu 2"/>
          <p:cNvSpPr>
            <a:spLocks noGrp="1"/>
          </p:cNvSpPr>
          <p:nvPr>
            <p:ph idx="1"/>
          </p:nvPr>
        </p:nvSpPr>
        <p:spPr/>
        <p:txBody>
          <a:bodyPr/>
          <a:lstStyle/>
          <a:p>
            <a:r>
              <a:rPr lang="tr-TR" dirty="0" err="1" smtClean="0"/>
              <a:t>Psikomotor</a:t>
            </a:r>
            <a:r>
              <a:rPr lang="tr-TR" dirty="0" smtClean="0"/>
              <a:t> gelişim beden ve sinir sistemi arasındaki örgütlenmeye bağlı olarak ortaya çıkan istemli hareket sistemidir.</a:t>
            </a:r>
          </a:p>
          <a:p>
            <a:endParaRPr lang="tr-TR" dirty="0"/>
          </a:p>
          <a:p>
            <a:r>
              <a:rPr lang="tr-TR" dirty="0" err="1" smtClean="0"/>
              <a:t>Yenidoğan</a:t>
            </a:r>
            <a:r>
              <a:rPr lang="tr-TR" dirty="0" smtClean="0"/>
              <a:t> 30’dan fazla refleksle doğar</a:t>
            </a:r>
            <a:endParaRPr lang="tr-TR" dirty="0"/>
          </a:p>
        </p:txBody>
      </p:sp>
    </p:spTree>
    <p:extLst>
      <p:ext uri="{BB962C8B-B14F-4D97-AF65-F5344CB8AC3E}">
        <p14:creationId xmlns:p14="http://schemas.microsoft.com/office/powerpoint/2010/main" val="32690196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Bebeklikte </a:t>
            </a:r>
            <a:r>
              <a:rPr lang="tr-TR" dirty="0" err="1"/>
              <a:t>psikomotor</a:t>
            </a:r>
            <a:r>
              <a:rPr lang="tr-TR" dirty="0"/>
              <a:t> gelişim</a:t>
            </a:r>
          </a:p>
        </p:txBody>
      </p:sp>
      <p:sp>
        <p:nvSpPr>
          <p:cNvPr id="3" name="İçerik Yer Tutucusu 2"/>
          <p:cNvSpPr>
            <a:spLocks noGrp="1"/>
          </p:cNvSpPr>
          <p:nvPr>
            <p:ph idx="1"/>
          </p:nvPr>
        </p:nvSpPr>
        <p:spPr/>
        <p:txBody>
          <a:bodyPr/>
          <a:lstStyle/>
          <a:p>
            <a:r>
              <a:rPr lang="tr-TR" dirty="0" smtClean="0"/>
              <a:t>Emme Refleksi</a:t>
            </a:r>
          </a:p>
          <a:p>
            <a:r>
              <a:rPr lang="tr-TR" dirty="0"/>
              <a:t>Y</a:t>
            </a:r>
            <a:r>
              <a:rPr lang="tr-TR" dirty="0" smtClean="0"/>
              <a:t>akalama </a:t>
            </a:r>
            <a:r>
              <a:rPr lang="tr-TR" dirty="0"/>
              <a:t>Refleksi</a:t>
            </a:r>
            <a:endParaRPr lang="tr-TR" dirty="0" smtClean="0"/>
          </a:p>
          <a:p>
            <a:r>
              <a:rPr lang="tr-TR" dirty="0" err="1"/>
              <a:t>M</a:t>
            </a:r>
            <a:r>
              <a:rPr lang="tr-TR" dirty="0" err="1" smtClean="0"/>
              <a:t>oro</a:t>
            </a:r>
            <a:r>
              <a:rPr lang="tr-TR" dirty="0" smtClean="0"/>
              <a:t> </a:t>
            </a:r>
            <a:r>
              <a:rPr lang="tr-TR" dirty="0"/>
              <a:t>Refleksi</a:t>
            </a:r>
            <a:endParaRPr lang="tr-TR" dirty="0" smtClean="0"/>
          </a:p>
          <a:p>
            <a:r>
              <a:rPr lang="tr-TR" dirty="0" smtClean="0"/>
              <a:t>Tonik boyun Refleksi</a:t>
            </a:r>
          </a:p>
          <a:p>
            <a:r>
              <a:rPr lang="tr-TR" dirty="0" smtClean="0"/>
              <a:t>Yürüme refleksi</a:t>
            </a:r>
          </a:p>
          <a:p>
            <a:r>
              <a:rPr lang="tr-TR" dirty="0" err="1" smtClean="0"/>
              <a:t>Bobinski</a:t>
            </a:r>
            <a:endParaRPr lang="tr-TR" dirty="0"/>
          </a:p>
        </p:txBody>
      </p:sp>
    </p:spTree>
    <p:extLst>
      <p:ext uri="{BB962C8B-B14F-4D97-AF65-F5344CB8AC3E}">
        <p14:creationId xmlns:p14="http://schemas.microsoft.com/office/powerpoint/2010/main" val="3551320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Germinal</a:t>
            </a:r>
            <a:r>
              <a:rPr lang="tr-TR" dirty="0" smtClean="0"/>
              <a:t> Dönem</a:t>
            </a:r>
            <a:endParaRPr lang="tr-TR" dirty="0"/>
          </a:p>
        </p:txBody>
      </p:sp>
      <p:sp>
        <p:nvSpPr>
          <p:cNvPr id="3" name="2 İçerik Yer Tutucusu"/>
          <p:cNvSpPr>
            <a:spLocks noGrp="1"/>
          </p:cNvSpPr>
          <p:nvPr>
            <p:ph idx="1"/>
          </p:nvPr>
        </p:nvSpPr>
        <p:spPr/>
        <p:txBody>
          <a:bodyPr/>
          <a:lstStyle/>
          <a:p>
            <a:r>
              <a:rPr lang="tr-TR" dirty="0" smtClean="0"/>
              <a:t>Döllenmeden sonraki ilk iki hafta içinde yer alır. Döllenmiş yumurta bu dönemde </a:t>
            </a:r>
            <a:r>
              <a:rPr lang="tr-TR" b="1" dirty="0" smtClean="0"/>
              <a:t>zigot</a:t>
            </a:r>
            <a:r>
              <a:rPr lang="tr-TR" dirty="0" smtClean="0"/>
              <a:t> olarak adlandırılır.</a:t>
            </a:r>
          </a:p>
          <a:p>
            <a:r>
              <a:rPr lang="tr-TR" dirty="0" smtClean="0"/>
              <a:t>Hücre bölünmesi ve zigotun </a:t>
            </a:r>
            <a:r>
              <a:rPr lang="tr-TR" dirty="0" err="1" smtClean="0"/>
              <a:t>uterus</a:t>
            </a:r>
            <a:r>
              <a:rPr lang="tr-TR" dirty="0" smtClean="0"/>
              <a:t> (rahim) duvarına tutunması </a:t>
            </a:r>
            <a:r>
              <a:rPr lang="tr-TR" dirty="0" err="1" smtClean="0"/>
              <a:t>germinal</a:t>
            </a:r>
            <a:r>
              <a:rPr lang="tr-TR" dirty="0" smtClean="0"/>
              <a:t> dönemde gerçekleşir.</a:t>
            </a: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Bebeklikte Duyusal Gelişim</a:t>
            </a:r>
            <a:endParaRPr lang="tr-TR" dirty="0"/>
          </a:p>
        </p:txBody>
      </p:sp>
      <p:sp>
        <p:nvSpPr>
          <p:cNvPr id="3" name="İçerik Yer Tutucusu 2"/>
          <p:cNvSpPr>
            <a:spLocks noGrp="1"/>
          </p:cNvSpPr>
          <p:nvPr>
            <p:ph idx="1"/>
          </p:nvPr>
        </p:nvSpPr>
        <p:spPr/>
        <p:txBody>
          <a:bodyPr/>
          <a:lstStyle/>
          <a:p>
            <a:endParaRPr lang="tr-TR" dirty="0" smtClean="0"/>
          </a:p>
          <a:p>
            <a:endParaRPr lang="tr-TR" dirty="0"/>
          </a:p>
          <a:p>
            <a:r>
              <a:rPr lang="tr-TR" sz="4800" dirty="0" smtClean="0">
                <a:effectLst>
                  <a:outerShdw blurRad="38100" dist="38100" dir="2700000" algn="tl">
                    <a:srgbClr val="000000">
                      <a:alpha val="43137"/>
                    </a:srgbClr>
                  </a:outerShdw>
                </a:effectLst>
                <a:latin typeface="Andalus" panose="02020603050405020304" pitchFamily="18" charset="-78"/>
                <a:cs typeface="Andalus" panose="02020603050405020304" pitchFamily="18" charset="-78"/>
              </a:rPr>
              <a:t>Bebekler ne zaman taklit etmeye başlarlar?</a:t>
            </a:r>
            <a:endParaRPr lang="tr-TR" sz="4800" dirty="0">
              <a:effectLst>
                <a:outerShdw blurRad="38100" dist="38100" dir="2700000" algn="tl">
                  <a:srgbClr val="000000">
                    <a:alpha val="43137"/>
                  </a:srgbClr>
                </a:outerShdw>
              </a:effectLst>
              <a:latin typeface="Andalus" panose="02020603050405020304" pitchFamily="18" charset="-78"/>
              <a:cs typeface="Andalus" panose="02020603050405020304" pitchFamily="18" charset="-78"/>
            </a:endParaRPr>
          </a:p>
        </p:txBody>
      </p:sp>
    </p:spTree>
    <p:extLst>
      <p:ext uri="{BB962C8B-B14F-4D97-AF65-F5344CB8AC3E}">
        <p14:creationId xmlns:p14="http://schemas.microsoft.com/office/powerpoint/2010/main" val="35357775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Bebeklerin taklit davranışı doğduktan 7-10 gün içerisinde başlar</a:t>
            </a:r>
          </a:p>
          <a:p>
            <a:endParaRPr lang="tr-TR" dirty="0"/>
          </a:p>
          <a:p>
            <a:r>
              <a:rPr lang="tr-TR" dirty="0" smtClean="0"/>
              <a:t>Görme: 6/74</a:t>
            </a:r>
          </a:p>
          <a:p>
            <a:r>
              <a:rPr lang="tr-TR" dirty="0" smtClean="0"/>
              <a:t>Farklı uzaklıktaki objelere odaklanma 2 ay civarında başlar</a:t>
            </a:r>
          </a:p>
          <a:p>
            <a:r>
              <a:rPr lang="tr-TR" dirty="0" smtClean="0"/>
              <a:t>4 ay civarı 3 boyutlu algılama</a:t>
            </a:r>
            <a:endParaRPr lang="tr-TR" dirty="0"/>
          </a:p>
        </p:txBody>
      </p:sp>
    </p:spTree>
    <p:extLst>
      <p:ext uri="{BB962C8B-B14F-4D97-AF65-F5344CB8AC3E}">
        <p14:creationId xmlns:p14="http://schemas.microsoft.com/office/powerpoint/2010/main" val="20236689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İşitme: ani ses</a:t>
            </a:r>
          </a:p>
          <a:p>
            <a:endParaRPr lang="tr-TR" dirty="0"/>
          </a:p>
          <a:p>
            <a:r>
              <a:rPr lang="tr-TR" dirty="0" smtClean="0"/>
              <a:t>Tat: Tatlı ekşi</a:t>
            </a:r>
          </a:p>
          <a:p>
            <a:endParaRPr lang="tr-TR" dirty="0"/>
          </a:p>
          <a:p>
            <a:r>
              <a:rPr lang="tr-TR" dirty="0" smtClean="0"/>
              <a:t>Koku: Doğumdan sonraki birkaç saat</a:t>
            </a:r>
          </a:p>
          <a:p>
            <a:endParaRPr lang="tr-TR" dirty="0"/>
          </a:p>
          <a:p>
            <a:r>
              <a:rPr lang="tr-TR" dirty="0" smtClean="0"/>
              <a:t>Dokunma 5 aydan sonra dudak ve dil</a:t>
            </a:r>
          </a:p>
          <a:p>
            <a:endParaRPr lang="tr-TR" dirty="0"/>
          </a:p>
          <a:p>
            <a:endParaRPr lang="tr-TR" dirty="0"/>
          </a:p>
        </p:txBody>
      </p:sp>
    </p:spTree>
    <p:extLst>
      <p:ext uri="{BB962C8B-B14F-4D97-AF65-F5344CB8AC3E}">
        <p14:creationId xmlns:p14="http://schemas.microsoft.com/office/powerpoint/2010/main" val="5398084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İlk çocukluk döneminde fiziksel gelişim</a:t>
            </a:r>
            <a:endParaRPr lang="tr-TR" dirty="0"/>
          </a:p>
        </p:txBody>
      </p:sp>
      <p:sp>
        <p:nvSpPr>
          <p:cNvPr id="3" name="İçerik Yer Tutucusu 2"/>
          <p:cNvSpPr>
            <a:spLocks noGrp="1"/>
          </p:cNvSpPr>
          <p:nvPr>
            <p:ph idx="1"/>
          </p:nvPr>
        </p:nvSpPr>
        <p:spPr/>
        <p:txBody>
          <a:bodyPr/>
          <a:lstStyle/>
          <a:p>
            <a:r>
              <a:rPr lang="tr-TR" dirty="0" smtClean="0"/>
              <a:t>2-6 yavaşlama dönemi</a:t>
            </a:r>
          </a:p>
          <a:p>
            <a:r>
              <a:rPr lang="tr-TR" dirty="0" smtClean="0"/>
              <a:t>Kaba ve ince kaslar gelişmeye devam eder</a:t>
            </a:r>
            <a:endParaRPr lang="tr-TR" dirty="0"/>
          </a:p>
        </p:txBody>
      </p:sp>
    </p:spTree>
    <p:extLst>
      <p:ext uri="{BB962C8B-B14F-4D97-AF65-F5344CB8AC3E}">
        <p14:creationId xmlns:p14="http://schemas.microsoft.com/office/powerpoint/2010/main" val="1780969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Orta çocukluk dönemi (6-10/11)</a:t>
            </a:r>
            <a:endParaRPr lang="tr-TR" dirty="0"/>
          </a:p>
        </p:txBody>
      </p:sp>
      <p:sp>
        <p:nvSpPr>
          <p:cNvPr id="3" name="İçerik Yer Tutucusu 2"/>
          <p:cNvSpPr>
            <a:spLocks noGrp="1"/>
          </p:cNvSpPr>
          <p:nvPr>
            <p:ph idx="1"/>
          </p:nvPr>
        </p:nvSpPr>
        <p:spPr/>
        <p:txBody>
          <a:bodyPr/>
          <a:lstStyle/>
          <a:p>
            <a:r>
              <a:rPr lang="tr-TR" dirty="0" smtClean="0"/>
              <a:t>Beden gelişimin yavaşlamış olması nedeniyle bedensel görünüm fazla farklılaşmaz anca k motor becerilerde farklılaşma olur.</a:t>
            </a:r>
            <a:endParaRPr lang="tr-TR" dirty="0"/>
          </a:p>
        </p:txBody>
      </p:sp>
    </p:spTree>
    <p:extLst>
      <p:ext uri="{BB962C8B-B14F-4D97-AF65-F5344CB8AC3E}">
        <p14:creationId xmlns:p14="http://schemas.microsoft.com/office/powerpoint/2010/main" val="17394235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Ergenlik Dönemi Fiziksel Gelişim</a:t>
            </a:r>
            <a:endParaRPr lang="tr-TR" dirty="0"/>
          </a:p>
        </p:txBody>
      </p:sp>
      <p:sp>
        <p:nvSpPr>
          <p:cNvPr id="3" name="İçerik Yer Tutucusu 2"/>
          <p:cNvSpPr>
            <a:spLocks noGrp="1"/>
          </p:cNvSpPr>
          <p:nvPr>
            <p:ph idx="1"/>
          </p:nvPr>
        </p:nvSpPr>
        <p:spPr/>
        <p:txBody>
          <a:bodyPr/>
          <a:lstStyle/>
          <a:p>
            <a:r>
              <a:rPr lang="tr-TR" dirty="0" smtClean="0"/>
              <a:t>  </a:t>
            </a:r>
            <a:endParaRPr lang="tr-TR" dirty="0"/>
          </a:p>
          <a:p>
            <a:pPr lvl="8"/>
            <a:r>
              <a:rPr lang="tr-TR" sz="4400" dirty="0" err="1" smtClean="0"/>
              <a:t>Hipotalamus</a:t>
            </a:r>
            <a:endParaRPr lang="tr-TR" sz="4400" dirty="0"/>
          </a:p>
          <a:p>
            <a:pPr lvl="8"/>
            <a:endParaRPr lang="tr-TR" sz="4400" dirty="0"/>
          </a:p>
          <a:p>
            <a:pPr lvl="8"/>
            <a:r>
              <a:rPr lang="tr-TR" sz="4400" dirty="0" smtClean="0"/>
              <a:t>Hipofiz bezi</a:t>
            </a:r>
          </a:p>
          <a:p>
            <a:pPr marL="1947672" lvl="8" indent="0">
              <a:buNone/>
            </a:pPr>
            <a:endParaRPr lang="tr-TR" sz="4400" dirty="0" smtClean="0"/>
          </a:p>
          <a:p>
            <a:pPr marL="1947672" lvl="8" indent="0">
              <a:buNone/>
            </a:pPr>
            <a:r>
              <a:rPr lang="tr-TR" sz="3200" dirty="0" smtClean="0"/>
              <a:t>Cinsiyet H. Büyüme H.   </a:t>
            </a:r>
            <a:endParaRPr lang="tr-TR" sz="3200" dirty="0"/>
          </a:p>
        </p:txBody>
      </p:sp>
      <p:sp>
        <p:nvSpPr>
          <p:cNvPr id="6" name="Aşağı Ok 5"/>
          <p:cNvSpPr/>
          <p:nvPr/>
        </p:nvSpPr>
        <p:spPr>
          <a:xfrm>
            <a:off x="4942332" y="2844718"/>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Aşağı Ok 6"/>
          <p:cNvSpPr/>
          <p:nvPr/>
        </p:nvSpPr>
        <p:spPr>
          <a:xfrm rot="1161672">
            <a:off x="4067944" y="4315556"/>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Aşağı Ok 7"/>
          <p:cNvSpPr/>
          <p:nvPr/>
        </p:nvSpPr>
        <p:spPr>
          <a:xfrm rot="20031775">
            <a:off x="5868144" y="4379066"/>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02038433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Erinlik</a:t>
            </a:r>
            <a:endParaRPr lang="tr-TR" dirty="0"/>
          </a:p>
        </p:txBody>
      </p:sp>
      <p:sp>
        <p:nvSpPr>
          <p:cNvPr id="3" name="İçerik Yer Tutucusu 2"/>
          <p:cNvSpPr>
            <a:spLocks noGrp="1"/>
          </p:cNvSpPr>
          <p:nvPr>
            <p:ph idx="1"/>
          </p:nvPr>
        </p:nvSpPr>
        <p:spPr/>
        <p:txBody>
          <a:bodyPr/>
          <a:lstStyle/>
          <a:p>
            <a:r>
              <a:rPr lang="tr-TR" dirty="0" smtClean="0"/>
              <a:t>Kızlarda 9-10 yaş</a:t>
            </a:r>
          </a:p>
          <a:p>
            <a:r>
              <a:rPr lang="tr-TR" dirty="0" smtClean="0"/>
              <a:t>Erkeklerde 11-12 yaş</a:t>
            </a:r>
          </a:p>
          <a:p>
            <a:endParaRPr lang="tr-TR" dirty="0"/>
          </a:p>
          <a:p>
            <a:endParaRPr lang="tr-TR" dirty="0" smtClean="0"/>
          </a:p>
          <a:p>
            <a:pPr marL="82296" indent="0">
              <a:buNone/>
            </a:pPr>
            <a:endParaRPr lang="tr-TR" dirty="0"/>
          </a:p>
        </p:txBody>
      </p:sp>
    </p:spTree>
    <p:extLst>
      <p:ext uri="{BB962C8B-B14F-4D97-AF65-F5344CB8AC3E}">
        <p14:creationId xmlns:p14="http://schemas.microsoft.com/office/powerpoint/2010/main" val="346592065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pPr>
              <a:buNone/>
              <a:defRPr/>
            </a:pPr>
            <a:r>
              <a:rPr lang="tr-TR" b="1" u="sng" dirty="0"/>
              <a:t>Erinlik: </a:t>
            </a:r>
            <a:r>
              <a:rPr lang="tr-TR" dirty="0"/>
              <a:t>Bir bireyin cinsel üreme yeteneğinin ortaya çıkmaya başladığı dönem. Üreme yeteneğine yol açan bir dizi biyolojik ve fiziksel değişimin belirtisidir. </a:t>
            </a:r>
          </a:p>
          <a:p>
            <a:pPr>
              <a:buNone/>
              <a:defRPr/>
            </a:pPr>
            <a:endParaRPr lang="tr-TR" dirty="0"/>
          </a:p>
          <a:p>
            <a:pPr>
              <a:buFont typeface="Wingdings" pitchFamily="2" charset="2"/>
              <a:buChar char="q"/>
              <a:defRPr/>
            </a:pPr>
            <a:r>
              <a:rPr lang="tr-TR" dirty="0"/>
              <a:t>Erinliğin 5 temel fiziksel göstergesi:</a:t>
            </a:r>
          </a:p>
          <a:p>
            <a:pPr marL="514350" indent="-514350">
              <a:buFont typeface="+mj-lt"/>
              <a:buAutoNum type="arabicPeriod"/>
              <a:defRPr/>
            </a:pPr>
            <a:r>
              <a:rPr lang="tr-TR" dirty="0"/>
              <a:t>Büyümenin hızının artması.</a:t>
            </a:r>
          </a:p>
          <a:p>
            <a:pPr marL="514350" indent="-514350">
              <a:buFont typeface="+mj-lt"/>
              <a:buAutoNum type="arabicPeriod"/>
              <a:defRPr/>
            </a:pPr>
            <a:r>
              <a:rPr lang="tr-TR" dirty="0"/>
              <a:t>Birincil cinsiyet özelliklerinin gelişimi.</a:t>
            </a:r>
          </a:p>
          <a:p>
            <a:pPr marL="514350" indent="-514350">
              <a:buFont typeface="+mj-lt"/>
              <a:buAutoNum type="arabicPeriod"/>
              <a:defRPr/>
            </a:pPr>
            <a:r>
              <a:rPr lang="tr-TR" dirty="0" err="1"/>
              <a:t>Genital</a:t>
            </a:r>
            <a:r>
              <a:rPr lang="tr-TR" dirty="0"/>
              <a:t> organlarda ya da memelerdeki değişim. </a:t>
            </a:r>
            <a:r>
              <a:rPr lang="tr-TR" i="1" dirty="0"/>
              <a:t>(ikincil cinsiyet özelliklerinin gelişimi;</a:t>
            </a:r>
            <a:r>
              <a:rPr lang="tr-TR" dirty="0"/>
              <a:t> </a:t>
            </a:r>
            <a:r>
              <a:rPr lang="tr-TR" dirty="0" err="1"/>
              <a:t>pubik</a:t>
            </a:r>
            <a:r>
              <a:rPr lang="tr-TR" dirty="0"/>
              <a:t>, yüz beden kıllanmaları ve cinsel organların gelişimi)</a:t>
            </a:r>
          </a:p>
          <a:p>
            <a:pPr marL="514350" indent="-514350">
              <a:buFont typeface="+mj-lt"/>
              <a:buAutoNum type="arabicPeriod"/>
              <a:defRPr/>
            </a:pPr>
            <a:r>
              <a:rPr lang="tr-TR" dirty="0"/>
              <a:t>Beden </a:t>
            </a:r>
            <a:r>
              <a:rPr lang="tr-TR" i="1" dirty="0"/>
              <a:t>bileşimindeki</a:t>
            </a:r>
            <a:r>
              <a:rPr lang="tr-TR" dirty="0"/>
              <a:t> – özellikle yağ ve kas miktarı ve dağılımındaki- </a:t>
            </a:r>
            <a:r>
              <a:rPr lang="tr-TR" i="1" dirty="0"/>
              <a:t>değişimler.</a:t>
            </a:r>
          </a:p>
          <a:p>
            <a:pPr marL="514350" indent="-514350">
              <a:buFont typeface="+mj-lt"/>
              <a:buAutoNum type="arabicPeriod"/>
              <a:defRPr/>
            </a:pPr>
            <a:r>
              <a:rPr lang="tr-TR" dirty="0"/>
              <a:t>Egzersiz için dayanıklılık ve toleransın artmasına yol açan </a:t>
            </a:r>
            <a:r>
              <a:rPr lang="tr-TR" i="1" dirty="0"/>
              <a:t>dolaşım ve solunum sistemlerindeki </a:t>
            </a:r>
            <a:r>
              <a:rPr lang="tr-TR" dirty="0"/>
              <a:t>değişimler. </a:t>
            </a:r>
          </a:p>
          <a:p>
            <a:endParaRPr lang="tr-TR" dirty="0"/>
          </a:p>
        </p:txBody>
      </p:sp>
    </p:spTree>
    <p:extLst>
      <p:ext uri="{BB962C8B-B14F-4D97-AF65-F5344CB8AC3E}">
        <p14:creationId xmlns:p14="http://schemas.microsoft.com/office/powerpoint/2010/main" val="24912674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Ergenlik</a:t>
            </a:r>
            <a:endParaRPr lang="tr-TR" dirty="0"/>
          </a:p>
        </p:txBody>
      </p:sp>
      <p:sp>
        <p:nvSpPr>
          <p:cNvPr id="3" name="İçerik Yer Tutucusu 2"/>
          <p:cNvSpPr>
            <a:spLocks noGrp="1"/>
          </p:cNvSpPr>
          <p:nvPr>
            <p:ph idx="1"/>
          </p:nvPr>
        </p:nvSpPr>
        <p:spPr/>
        <p:txBody>
          <a:bodyPr/>
          <a:lstStyle/>
          <a:p>
            <a:r>
              <a:rPr lang="tr-TR" dirty="0" err="1" smtClean="0"/>
              <a:t>Menstürasyon</a:t>
            </a:r>
            <a:endParaRPr lang="tr-TR" dirty="0" smtClean="0"/>
          </a:p>
          <a:p>
            <a:endParaRPr lang="tr-TR" dirty="0"/>
          </a:p>
          <a:p>
            <a:r>
              <a:rPr lang="tr-TR" dirty="0" err="1" smtClean="0"/>
              <a:t>Ejakülasyon</a:t>
            </a:r>
            <a:endParaRPr lang="tr-TR" dirty="0" smtClean="0"/>
          </a:p>
          <a:p>
            <a:endParaRPr lang="tr-TR" dirty="0"/>
          </a:p>
          <a:p>
            <a:r>
              <a:rPr lang="tr-TR" dirty="0" smtClean="0"/>
              <a:t>Erken ve geç olgunlaşma</a:t>
            </a:r>
            <a:endParaRPr lang="tr-TR" dirty="0"/>
          </a:p>
        </p:txBody>
      </p:sp>
    </p:spTree>
    <p:extLst>
      <p:ext uri="{BB962C8B-B14F-4D97-AF65-F5344CB8AC3E}">
        <p14:creationId xmlns:p14="http://schemas.microsoft.com/office/powerpoint/2010/main" val="161914828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3044917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Embriyonik</a:t>
            </a:r>
            <a:r>
              <a:rPr lang="tr-TR" dirty="0" smtClean="0"/>
              <a:t> Dönem</a:t>
            </a:r>
            <a:endParaRPr lang="tr-TR" dirty="0"/>
          </a:p>
        </p:txBody>
      </p:sp>
      <p:sp>
        <p:nvSpPr>
          <p:cNvPr id="3" name="2 İçerik Yer Tutucusu"/>
          <p:cNvSpPr>
            <a:spLocks noGrp="1"/>
          </p:cNvSpPr>
          <p:nvPr>
            <p:ph idx="1"/>
          </p:nvPr>
        </p:nvSpPr>
        <p:spPr/>
        <p:txBody>
          <a:bodyPr/>
          <a:lstStyle/>
          <a:p>
            <a:r>
              <a:rPr lang="tr-TR" dirty="0" smtClean="0"/>
              <a:t>Döllenmeden sonraki 2-8 hafta arasındaki dönemdir.</a:t>
            </a:r>
          </a:p>
          <a:p>
            <a:r>
              <a:rPr lang="tr-TR" dirty="0" smtClean="0"/>
              <a:t>Bu dönemde hücrelerin farklılaşma hızı yoğunlaşır, destek sistemleri ve organlar oluşur.</a:t>
            </a:r>
          </a:p>
          <a:p>
            <a:r>
              <a:rPr lang="tr-TR" dirty="0" smtClean="0"/>
              <a:t>Hücre kümesi artık </a:t>
            </a:r>
            <a:r>
              <a:rPr lang="tr-TR" b="1" dirty="0" smtClean="0"/>
              <a:t>embriyo</a:t>
            </a:r>
            <a:r>
              <a:rPr lang="tr-TR" dirty="0" smtClean="0"/>
              <a:t> adını alır.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Embriyonun gelişen destek sistemleri </a:t>
            </a:r>
            <a:r>
              <a:rPr lang="tr-TR" b="1" dirty="0" err="1" smtClean="0"/>
              <a:t>amnion</a:t>
            </a:r>
            <a:r>
              <a:rPr lang="tr-TR" b="1" dirty="0" smtClean="0"/>
              <a:t>, göbek kordonu ve plasentadır. </a:t>
            </a:r>
          </a:p>
          <a:p>
            <a:r>
              <a:rPr lang="tr-TR" b="1" dirty="0" err="1" smtClean="0"/>
              <a:t>Amnion</a:t>
            </a:r>
            <a:r>
              <a:rPr lang="tr-TR" b="1" dirty="0" smtClean="0"/>
              <a:t>; </a:t>
            </a:r>
            <a:r>
              <a:rPr lang="tr-TR" dirty="0" smtClean="0"/>
              <a:t>gelişmekte olan embriyonun yüzeceği içi temiz su dolu bir torba gibidir. Nem ve ısı derecesi açısından olduğu kadar şok geçirmezlik açısından da kontrollü bir çevre sağlar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t>Göbek kordonu; </a:t>
            </a:r>
            <a:r>
              <a:rPr lang="tr-TR" dirty="0" smtClean="0"/>
              <a:t>bebeği plasentaya bağlayan yaşam destek sistemidir. İki atar damar ve bir toplar damardan oluşur.</a:t>
            </a:r>
          </a:p>
          <a:p>
            <a:r>
              <a:rPr lang="tr-TR" b="1" dirty="0" smtClean="0"/>
              <a:t>Plasenta; </a:t>
            </a:r>
            <a:r>
              <a:rPr lang="tr-TR" dirty="0" smtClean="0"/>
              <a:t>içinde anne ve bebeğin küçük kan damarlarının sarmal olduğu disk biçiminde doku grubundan oluşmuş yaşam destek sistemidir.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Fetal</a:t>
            </a:r>
            <a:r>
              <a:rPr lang="tr-TR" dirty="0" smtClean="0"/>
              <a:t> Dönem</a:t>
            </a:r>
            <a:endParaRPr lang="tr-TR" dirty="0"/>
          </a:p>
        </p:txBody>
      </p:sp>
      <p:sp>
        <p:nvSpPr>
          <p:cNvPr id="3" name="2 İçerik Yer Tutucusu"/>
          <p:cNvSpPr>
            <a:spLocks noGrp="1"/>
          </p:cNvSpPr>
          <p:nvPr>
            <p:ph idx="1"/>
          </p:nvPr>
        </p:nvSpPr>
        <p:spPr/>
        <p:txBody>
          <a:bodyPr>
            <a:normAutofit lnSpcReduction="10000"/>
          </a:bodyPr>
          <a:lstStyle/>
          <a:p>
            <a:r>
              <a:rPr lang="tr-TR" dirty="0" smtClean="0"/>
              <a:t>2. aydan doğuma kadar (28.-40. haftalar) devam eden dönemdir. </a:t>
            </a:r>
          </a:p>
          <a:p>
            <a:r>
              <a:rPr lang="tr-TR" dirty="0" smtClean="0"/>
              <a:t>Döllenmeden sonraki 3. ayda </a:t>
            </a:r>
            <a:r>
              <a:rPr lang="tr-TR" dirty="0" err="1" smtClean="0"/>
              <a:t>fetus</a:t>
            </a:r>
            <a:r>
              <a:rPr lang="tr-TR" dirty="0" smtClean="0"/>
              <a:t> yaklaşık 7,6 cm uzunluğunda ve 85 gr ağırlığındadır. Kollarını ve bacaklarını hareket ettirir, ağzını açıp kapatabilir ve başını çevirebilir. </a:t>
            </a:r>
            <a:r>
              <a:rPr lang="tr-TR" dirty="0" err="1" smtClean="0"/>
              <a:t>Genital</a:t>
            </a:r>
            <a:r>
              <a:rPr lang="tr-TR" dirty="0" smtClean="0"/>
              <a:t> organları kız/oğlan olarak tanımlanabilir. </a:t>
            </a:r>
          </a:p>
          <a:p>
            <a:r>
              <a:rPr lang="tr-TR" dirty="0" smtClean="0"/>
              <a:t>4. ayın sonunda </a:t>
            </a:r>
            <a:r>
              <a:rPr lang="tr-TR" dirty="0" err="1" smtClean="0"/>
              <a:t>fetus</a:t>
            </a:r>
            <a:r>
              <a:rPr lang="tr-TR" dirty="0" smtClean="0"/>
              <a:t> yaklaşık 15 cm boyunda ve 113-198 gr. ağırlığındadır.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Yaklaşık bu dönemde bebeğin kol ve bacak hareketleri anne tarafından hissedilir.</a:t>
            </a:r>
          </a:p>
          <a:p>
            <a:r>
              <a:rPr lang="tr-TR" dirty="0" smtClean="0"/>
              <a:t>5. ayda cilt yapılaşması biçimlenir, 6. ayın sonunda göz kapakları tamamen biçimlenir ve başı ince bir saç tabakası kaplar. Yakalama refleksi vardır ve düzensiz solunum hareketleri ortaya çıkar.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Doğum öncesi gelişimin son iki ayında yağ dokuları gelişir. Kalp, böbrek gibi çeşitli organ sistemleri çalışmaya başlar.</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is Klasik">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130</TotalTime>
  <Words>1122</Words>
  <Application>Microsoft Office PowerPoint</Application>
  <PresentationFormat>Ekran Gösterisi (4:3)</PresentationFormat>
  <Paragraphs>139</Paragraphs>
  <Slides>39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39</vt:i4>
      </vt:variant>
    </vt:vector>
  </HeadingPairs>
  <TitlesOfParts>
    <vt:vector size="46" baseType="lpstr">
      <vt:lpstr>Andalus</vt:lpstr>
      <vt:lpstr>Arial</vt:lpstr>
      <vt:lpstr>Times New Roman</vt:lpstr>
      <vt:lpstr>Verdana</vt:lpstr>
      <vt:lpstr>Wingdings</vt:lpstr>
      <vt:lpstr>Wingdings 2</vt:lpstr>
      <vt:lpstr>Gündönümü</vt:lpstr>
      <vt:lpstr>DOĞUM ÖNCESİ GELİŞİM ve DOĞUM</vt:lpstr>
      <vt:lpstr>PowerPoint Sunusu</vt:lpstr>
      <vt:lpstr>Germinal Dönem</vt:lpstr>
      <vt:lpstr>Embriyonik Dönem</vt:lpstr>
      <vt:lpstr>PowerPoint Sunusu</vt:lpstr>
      <vt:lpstr>PowerPoint Sunusu</vt:lpstr>
      <vt:lpstr>Fetal Dönem</vt:lpstr>
      <vt:lpstr>PowerPoint Sunusu</vt:lpstr>
      <vt:lpstr>PowerPoint Sunusu</vt:lpstr>
      <vt:lpstr>DOĞUM ÖNCESİ DÖNEMDE TERATOLOJİ VE HASARLAR</vt:lpstr>
      <vt:lpstr>PowerPoint Sunusu</vt:lpstr>
      <vt:lpstr>Teratojenler ve Etkileri</vt:lpstr>
      <vt:lpstr>PowerPoint Sunusu</vt:lpstr>
      <vt:lpstr>PowerPoint Sunusu</vt:lpstr>
      <vt:lpstr>PowerPoint Sunusu</vt:lpstr>
      <vt:lpstr>PowerPoint Sunusu</vt:lpstr>
      <vt:lpstr>HIV/AİDS</vt:lpstr>
      <vt:lpstr>PowerPoint Sunusu</vt:lpstr>
      <vt:lpstr>PowerPoint Sunusu</vt:lpstr>
      <vt:lpstr>HIV</vt:lpstr>
      <vt:lpstr>Önemli Bilgi:</vt:lpstr>
      <vt:lpstr>Doğum öncesi gelişimi etkileyen diğer faktörler</vt:lpstr>
      <vt:lpstr>Doğum Süreci</vt:lpstr>
      <vt:lpstr>2. Evre </vt:lpstr>
      <vt:lpstr>3. Evre </vt:lpstr>
      <vt:lpstr>PowerPoint Sunusu</vt:lpstr>
      <vt:lpstr>Bebeklikte fiziksel gelişim</vt:lpstr>
      <vt:lpstr>Bebeklikte psikomotor gelişim</vt:lpstr>
      <vt:lpstr>Bebeklikte psikomotor gelişim</vt:lpstr>
      <vt:lpstr>Bebeklikte Duyusal Gelişim</vt:lpstr>
      <vt:lpstr>PowerPoint Sunusu</vt:lpstr>
      <vt:lpstr>PowerPoint Sunusu</vt:lpstr>
      <vt:lpstr>İlk çocukluk döneminde fiziksel gelişim</vt:lpstr>
      <vt:lpstr>Orta çocukluk dönemi (6-10/11)</vt:lpstr>
      <vt:lpstr>Ergenlik Dönemi Fiziksel Gelişim</vt:lpstr>
      <vt:lpstr>Erinlik</vt:lpstr>
      <vt:lpstr>PowerPoint Sunusu</vt:lpstr>
      <vt:lpstr>Ergenlik</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DOĞUM ÖNCESİ GELİŞİM ve EVRELERİ</dc:title>
  <dc:creator>Muge ARTAR</dc:creator>
  <cp:lastModifiedBy>EYLEM</cp:lastModifiedBy>
  <cp:revision>25</cp:revision>
  <dcterms:created xsi:type="dcterms:W3CDTF">2013-03-05T13:33:09Z</dcterms:created>
  <dcterms:modified xsi:type="dcterms:W3CDTF">2014-09-17T18:07:44Z</dcterms:modified>
</cp:coreProperties>
</file>