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74" r:id="rId1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E147FAD6-2114-374E-A4C8-9642E6507BC7}"/>
    <pc:docChg chg="modSld">
      <pc:chgData name="özge sakiyan" userId="b6bebe72cd1ac83e" providerId="LiveId" clId="{E147FAD6-2114-374E-A4C8-9642E6507BC7}" dt="2021-04-19T04:37:23.559" v="93" actId="20577"/>
      <pc:docMkLst>
        <pc:docMk/>
      </pc:docMkLst>
      <pc:sldChg chg="modSp">
        <pc:chgData name="özge sakiyan" userId="b6bebe72cd1ac83e" providerId="LiveId" clId="{E147FAD6-2114-374E-A4C8-9642E6507BC7}" dt="2021-04-19T04:37:23.559" v="93" actId="20577"/>
        <pc:sldMkLst>
          <pc:docMk/>
          <pc:sldMk cId="1035038048" sldId="276"/>
        </pc:sldMkLst>
        <pc:spChg chg="mod">
          <ac:chgData name="özge sakiyan" userId="b6bebe72cd1ac83e" providerId="LiveId" clId="{E147FAD6-2114-374E-A4C8-9642E6507BC7}" dt="2021-04-19T04:37:23.559" v="93" actId="20577"/>
          <ac:spMkLst>
            <pc:docMk/>
            <pc:sldMk cId="1035038048" sldId="276"/>
            <ac:spMk id="3" creationId="{00000000-0000-0000-0000-000000000000}"/>
          </ac:spMkLst>
        </pc:spChg>
      </pc:sldChg>
    </pc:docChg>
  </pc:docChgLst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64873" y="1752600"/>
            <a:ext cx="8158740" cy="1828800"/>
          </a:xfrm>
        </p:spPr>
        <p:txBody>
          <a:bodyPr rtlCol="0">
            <a:normAutofit/>
          </a:bodyPr>
          <a:lstStyle/>
          <a:p>
            <a:pPr rtl="0"/>
            <a:r>
              <a:rPr lang="tr" dirty="0" smtClean="0"/>
              <a:t>Color </a:t>
            </a:r>
            <a:r>
              <a:rPr lang="tr" dirty="0"/>
              <a:t>analysis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 smtClean="0"/>
              <a:t>03.05.2021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Introduction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Color, flavor, and texture are the three </a:t>
            </a:r>
            <a:r>
              <a:rPr lang="en-US" dirty="0" smtClean="0"/>
              <a:t>principal</a:t>
            </a:r>
            <a:r>
              <a:rPr lang="tr-TR" dirty="0" smtClean="0"/>
              <a:t> </a:t>
            </a:r>
            <a:r>
              <a:rPr lang="en-US" dirty="0" smtClean="0"/>
              <a:t>quality </a:t>
            </a:r>
            <a:r>
              <a:rPr lang="en-US" dirty="0"/>
              <a:t>attributes that determine food </a:t>
            </a:r>
            <a:r>
              <a:rPr lang="en-US" dirty="0" smtClean="0"/>
              <a:t>acceptance,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color has a far greater influence on our </a:t>
            </a:r>
            <a:r>
              <a:rPr lang="en-US" dirty="0" smtClean="0"/>
              <a:t>judgment</a:t>
            </a:r>
            <a:r>
              <a:rPr lang="tr-TR" dirty="0" smtClean="0"/>
              <a:t> t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/>
              <a:t>most of us </a:t>
            </a:r>
            <a:r>
              <a:rPr lang="en-US" dirty="0" smtClean="0"/>
              <a:t>appreciate.</a:t>
            </a:r>
            <a:endParaRPr lang="tr-TR" dirty="0"/>
          </a:p>
          <a:p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 smtClean="0"/>
              <a:t>scientists</a:t>
            </a:r>
            <a:r>
              <a:rPr lang="tr-TR" dirty="0"/>
              <a:t> </a:t>
            </a:r>
            <a:r>
              <a:rPr lang="en-US" dirty="0" smtClean="0"/>
              <a:t>who </a:t>
            </a:r>
            <a:r>
              <a:rPr lang="en-US" dirty="0"/>
              <a:t>establish quality control specifications </a:t>
            </a:r>
            <a:r>
              <a:rPr lang="en-US" dirty="0" smtClean="0"/>
              <a:t>are </a:t>
            </a:r>
            <a:r>
              <a:rPr lang="en-US" dirty="0"/>
              <a:t>very aware of the importance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color </a:t>
            </a:r>
            <a:r>
              <a:rPr lang="en-US" dirty="0"/>
              <a:t>and appearance. While subjective </a:t>
            </a:r>
            <a:r>
              <a:rPr lang="en-US" dirty="0" smtClean="0"/>
              <a:t>visual</a:t>
            </a:r>
            <a:r>
              <a:rPr lang="tr-TR" dirty="0" smtClean="0"/>
              <a:t> </a:t>
            </a:r>
            <a:r>
              <a:rPr lang="en-US" dirty="0" smtClean="0"/>
              <a:t>assessment </a:t>
            </a:r>
            <a:r>
              <a:rPr lang="en-US" dirty="0"/>
              <a:t>and use of visual color standards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still </a:t>
            </a:r>
            <a:r>
              <a:rPr lang="en-US" dirty="0"/>
              <a:t>used in the food industry, instrumental </a:t>
            </a:r>
            <a:r>
              <a:rPr lang="en-US" dirty="0" smtClean="0"/>
              <a:t>color</a:t>
            </a:r>
            <a:r>
              <a:rPr lang="tr-TR" dirty="0" smtClean="0"/>
              <a:t> </a:t>
            </a:r>
            <a:r>
              <a:rPr lang="en-US" dirty="0" smtClean="0"/>
              <a:t>measurements </a:t>
            </a:r>
            <a:r>
              <a:rPr lang="en-US" dirty="0"/>
              <a:t>are extensively employed.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40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Definitions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err="1" smtClean="0"/>
              <a:t>Color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be defined as the sensation that is </a:t>
            </a:r>
            <a:r>
              <a:rPr lang="en-US" dirty="0" smtClean="0"/>
              <a:t>experienced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an individual when radiant energy </a:t>
            </a:r>
            <a:r>
              <a:rPr lang="en-US" dirty="0" smtClean="0"/>
              <a:t>within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visible spectrum (380–770 nm) falls upon the </a:t>
            </a:r>
            <a:r>
              <a:rPr lang="en-US" dirty="0" smtClean="0"/>
              <a:t>retina</a:t>
            </a:r>
            <a:r>
              <a:rPr lang="tr-TR" dirty="0" smtClean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eye</a:t>
            </a:r>
            <a:endParaRPr lang="tr-TR" dirty="0"/>
          </a:p>
          <a:p>
            <a:pPr marL="0" indent="0">
              <a:buNone/>
            </a:pPr>
            <a:r>
              <a:rPr lang="tr-TR" dirty="0" err="1" smtClean="0"/>
              <a:t>Colorant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err="1" smtClean="0"/>
              <a:t>It</a:t>
            </a:r>
            <a:r>
              <a:rPr lang="en-US" b="1" dirty="0" smtClean="0"/>
              <a:t> </a:t>
            </a:r>
            <a:r>
              <a:rPr lang="en-US" dirty="0"/>
              <a:t>is a pigment that is </a:t>
            </a:r>
            <a:r>
              <a:rPr lang="en-US" dirty="0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color</a:t>
            </a:r>
            <a:r>
              <a:rPr lang="tr-TR" dirty="0"/>
              <a:t> a </a:t>
            </a:r>
            <a:r>
              <a:rPr lang="tr-TR" dirty="0" err="1"/>
              <a:t>product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Colorimetry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science of color measurement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makes</a:t>
            </a:r>
            <a:r>
              <a:rPr lang="tr-TR" dirty="0" smtClean="0"/>
              <a:t> it</a:t>
            </a:r>
            <a:r>
              <a:rPr lang="en-US" dirty="0" smtClean="0"/>
              <a:t> </a:t>
            </a:r>
            <a:r>
              <a:rPr lang="en-US" dirty="0"/>
              <a:t>possible to define color in mathematical </a:t>
            </a:r>
            <a:r>
              <a:rPr lang="en-US" dirty="0" smtClean="0"/>
              <a:t>units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6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specification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</a:t>
            </a:r>
            <a:r>
              <a:rPr lang="en-US" b="1" u="sng" dirty="0"/>
              <a:t>verbal</a:t>
            </a:r>
            <a:r>
              <a:rPr lang="en-US" dirty="0"/>
              <a:t>, </a:t>
            </a:r>
            <a:r>
              <a:rPr lang="en-US" b="1" u="sng" dirty="0"/>
              <a:t>visual matching</a:t>
            </a:r>
            <a:r>
              <a:rPr lang="en-US" dirty="0"/>
              <a:t>, and </a:t>
            </a:r>
            <a:r>
              <a:rPr lang="en-US" b="1" u="sng" dirty="0" smtClean="0"/>
              <a:t>instrumental</a:t>
            </a:r>
            <a:r>
              <a:rPr lang="tr-TR" b="1" u="sng" dirty="0" smtClean="0"/>
              <a:t> </a:t>
            </a:r>
            <a:r>
              <a:rPr lang="en-US" b="1" u="sng" dirty="0" smtClean="0"/>
              <a:t>methods </a:t>
            </a:r>
            <a:r>
              <a:rPr lang="en-US" dirty="0"/>
              <a:t>for describing and specifying color. </a:t>
            </a:r>
            <a:endParaRPr lang="tr-TR" dirty="0" smtClean="0"/>
          </a:p>
          <a:p>
            <a:r>
              <a:rPr lang="en-US" dirty="0" smtClean="0"/>
              <a:t>Color is</a:t>
            </a:r>
            <a:r>
              <a:rPr lang="tr-TR" dirty="0" smtClean="0"/>
              <a:t> </a:t>
            </a:r>
            <a:r>
              <a:rPr lang="tr-TR" dirty="0" err="1" smtClean="0"/>
              <a:t>three-dimensional</a:t>
            </a:r>
            <a:r>
              <a:rPr lang="tr-TR" dirty="0" smtClean="0"/>
              <a:t>, </a:t>
            </a:r>
            <a:r>
              <a:rPr lang="en-US" dirty="0" smtClean="0"/>
              <a:t>and </a:t>
            </a:r>
            <a:r>
              <a:rPr lang="en-US" dirty="0"/>
              <a:t>any color-order system </a:t>
            </a:r>
            <a:r>
              <a:rPr lang="en-US" dirty="0" smtClean="0"/>
              <a:t>will</a:t>
            </a:r>
            <a:r>
              <a:rPr lang="tr-TR" dirty="0" smtClean="0"/>
              <a:t> </a:t>
            </a:r>
            <a:r>
              <a:rPr lang="en-US" dirty="0" smtClean="0"/>
              <a:t>need </a:t>
            </a:r>
            <a:r>
              <a:rPr lang="en-US" dirty="0"/>
              <a:t>to address </a:t>
            </a:r>
            <a:r>
              <a:rPr lang="en-US" b="1" u="sng" dirty="0"/>
              <a:t>hue</a:t>
            </a:r>
            <a:r>
              <a:rPr lang="en-US" dirty="0"/>
              <a:t>, what we instinctively think of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dirty="0" smtClean="0"/>
              <a:t>color </a:t>
            </a:r>
            <a:r>
              <a:rPr lang="en-US" dirty="0"/>
              <a:t>(e.g., red, blue, green); </a:t>
            </a:r>
            <a:r>
              <a:rPr lang="en-US" b="1" u="sng" dirty="0"/>
              <a:t>value</a:t>
            </a:r>
            <a:r>
              <a:rPr lang="en-US" dirty="0"/>
              <a:t>, which </a:t>
            </a:r>
            <a:r>
              <a:rPr lang="en-US" dirty="0" smtClean="0"/>
              <a:t>represents</a:t>
            </a:r>
            <a:r>
              <a:rPr lang="tr-TR" dirty="0" smtClean="0"/>
              <a:t> </a:t>
            </a:r>
            <a:r>
              <a:rPr lang="en-US" dirty="0" smtClean="0"/>
              <a:t>lightness </a:t>
            </a:r>
            <a:r>
              <a:rPr lang="en-US" dirty="0"/>
              <a:t>and darkness; and </a:t>
            </a:r>
            <a:r>
              <a:rPr lang="en-US" b="1" dirty="0" err="1"/>
              <a:t>chroma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dirty="0"/>
              <a:t>saturation </a:t>
            </a:r>
            <a:r>
              <a:rPr lang="en-US" dirty="0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indicates </a:t>
            </a:r>
            <a:r>
              <a:rPr lang="en-US" dirty="0"/>
              <a:t>intensity.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54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7976" y="101600"/>
            <a:ext cx="10058402" cy="711200"/>
          </a:xfrm>
        </p:spPr>
        <p:txBody>
          <a:bodyPr/>
          <a:lstStyle/>
          <a:p>
            <a:r>
              <a:rPr lang="tr-TR" dirty="0" smtClean="0"/>
              <a:t>Visual </a:t>
            </a:r>
            <a:r>
              <a:rPr lang="tr-TR" dirty="0" err="1" smtClean="0"/>
              <a:t>matching</a:t>
            </a:r>
            <a:r>
              <a:rPr lang="tr-TR" dirty="0" smtClean="0"/>
              <a:t> </a:t>
            </a:r>
            <a:r>
              <a:rPr lang="tr-TR" dirty="0" err="1" smtClean="0"/>
              <a:t>systems:Munsell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541" y="1170709"/>
            <a:ext cx="6988895" cy="42291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 err="1"/>
              <a:t>Munsell</a:t>
            </a:r>
            <a:r>
              <a:rPr lang="en-US" b="1" dirty="0"/>
              <a:t> </a:t>
            </a:r>
            <a:r>
              <a:rPr lang="en-US" dirty="0"/>
              <a:t>system is probably the best known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most </a:t>
            </a:r>
            <a:r>
              <a:rPr lang="en-US" dirty="0"/>
              <a:t>widely used visual color-ordering system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 smtClean="0"/>
              <a:t>was</a:t>
            </a:r>
            <a:r>
              <a:rPr lang="tr-TR" dirty="0"/>
              <a:t> </a:t>
            </a:r>
            <a:r>
              <a:rPr lang="en-US" dirty="0" smtClean="0"/>
              <a:t>developed </a:t>
            </a:r>
            <a:r>
              <a:rPr lang="en-US" dirty="0"/>
              <a:t>by A.H. </a:t>
            </a:r>
            <a:r>
              <a:rPr lang="en-US" dirty="0" err="1"/>
              <a:t>Munsell</a:t>
            </a:r>
            <a:r>
              <a:rPr lang="en-US" dirty="0"/>
              <a:t>, a Boston art teacher, in 1905</a:t>
            </a:r>
            <a:r>
              <a:rPr lang="en-US" dirty="0" smtClean="0"/>
              <a:t>.</a:t>
            </a:r>
            <a:endParaRPr lang="tr-TR" dirty="0"/>
          </a:p>
          <a:p>
            <a:r>
              <a:rPr lang="en-US" dirty="0"/>
              <a:t>In this system red, yellow, green, blue, and purple </a:t>
            </a:r>
            <a:r>
              <a:rPr lang="en-US" dirty="0" smtClean="0"/>
              <a:t>plus</a:t>
            </a:r>
            <a:r>
              <a:rPr lang="tr-TR" dirty="0" smtClean="0"/>
              <a:t> </a:t>
            </a:r>
            <a:r>
              <a:rPr lang="en-US" dirty="0" smtClean="0"/>
              <a:t>five </a:t>
            </a:r>
            <a:r>
              <a:rPr lang="en-US" dirty="0"/>
              <a:t>adjacent pairs, green yellow, yellow red, red </a:t>
            </a:r>
            <a:r>
              <a:rPr lang="en-US" dirty="0" smtClean="0"/>
              <a:t>purple,</a:t>
            </a:r>
            <a:r>
              <a:rPr lang="tr-TR" dirty="0" smtClean="0"/>
              <a:t> </a:t>
            </a:r>
            <a:r>
              <a:rPr lang="en-US" dirty="0" smtClean="0"/>
              <a:t>purple </a:t>
            </a:r>
            <a:r>
              <a:rPr lang="en-US" dirty="0"/>
              <a:t>blue, and blue green, describe </a:t>
            </a:r>
            <a:r>
              <a:rPr lang="en-US" b="1" dirty="0"/>
              <a:t>hue</a:t>
            </a:r>
            <a:r>
              <a:rPr lang="en-US" dirty="0"/>
              <a:t>. </a:t>
            </a:r>
            <a:r>
              <a:rPr lang="en-US" b="1" dirty="0"/>
              <a:t>Value </a:t>
            </a:r>
            <a:r>
              <a:rPr lang="en-US" dirty="0"/>
              <a:t>is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quality </a:t>
            </a:r>
            <a:r>
              <a:rPr lang="en-US" dirty="0"/>
              <a:t>of color described by lightness and </a:t>
            </a:r>
            <a:r>
              <a:rPr lang="en-US" dirty="0" smtClean="0"/>
              <a:t>darkness,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white to grey to black. Value is designated from </a:t>
            </a:r>
            <a:r>
              <a:rPr lang="en-US" dirty="0" smtClean="0"/>
              <a:t>0</a:t>
            </a:r>
            <a:r>
              <a:rPr lang="tr-TR" dirty="0" smtClean="0"/>
              <a:t> </a:t>
            </a:r>
            <a:r>
              <a:rPr lang="en-US" dirty="0" smtClean="0"/>
              <a:t>(absolute </a:t>
            </a:r>
            <a:r>
              <a:rPr lang="en-US" dirty="0"/>
              <a:t>black) to 10 (absolute white). </a:t>
            </a:r>
            <a:r>
              <a:rPr lang="en-US" b="1" dirty="0"/>
              <a:t>Chroma </a:t>
            </a:r>
            <a:r>
              <a:rPr lang="en-US" dirty="0"/>
              <a:t>is </a:t>
            </a:r>
            <a:r>
              <a:rPr lang="en-US" dirty="0" err="1" smtClean="0"/>
              <a:t>th</a:t>
            </a:r>
            <a:r>
              <a:rPr lang="tr-TR" dirty="0" smtClean="0"/>
              <a:t>e </a:t>
            </a:r>
            <a:r>
              <a:rPr lang="tr-TR" dirty="0" err="1" smtClean="0"/>
              <a:t>quality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en-US" dirty="0" smtClean="0"/>
              <a:t>change </a:t>
            </a:r>
            <a:r>
              <a:rPr lang="en-US" dirty="0"/>
              <a:t>from pink to red is an example of </a:t>
            </a:r>
            <a:r>
              <a:rPr lang="en-US" dirty="0" smtClean="0"/>
              <a:t>an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tr-TR" dirty="0" err="1" smtClean="0"/>
              <a:t>chroma</a:t>
            </a:r>
            <a:r>
              <a:rPr lang="tr-TR" dirty="0"/>
              <a:t>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962" y="990888"/>
            <a:ext cx="44100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Instrumental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of </a:t>
            </a:r>
            <a:r>
              <a:rPr lang="tr-TR" dirty="0" err="1" smtClean="0"/>
              <a:t>color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The</a:t>
            </a:r>
            <a:r>
              <a:rPr lang="tr-TR" dirty="0"/>
              <a:t> </a:t>
            </a:r>
            <a:r>
              <a:rPr lang="tr-TR" b="1" dirty="0" smtClean="0"/>
              <a:t>CIE </a:t>
            </a:r>
            <a:r>
              <a:rPr lang="tr-TR" dirty="0"/>
              <a:t>(</a:t>
            </a:r>
            <a:r>
              <a:rPr lang="tr-TR" b="1" dirty="0" err="1"/>
              <a:t>Commission</a:t>
            </a:r>
            <a:r>
              <a:rPr lang="tr-TR" b="1" dirty="0"/>
              <a:t> </a:t>
            </a:r>
            <a:r>
              <a:rPr lang="tr-TR" b="1" dirty="0" err="1"/>
              <a:t>Internationale</a:t>
            </a:r>
            <a:r>
              <a:rPr lang="tr-TR" b="1" dirty="0"/>
              <a:t> de </a:t>
            </a:r>
            <a:r>
              <a:rPr lang="tr-TR" b="1" dirty="0" err="1"/>
              <a:t>l</a:t>
            </a:r>
            <a:r>
              <a:rPr lang="tr-TR" dirty="0" err="1"/>
              <a:t>’</a:t>
            </a:r>
            <a:r>
              <a:rPr lang="tr-TR" b="1" dirty="0" err="1"/>
              <a:t>Eclairage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/>
              <a:t> </a:t>
            </a:r>
            <a:r>
              <a:rPr lang="en-US" b="1" dirty="0" smtClean="0"/>
              <a:t>International </a:t>
            </a:r>
            <a:r>
              <a:rPr lang="en-US" b="1" dirty="0"/>
              <a:t>Commission on Illumination</a:t>
            </a:r>
            <a:r>
              <a:rPr lang="en-US" dirty="0"/>
              <a:t>) is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main </a:t>
            </a:r>
            <a:r>
              <a:rPr lang="en-US" dirty="0"/>
              <a:t>international organization concerned with </a:t>
            </a:r>
            <a:r>
              <a:rPr lang="en-US" dirty="0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color</a:t>
            </a:r>
            <a:r>
              <a:rPr lang="tr-TR" dirty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.</a:t>
            </a:r>
          </a:p>
          <a:p>
            <a:r>
              <a:rPr lang="tr-TR" dirty="0" smtClean="0"/>
              <a:t>CIE </a:t>
            </a:r>
            <a:r>
              <a:rPr lang="tr-TR" dirty="0" err="1" smtClean="0"/>
              <a:t>tristimulus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instrumental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calculation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is </a:t>
            </a:r>
            <a:r>
              <a:rPr lang="tr-TR" dirty="0" err="1" smtClean="0"/>
              <a:t>quite</a:t>
            </a:r>
            <a:r>
              <a:rPr lang="tr-TR" dirty="0" smtClean="0"/>
              <a:t> </a:t>
            </a:r>
            <a:r>
              <a:rPr lang="tr-TR" dirty="0" err="1" smtClean="0"/>
              <a:t>complicated</a:t>
            </a:r>
            <a:r>
              <a:rPr lang="tr-TR" dirty="0" smtClean="0"/>
              <a:t>.</a:t>
            </a:r>
          </a:p>
          <a:p>
            <a:r>
              <a:rPr lang="en-US" dirty="0"/>
              <a:t>Richard S. Hunter, Deane B. Judd, and </a:t>
            </a:r>
            <a:r>
              <a:rPr lang="en-US" dirty="0" smtClean="0"/>
              <a:t>Henry</a:t>
            </a:r>
            <a:r>
              <a:rPr lang="tr-TR" dirty="0" smtClean="0"/>
              <a:t> </a:t>
            </a:r>
            <a:r>
              <a:rPr lang="en-US" dirty="0" smtClean="0"/>
              <a:t>A</a:t>
            </a:r>
            <a:r>
              <a:rPr lang="en-US" dirty="0"/>
              <a:t>. Gardner were among the pioneering scientists </a:t>
            </a:r>
            <a:r>
              <a:rPr lang="en-US" dirty="0" smtClean="0"/>
              <a:t>who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1940s were working to develop </a:t>
            </a:r>
            <a:r>
              <a:rPr lang="en-US" dirty="0" smtClean="0"/>
              <a:t>color-measuring</a:t>
            </a:r>
            <a:r>
              <a:rPr lang="tr-TR" dirty="0" smtClean="0"/>
              <a:t> </a:t>
            </a:r>
            <a:r>
              <a:rPr lang="en-US" dirty="0" smtClean="0"/>
              <a:t>instruments </a:t>
            </a:r>
            <a:r>
              <a:rPr lang="en-US" dirty="0"/>
              <a:t>that would overcome the </a:t>
            </a:r>
            <a:r>
              <a:rPr lang="en-US" dirty="0" smtClean="0"/>
              <a:t>disadvantages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CIE spectrophotometric </a:t>
            </a:r>
            <a:r>
              <a:rPr lang="en-US" dirty="0" err="1"/>
              <a:t>tristimulus</a:t>
            </a:r>
            <a:r>
              <a:rPr lang="en-US" dirty="0"/>
              <a:t> system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0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Hunter</a:t>
            </a:r>
            <a:r>
              <a:rPr lang="tr-TR" dirty="0" smtClean="0"/>
              <a:t> L, a, b </a:t>
            </a:r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space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1752600"/>
            <a:ext cx="5150859" cy="42291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Hunter color </a:t>
            </a:r>
            <a:r>
              <a:rPr lang="en-US" b="1" dirty="0" smtClean="0"/>
              <a:t>solid</a:t>
            </a:r>
            <a:r>
              <a:rPr lang="tr-TR" b="1" dirty="0" smtClean="0"/>
              <a:t> </a:t>
            </a:r>
            <a:r>
              <a:rPr lang="en-US" dirty="0" smtClean="0"/>
              <a:t>was </a:t>
            </a:r>
            <a:r>
              <a:rPr lang="en-US" dirty="0"/>
              <a:t>first </a:t>
            </a:r>
            <a:r>
              <a:rPr lang="en-US" dirty="0" smtClean="0"/>
              <a:t>published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1942 where </a:t>
            </a:r>
            <a:r>
              <a:rPr lang="en-US" i="1" dirty="0"/>
              <a:t>L </a:t>
            </a:r>
            <a:r>
              <a:rPr lang="en-US" dirty="0"/>
              <a:t>indicated </a:t>
            </a:r>
            <a:r>
              <a:rPr lang="en-US" b="1" dirty="0"/>
              <a:t>lightness</a:t>
            </a:r>
            <a:r>
              <a:rPr lang="en-US" dirty="0"/>
              <a:t>; </a:t>
            </a:r>
            <a:r>
              <a:rPr lang="en-US" i="1" dirty="0"/>
              <a:t>a</a:t>
            </a:r>
            <a:r>
              <a:rPr lang="en-US" dirty="0"/>
              <a:t>, the </a:t>
            </a:r>
            <a:r>
              <a:rPr lang="en-US" b="1" dirty="0" smtClean="0"/>
              <a:t>red</a:t>
            </a:r>
            <a:r>
              <a:rPr lang="tr-TR" b="1" dirty="0" smtClean="0"/>
              <a:t> </a:t>
            </a:r>
            <a:r>
              <a:rPr lang="en-US" dirty="0" smtClean="0"/>
              <a:t>(+) </a:t>
            </a:r>
            <a:r>
              <a:rPr lang="en-US" dirty="0"/>
              <a:t>or </a:t>
            </a:r>
            <a:r>
              <a:rPr lang="en-US" b="1" dirty="0"/>
              <a:t>green </a:t>
            </a:r>
            <a:r>
              <a:rPr lang="en-US" dirty="0"/>
              <a:t>(−) coordinate; and </a:t>
            </a:r>
            <a:r>
              <a:rPr lang="en-US" i="1" dirty="0"/>
              <a:t>b</a:t>
            </a:r>
            <a:r>
              <a:rPr lang="en-US" dirty="0"/>
              <a:t>, the </a:t>
            </a:r>
            <a:r>
              <a:rPr lang="en-US" b="1" dirty="0"/>
              <a:t>yellow </a:t>
            </a:r>
            <a:r>
              <a:rPr lang="en-US" dirty="0"/>
              <a:t>(+)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b="1" dirty="0" smtClean="0"/>
              <a:t>blue </a:t>
            </a:r>
            <a:r>
              <a:rPr lang="en-US" dirty="0"/>
              <a:t>(−) coordinate.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b="1" dirty="0"/>
              <a:t>Hunter L a b color space </a:t>
            </a:r>
            <a:r>
              <a:rPr lang="en-US" dirty="0" smtClean="0"/>
              <a:t>has</a:t>
            </a:r>
            <a:r>
              <a:rPr lang="tr-TR" dirty="0" smtClean="0"/>
              <a:t> </a:t>
            </a:r>
            <a:r>
              <a:rPr lang="en-US" dirty="0" smtClean="0"/>
              <a:t>been </a:t>
            </a:r>
            <a:r>
              <a:rPr lang="en-US" dirty="0"/>
              <a:t>widely adopted by the food industry.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08" y="1379191"/>
            <a:ext cx="4796992" cy="47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 err="1"/>
              <a:t>Lab</a:t>
            </a:r>
            <a:r>
              <a:rPr lang="tr-TR" i="1" dirty="0"/>
              <a:t> </a:t>
            </a:r>
            <a:r>
              <a:rPr lang="tr-TR" dirty="0" err="1" smtClean="0"/>
              <a:t>system</a:t>
            </a:r>
            <a:r>
              <a:rPr lang="tr-TR" dirty="0"/>
              <a:t> </a:t>
            </a:r>
            <a:r>
              <a:rPr lang="en-US" dirty="0" smtClean="0"/>
              <a:t>was </a:t>
            </a:r>
            <a:r>
              <a:rPr lang="en-US" dirty="0"/>
              <a:t>subsequently improved to give more uniform</a:t>
            </a:r>
          </a:p>
          <a:p>
            <a:r>
              <a:rPr lang="en-US" dirty="0"/>
              <a:t>color spacing. 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1976, the CIE officially </a:t>
            </a:r>
            <a:r>
              <a:rPr lang="en-US" dirty="0" smtClean="0"/>
              <a:t>adopted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modified system as </a:t>
            </a:r>
            <a:r>
              <a:rPr lang="en-US" b="1" dirty="0"/>
              <a:t>CIELAB </a:t>
            </a:r>
            <a:r>
              <a:rPr lang="en-US" dirty="0"/>
              <a:t>with the </a:t>
            </a:r>
            <a:r>
              <a:rPr lang="en-US" dirty="0" smtClean="0"/>
              <a:t>parameters</a:t>
            </a:r>
            <a:r>
              <a:rPr lang="tr-TR" dirty="0" smtClean="0"/>
              <a:t> </a:t>
            </a:r>
            <a:r>
              <a:rPr lang="en-US" i="1" dirty="0" smtClean="0"/>
              <a:t>L</a:t>
            </a:r>
            <a:r>
              <a:rPr lang="en-US" dirty="0" smtClean="0"/>
              <a:t>*</a:t>
            </a:r>
            <a:r>
              <a:rPr lang="en-US" i="1" dirty="0" smtClean="0"/>
              <a:t>a</a:t>
            </a:r>
            <a:r>
              <a:rPr lang="en-US" dirty="0" smtClean="0"/>
              <a:t>*</a:t>
            </a:r>
            <a:r>
              <a:rPr lang="en-US" i="1" dirty="0" smtClean="0"/>
              <a:t>b</a:t>
            </a:r>
            <a:r>
              <a:rPr lang="en-US" dirty="0"/>
              <a:t>*. </a:t>
            </a:r>
            <a:r>
              <a:rPr lang="en-US" i="1" dirty="0"/>
              <a:t>L</a:t>
            </a:r>
            <a:r>
              <a:rPr lang="en-US" dirty="0"/>
              <a:t>* indicates </a:t>
            </a:r>
            <a:r>
              <a:rPr lang="en-US" b="1" dirty="0"/>
              <a:t>lightness </a:t>
            </a:r>
            <a:r>
              <a:rPr lang="en-US" dirty="0"/>
              <a:t>(0–100) with 0 </a:t>
            </a:r>
            <a:r>
              <a:rPr lang="en-US" dirty="0" smtClean="0"/>
              <a:t>being</a:t>
            </a:r>
            <a:r>
              <a:rPr lang="tr-TR" dirty="0" smtClean="0"/>
              <a:t> </a:t>
            </a:r>
            <a:r>
              <a:rPr lang="en-US" dirty="0" smtClean="0"/>
              <a:t>black </a:t>
            </a:r>
            <a:r>
              <a:rPr lang="en-US" dirty="0"/>
              <a:t>and 100 being white. The coordinate </a:t>
            </a:r>
            <a:r>
              <a:rPr lang="en-US" i="1" dirty="0"/>
              <a:t>a</a:t>
            </a:r>
            <a:r>
              <a:rPr lang="en-US" dirty="0"/>
              <a:t>* is for </a:t>
            </a:r>
            <a:r>
              <a:rPr lang="en-US" b="1" dirty="0" smtClean="0"/>
              <a:t>red</a:t>
            </a:r>
            <a:r>
              <a:rPr lang="tr-TR" b="1" dirty="0" smtClean="0"/>
              <a:t> </a:t>
            </a:r>
            <a:r>
              <a:rPr lang="en-US" dirty="0" smtClean="0"/>
              <a:t>(+) </a:t>
            </a:r>
            <a:r>
              <a:rPr lang="en-US" dirty="0"/>
              <a:t>and </a:t>
            </a:r>
            <a:r>
              <a:rPr lang="en-US" b="1" dirty="0"/>
              <a:t>green </a:t>
            </a:r>
            <a:r>
              <a:rPr lang="en-US" dirty="0"/>
              <a:t>(−), and </a:t>
            </a:r>
            <a:r>
              <a:rPr lang="en-US" i="1" dirty="0"/>
              <a:t>b</a:t>
            </a:r>
            <a:r>
              <a:rPr lang="en-US" dirty="0"/>
              <a:t>* is for </a:t>
            </a:r>
            <a:r>
              <a:rPr lang="en-US" b="1" dirty="0"/>
              <a:t>yellow </a:t>
            </a:r>
            <a:r>
              <a:rPr lang="en-US" dirty="0"/>
              <a:t>(+) and </a:t>
            </a:r>
            <a:r>
              <a:rPr lang="en-US" b="1" dirty="0" smtClean="0"/>
              <a:t>blue</a:t>
            </a:r>
            <a:r>
              <a:rPr lang="tr-TR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−). The limits for </a:t>
            </a:r>
            <a:r>
              <a:rPr lang="en-US" i="1" dirty="0"/>
              <a:t>a</a:t>
            </a:r>
            <a:r>
              <a:rPr lang="en-US" dirty="0"/>
              <a:t>* and </a:t>
            </a:r>
            <a:r>
              <a:rPr lang="en-US" i="1" dirty="0"/>
              <a:t>b</a:t>
            </a:r>
            <a:r>
              <a:rPr lang="en-US" dirty="0"/>
              <a:t>* are approximately + or </a:t>
            </a:r>
            <a:r>
              <a:rPr lang="tr-TR" dirty="0"/>
              <a:t>-</a:t>
            </a:r>
            <a:r>
              <a:rPr lang="tr-TR" dirty="0" smtClean="0"/>
              <a:t>80</a:t>
            </a:r>
            <a:r>
              <a:rPr lang="tr-T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1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214" y="1752600"/>
            <a:ext cx="5982131" cy="42291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Hue</a:t>
            </a:r>
            <a:r>
              <a:rPr lang="tr-TR" dirty="0" smtClean="0"/>
              <a:t> </a:t>
            </a:r>
            <a:r>
              <a:rPr lang="tr-TR" dirty="0" err="1" smtClean="0"/>
              <a:t>angle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chroma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parameters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describing</a:t>
            </a:r>
            <a:r>
              <a:rPr lang="tr-TR" dirty="0" smtClean="0"/>
              <a:t> a </a:t>
            </a:r>
            <a:r>
              <a:rPr lang="tr-TR" dirty="0" err="1" smtClean="0"/>
              <a:t>color</a:t>
            </a:r>
            <a:r>
              <a:rPr lang="tr-TR" dirty="0" smtClean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484" y="1651432"/>
            <a:ext cx="52768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3080</TotalTime>
  <Words>608</Words>
  <Application>Microsoft Office PowerPoint</Application>
  <PresentationFormat>Geniş ekran</PresentationFormat>
  <Paragraphs>42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Doğa Çizimi 16x9</vt:lpstr>
      <vt:lpstr>Color analysis</vt:lpstr>
      <vt:lpstr>Introduction</vt:lpstr>
      <vt:lpstr>Definitions</vt:lpstr>
      <vt:lpstr>Color specification systems:</vt:lpstr>
      <vt:lpstr>Visual matching systems:Munsell system</vt:lpstr>
      <vt:lpstr>Instrumental measurement of color</vt:lpstr>
      <vt:lpstr>Hunter L, a, b color space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163</cp:revision>
  <dcterms:created xsi:type="dcterms:W3CDTF">2020-12-24T16:23:35Z</dcterms:created>
  <dcterms:modified xsi:type="dcterms:W3CDTF">2021-05-02T10:21:36Z</dcterms:modified>
</cp:coreProperties>
</file>