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sldIdLst>
    <p:sldId id="257" r:id="rId2"/>
    <p:sldId id="410" r:id="rId3"/>
    <p:sldId id="505" r:id="rId4"/>
    <p:sldId id="375" r:id="rId5"/>
    <p:sldId id="414" r:id="rId6"/>
    <p:sldId id="284" r:id="rId7"/>
    <p:sldId id="285" r:id="rId8"/>
    <p:sldId id="446" r:id="rId9"/>
    <p:sldId id="273" r:id="rId10"/>
    <p:sldId id="286" r:id="rId11"/>
    <p:sldId id="291" r:id="rId12"/>
    <p:sldId id="292" r:id="rId13"/>
    <p:sldId id="357" r:id="rId14"/>
    <p:sldId id="448" r:id="rId15"/>
    <p:sldId id="372" r:id="rId16"/>
    <p:sldId id="450" r:id="rId17"/>
    <p:sldId id="509" r:id="rId18"/>
    <p:sldId id="508" r:id="rId19"/>
    <p:sldId id="442" r:id="rId20"/>
    <p:sldId id="443" r:id="rId21"/>
    <p:sldId id="373" r:id="rId22"/>
    <p:sldId id="480" r:id="rId23"/>
    <p:sldId id="37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9" autoAdjust="0"/>
    <p:restoredTop sz="94660"/>
  </p:normalViewPr>
  <p:slideViewPr>
    <p:cSldViewPr snapToGrid="0">
      <p:cViewPr varScale="1">
        <p:scale>
          <a:sx n="88" d="100"/>
          <a:sy n="88" d="100"/>
        </p:scale>
        <p:origin x="11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583E0E-3716-4F26-8F35-914D8A952FCC}" type="datetimeFigureOut">
              <a:rPr lang="tr-TR" smtClean="0"/>
              <a:t>30.04.2020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01FACF-C5F6-4C47-9A49-AA4087F4F0E7}" type="slidenum">
              <a:rPr lang="tr-TR" smtClean="0"/>
              <a:t>‹#›</a:t>
            </a:fld>
            <a:endParaRPr lang="tr-TR"/>
          </a:p>
        </p:txBody>
      </p:sp>
    </p:spTree>
    <p:extLst>
      <p:ext uri="{BB962C8B-B14F-4D97-AF65-F5344CB8AC3E}">
        <p14:creationId xmlns:p14="http://schemas.microsoft.com/office/powerpoint/2010/main" val="10369142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a:t>
            </a:fld>
            <a:endParaRPr lang="tr-TR"/>
          </a:p>
        </p:txBody>
      </p:sp>
    </p:spTree>
    <p:extLst>
      <p:ext uri="{BB962C8B-B14F-4D97-AF65-F5344CB8AC3E}">
        <p14:creationId xmlns:p14="http://schemas.microsoft.com/office/powerpoint/2010/main" val="33930922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10</a:t>
            </a:fld>
            <a:endParaRPr lang="tr-TR"/>
          </a:p>
        </p:txBody>
      </p:sp>
    </p:spTree>
    <p:extLst>
      <p:ext uri="{BB962C8B-B14F-4D97-AF65-F5344CB8AC3E}">
        <p14:creationId xmlns:p14="http://schemas.microsoft.com/office/powerpoint/2010/main" val="36289480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11</a:t>
            </a:fld>
            <a:endParaRPr lang="tr-TR"/>
          </a:p>
        </p:txBody>
      </p:sp>
    </p:spTree>
    <p:extLst>
      <p:ext uri="{BB962C8B-B14F-4D97-AF65-F5344CB8AC3E}">
        <p14:creationId xmlns:p14="http://schemas.microsoft.com/office/powerpoint/2010/main" val="21420612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12</a:t>
            </a:fld>
            <a:endParaRPr lang="tr-TR"/>
          </a:p>
        </p:txBody>
      </p:sp>
    </p:spTree>
    <p:extLst>
      <p:ext uri="{BB962C8B-B14F-4D97-AF65-F5344CB8AC3E}">
        <p14:creationId xmlns:p14="http://schemas.microsoft.com/office/powerpoint/2010/main" val="6310884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13</a:t>
            </a:fld>
            <a:endParaRPr lang="tr-TR"/>
          </a:p>
        </p:txBody>
      </p:sp>
    </p:spTree>
    <p:extLst>
      <p:ext uri="{BB962C8B-B14F-4D97-AF65-F5344CB8AC3E}">
        <p14:creationId xmlns:p14="http://schemas.microsoft.com/office/powerpoint/2010/main" val="9571846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14</a:t>
            </a:fld>
            <a:endParaRPr lang="tr-TR"/>
          </a:p>
        </p:txBody>
      </p:sp>
    </p:spTree>
    <p:extLst>
      <p:ext uri="{BB962C8B-B14F-4D97-AF65-F5344CB8AC3E}">
        <p14:creationId xmlns:p14="http://schemas.microsoft.com/office/powerpoint/2010/main" val="10838215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15</a:t>
            </a:fld>
            <a:endParaRPr lang="tr-TR"/>
          </a:p>
        </p:txBody>
      </p:sp>
    </p:spTree>
    <p:extLst>
      <p:ext uri="{BB962C8B-B14F-4D97-AF65-F5344CB8AC3E}">
        <p14:creationId xmlns:p14="http://schemas.microsoft.com/office/powerpoint/2010/main" val="29472972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16</a:t>
            </a:fld>
            <a:endParaRPr lang="tr-TR"/>
          </a:p>
        </p:txBody>
      </p:sp>
    </p:spTree>
    <p:extLst>
      <p:ext uri="{BB962C8B-B14F-4D97-AF65-F5344CB8AC3E}">
        <p14:creationId xmlns:p14="http://schemas.microsoft.com/office/powerpoint/2010/main" val="10626452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19</a:t>
            </a:fld>
            <a:endParaRPr lang="tr-TR"/>
          </a:p>
        </p:txBody>
      </p:sp>
    </p:spTree>
    <p:extLst>
      <p:ext uri="{BB962C8B-B14F-4D97-AF65-F5344CB8AC3E}">
        <p14:creationId xmlns:p14="http://schemas.microsoft.com/office/powerpoint/2010/main" val="26158739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20</a:t>
            </a:fld>
            <a:endParaRPr lang="tr-TR"/>
          </a:p>
        </p:txBody>
      </p:sp>
    </p:spTree>
    <p:extLst>
      <p:ext uri="{BB962C8B-B14F-4D97-AF65-F5344CB8AC3E}">
        <p14:creationId xmlns:p14="http://schemas.microsoft.com/office/powerpoint/2010/main" val="35420684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21</a:t>
            </a:fld>
            <a:endParaRPr lang="tr-TR"/>
          </a:p>
        </p:txBody>
      </p:sp>
    </p:spTree>
    <p:extLst>
      <p:ext uri="{BB962C8B-B14F-4D97-AF65-F5344CB8AC3E}">
        <p14:creationId xmlns:p14="http://schemas.microsoft.com/office/powerpoint/2010/main" val="31612478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2</a:t>
            </a:fld>
            <a:endParaRPr lang="tr-TR"/>
          </a:p>
        </p:txBody>
      </p:sp>
    </p:spTree>
    <p:extLst>
      <p:ext uri="{BB962C8B-B14F-4D97-AF65-F5344CB8AC3E}">
        <p14:creationId xmlns:p14="http://schemas.microsoft.com/office/powerpoint/2010/main" val="24201990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22</a:t>
            </a:fld>
            <a:endParaRPr lang="tr-TR"/>
          </a:p>
        </p:txBody>
      </p:sp>
    </p:spTree>
    <p:extLst>
      <p:ext uri="{BB962C8B-B14F-4D97-AF65-F5344CB8AC3E}">
        <p14:creationId xmlns:p14="http://schemas.microsoft.com/office/powerpoint/2010/main" val="24232357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23</a:t>
            </a:fld>
            <a:endParaRPr lang="tr-TR"/>
          </a:p>
        </p:txBody>
      </p:sp>
    </p:spTree>
    <p:extLst>
      <p:ext uri="{BB962C8B-B14F-4D97-AF65-F5344CB8AC3E}">
        <p14:creationId xmlns:p14="http://schemas.microsoft.com/office/powerpoint/2010/main" val="166336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3</a:t>
            </a:fld>
            <a:endParaRPr lang="tr-TR"/>
          </a:p>
        </p:txBody>
      </p:sp>
    </p:spTree>
    <p:extLst>
      <p:ext uri="{BB962C8B-B14F-4D97-AF65-F5344CB8AC3E}">
        <p14:creationId xmlns:p14="http://schemas.microsoft.com/office/powerpoint/2010/main" val="181486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4</a:t>
            </a:fld>
            <a:endParaRPr lang="tr-TR"/>
          </a:p>
        </p:txBody>
      </p:sp>
    </p:spTree>
    <p:extLst>
      <p:ext uri="{BB962C8B-B14F-4D97-AF65-F5344CB8AC3E}">
        <p14:creationId xmlns:p14="http://schemas.microsoft.com/office/powerpoint/2010/main" val="7203940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5</a:t>
            </a:fld>
            <a:endParaRPr lang="tr-TR"/>
          </a:p>
        </p:txBody>
      </p:sp>
    </p:spTree>
    <p:extLst>
      <p:ext uri="{BB962C8B-B14F-4D97-AF65-F5344CB8AC3E}">
        <p14:creationId xmlns:p14="http://schemas.microsoft.com/office/powerpoint/2010/main" val="42590868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6</a:t>
            </a:fld>
            <a:endParaRPr lang="tr-TR"/>
          </a:p>
        </p:txBody>
      </p:sp>
    </p:spTree>
    <p:extLst>
      <p:ext uri="{BB962C8B-B14F-4D97-AF65-F5344CB8AC3E}">
        <p14:creationId xmlns:p14="http://schemas.microsoft.com/office/powerpoint/2010/main" val="17209095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7</a:t>
            </a:fld>
            <a:endParaRPr lang="tr-TR"/>
          </a:p>
        </p:txBody>
      </p:sp>
    </p:spTree>
    <p:extLst>
      <p:ext uri="{BB962C8B-B14F-4D97-AF65-F5344CB8AC3E}">
        <p14:creationId xmlns:p14="http://schemas.microsoft.com/office/powerpoint/2010/main" val="18197371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8</a:t>
            </a:fld>
            <a:endParaRPr lang="tr-TR"/>
          </a:p>
        </p:txBody>
      </p:sp>
    </p:spTree>
    <p:extLst>
      <p:ext uri="{BB962C8B-B14F-4D97-AF65-F5344CB8AC3E}">
        <p14:creationId xmlns:p14="http://schemas.microsoft.com/office/powerpoint/2010/main" val="1814867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6076479-5525-483B-8358-47E8D381DEBD}" type="slidenum">
              <a:rPr lang="tr-TR" smtClean="0"/>
              <a:pPr/>
              <a:t>9</a:t>
            </a:fld>
            <a:endParaRPr lang="tr-TR"/>
          </a:p>
        </p:txBody>
      </p:sp>
    </p:spTree>
    <p:extLst>
      <p:ext uri="{BB962C8B-B14F-4D97-AF65-F5344CB8AC3E}">
        <p14:creationId xmlns:p14="http://schemas.microsoft.com/office/powerpoint/2010/main" val="2706688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2648555F-84DE-4FF8-A8B1-35A4F84DD11B}" type="datetimeFigureOut">
              <a:rPr lang="tr-TR" smtClean="0"/>
              <a:t>30.04.2020</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E4F268AE-B2A1-4AC7-B095-CDE870EA66D6}" type="slidenum">
              <a:rPr lang="tr-TR" smtClean="0"/>
              <a:t>‹#›</a:t>
            </a:fld>
            <a:endParaRPr lang="tr-T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99555042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48555F-84DE-4FF8-A8B1-35A4F84DD11B}"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4F268AE-B2A1-4AC7-B095-CDE870EA66D6}" type="slidenum">
              <a:rPr lang="tr-TR" smtClean="0"/>
              <a:t>‹#›</a:t>
            </a:fld>
            <a:endParaRPr lang="tr-TR"/>
          </a:p>
        </p:txBody>
      </p:sp>
    </p:spTree>
    <p:extLst>
      <p:ext uri="{BB962C8B-B14F-4D97-AF65-F5344CB8AC3E}">
        <p14:creationId xmlns:p14="http://schemas.microsoft.com/office/powerpoint/2010/main" val="740488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48555F-84DE-4FF8-A8B1-35A4F84DD11B}"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4F268AE-B2A1-4AC7-B095-CDE870EA66D6}" type="slidenum">
              <a:rPr lang="tr-TR" smtClean="0"/>
              <a:t>‹#›</a:t>
            </a:fld>
            <a:endParaRPr lang="tr-TR"/>
          </a:p>
        </p:txBody>
      </p:sp>
    </p:spTree>
    <p:extLst>
      <p:ext uri="{BB962C8B-B14F-4D97-AF65-F5344CB8AC3E}">
        <p14:creationId xmlns:p14="http://schemas.microsoft.com/office/powerpoint/2010/main" val="987161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48555F-84DE-4FF8-A8B1-35A4F84DD11B}"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4F268AE-B2A1-4AC7-B095-CDE870EA66D6}" type="slidenum">
              <a:rPr lang="tr-TR" smtClean="0"/>
              <a:t>‹#›</a:t>
            </a:fld>
            <a:endParaRPr lang="tr-TR"/>
          </a:p>
        </p:txBody>
      </p:sp>
    </p:spTree>
    <p:extLst>
      <p:ext uri="{BB962C8B-B14F-4D97-AF65-F5344CB8AC3E}">
        <p14:creationId xmlns:p14="http://schemas.microsoft.com/office/powerpoint/2010/main" val="4040531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2648555F-84DE-4FF8-A8B1-35A4F84DD11B}" type="datetimeFigureOut">
              <a:rPr lang="tr-TR" smtClean="0"/>
              <a:t>30.04.2020</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E4F268AE-B2A1-4AC7-B095-CDE870EA66D6}"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86332482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648555F-84DE-4FF8-A8B1-35A4F84DD11B}" type="datetimeFigureOut">
              <a:rPr lang="tr-TR" smtClean="0"/>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4F268AE-B2A1-4AC7-B095-CDE870EA66D6}" type="slidenum">
              <a:rPr lang="tr-TR" smtClean="0"/>
              <a:t>‹#›</a:t>
            </a:fld>
            <a:endParaRPr lang="tr-TR"/>
          </a:p>
        </p:txBody>
      </p:sp>
    </p:spTree>
    <p:extLst>
      <p:ext uri="{BB962C8B-B14F-4D97-AF65-F5344CB8AC3E}">
        <p14:creationId xmlns:p14="http://schemas.microsoft.com/office/powerpoint/2010/main" val="370141959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648555F-84DE-4FF8-A8B1-35A4F84DD11B}" type="datetimeFigureOut">
              <a:rPr lang="tr-TR" smtClean="0"/>
              <a:t>30.04.2020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4F268AE-B2A1-4AC7-B095-CDE870EA66D6}" type="slidenum">
              <a:rPr lang="tr-TR" smtClean="0"/>
              <a:t>‹#›</a:t>
            </a:fld>
            <a:endParaRPr lang="tr-TR"/>
          </a:p>
        </p:txBody>
      </p:sp>
    </p:spTree>
    <p:extLst>
      <p:ext uri="{BB962C8B-B14F-4D97-AF65-F5344CB8AC3E}">
        <p14:creationId xmlns:p14="http://schemas.microsoft.com/office/powerpoint/2010/main" val="204347365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2648555F-84DE-4FF8-A8B1-35A4F84DD11B}" type="datetimeFigureOut">
              <a:rPr lang="tr-TR" smtClean="0"/>
              <a:t>30.04.2020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4F268AE-B2A1-4AC7-B095-CDE870EA66D6}" type="slidenum">
              <a:rPr lang="tr-TR" smtClean="0"/>
              <a:t>‹#›</a:t>
            </a:fld>
            <a:endParaRPr lang="tr-TR"/>
          </a:p>
        </p:txBody>
      </p:sp>
    </p:spTree>
    <p:extLst>
      <p:ext uri="{BB962C8B-B14F-4D97-AF65-F5344CB8AC3E}">
        <p14:creationId xmlns:p14="http://schemas.microsoft.com/office/powerpoint/2010/main" val="2190371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48555F-84DE-4FF8-A8B1-35A4F84DD11B}" type="datetimeFigureOut">
              <a:rPr lang="tr-TR" smtClean="0"/>
              <a:t>30.04.2020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4F268AE-B2A1-4AC7-B095-CDE870EA66D6}" type="slidenum">
              <a:rPr lang="tr-TR" smtClean="0"/>
              <a:t>‹#›</a:t>
            </a:fld>
            <a:endParaRPr lang="tr-TR"/>
          </a:p>
        </p:txBody>
      </p:sp>
    </p:spTree>
    <p:extLst>
      <p:ext uri="{BB962C8B-B14F-4D97-AF65-F5344CB8AC3E}">
        <p14:creationId xmlns:p14="http://schemas.microsoft.com/office/powerpoint/2010/main" val="1458071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648555F-84DE-4FF8-A8B1-35A4F84DD11B}" type="datetimeFigureOut">
              <a:rPr lang="tr-TR" smtClean="0"/>
              <a:t>30.04.2020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E4F268AE-B2A1-4AC7-B095-CDE870EA66D6}"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7907153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648555F-84DE-4FF8-A8B1-35A4F84DD11B}" type="datetimeFigureOut">
              <a:rPr lang="tr-TR" smtClean="0"/>
              <a:t>30.04.2020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E4F268AE-B2A1-4AC7-B095-CDE870EA66D6}"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69121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2648555F-84DE-4FF8-A8B1-35A4F84DD11B}" type="datetimeFigureOut">
              <a:rPr lang="tr-TR" smtClean="0"/>
              <a:t>30.04.2020</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E4F268AE-B2A1-4AC7-B095-CDE870EA66D6}"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859820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hyperlink" Target="http://www.google.com.tr/url?q=http://www.genispencere.com/tugrul-soyer/&amp;sa=U&amp;ei=uyw8U-qBKoGHtQbo24DQBw&amp;ved=0CDIQ9QEwAw&amp;sig2=JvMZQGZz9mmDL5njrkJYkw&amp;usg=AFQjCNEPgqfpczpaoxdjwS8ilEOaAGYQWQ"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826134" y="872977"/>
            <a:ext cx="7200800" cy="2376264"/>
          </a:xfrm>
        </p:spPr>
        <p:txBody>
          <a:bodyPr>
            <a:normAutofit/>
          </a:bodyPr>
          <a:lstStyle/>
          <a:p>
            <a:pPr algn="ctr"/>
            <a:r>
              <a:rPr lang="tr-TR" sz="2400" dirty="0">
                <a:solidFill>
                  <a:srgbClr val="C00000"/>
                </a:solidFill>
              </a:rPr>
              <a:t>Araştırmalarda</a:t>
            </a:r>
            <a:br>
              <a:rPr lang="tr-TR" sz="2400" dirty="0">
                <a:solidFill>
                  <a:srgbClr val="C00000"/>
                </a:solidFill>
              </a:rPr>
            </a:br>
            <a:r>
              <a:rPr lang="tr-TR" sz="2000" dirty="0">
                <a:solidFill>
                  <a:srgbClr val="C00000"/>
                </a:solidFill>
              </a:rPr>
              <a:t>İfadeye(Beyana) dayalı Veri Toplama Araçları</a:t>
            </a:r>
            <a:br>
              <a:rPr lang="tr-TR" sz="2400" dirty="0">
                <a:solidFill>
                  <a:srgbClr val="C00000"/>
                </a:solidFill>
              </a:rPr>
            </a:br>
            <a:r>
              <a:rPr lang="tr-TR" sz="2400" dirty="0">
                <a:solidFill>
                  <a:srgbClr val="C00000"/>
                </a:solidFill>
              </a:rPr>
              <a:t>(Anket ve Ölçekler)</a:t>
            </a:r>
            <a:br>
              <a:rPr lang="tr-TR" sz="2400" dirty="0">
                <a:solidFill>
                  <a:srgbClr val="C00000"/>
                </a:solidFill>
              </a:rPr>
            </a:br>
            <a:r>
              <a:rPr lang="tr-TR" sz="2400" dirty="0">
                <a:solidFill>
                  <a:srgbClr val="C00000"/>
                </a:solidFill>
              </a:rPr>
              <a:t>İstatistiksel Değerlendirmeler</a:t>
            </a:r>
            <a:br>
              <a:rPr lang="tr-TR" sz="2400" dirty="0">
                <a:solidFill>
                  <a:srgbClr val="C00000"/>
                </a:solidFill>
              </a:rPr>
            </a:br>
            <a:r>
              <a:rPr lang="tr-TR" sz="2400" dirty="0">
                <a:solidFill>
                  <a:srgbClr val="002060"/>
                </a:solidFill>
              </a:rPr>
              <a:t>(2)</a:t>
            </a:r>
            <a:br>
              <a:rPr lang="tr-TR" sz="2400" dirty="0">
                <a:solidFill>
                  <a:srgbClr val="C00000"/>
                </a:solidFill>
              </a:rPr>
            </a:br>
            <a:r>
              <a:rPr lang="tr-TR" sz="1800" dirty="0">
                <a:solidFill>
                  <a:srgbClr val="002060"/>
                </a:solidFill>
              </a:rPr>
              <a:t> </a:t>
            </a:r>
            <a:r>
              <a:rPr lang="tr-TR" sz="1600" dirty="0">
                <a:solidFill>
                  <a:srgbClr val="002060"/>
                </a:solidFill>
              </a:rPr>
              <a:t>SKY 401 Araştırma  Yöntemleri Dersi</a:t>
            </a:r>
          </a:p>
        </p:txBody>
      </p:sp>
      <p:sp>
        <p:nvSpPr>
          <p:cNvPr id="3" name="2 Alt Başlık"/>
          <p:cNvSpPr>
            <a:spLocks noGrp="1"/>
          </p:cNvSpPr>
          <p:nvPr>
            <p:ph type="subTitle" idx="1"/>
          </p:nvPr>
        </p:nvSpPr>
        <p:spPr>
          <a:xfrm>
            <a:off x="2763483" y="3429000"/>
            <a:ext cx="6912768" cy="2448272"/>
          </a:xfrm>
        </p:spPr>
        <p:txBody>
          <a:bodyPr>
            <a:normAutofit/>
          </a:bodyPr>
          <a:lstStyle/>
          <a:p>
            <a:pPr algn="ctr"/>
            <a:r>
              <a:rPr lang="tr-TR" dirty="0">
                <a:solidFill>
                  <a:srgbClr val="C00000"/>
                </a:solidFill>
              </a:rPr>
              <a:t>Prof. Dr. Ömer R. ÖNDER</a:t>
            </a:r>
          </a:p>
          <a:p>
            <a:pPr algn="ctr"/>
            <a:r>
              <a:rPr lang="tr-TR" dirty="0">
                <a:solidFill>
                  <a:srgbClr val="002060"/>
                </a:solidFill>
              </a:rPr>
              <a:t>Ankara Üniversitesi</a:t>
            </a:r>
          </a:p>
          <a:p>
            <a:pPr algn="ctr"/>
            <a:r>
              <a:rPr lang="tr-TR" dirty="0">
                <a:solidFill>
                  <a:srgbClr val="002060"/>
                </a:solidFill>
              </a:rPr>
              <a:t>Sağlık Bilimleri Fakültesi</a:t>
            </a:r>
          </a:p>
          <a:p>
            <a:pPr algn="ctr"/>
            <a:r>
              <a:rPr lang="tr-TR" dirty="0">
                <a:solidFill>
                  <a:srgbClr val="002060"/>
                </a:solidFill>
              </a:rPr>
              <a:t>Sağlık Yönetimi Bölümü</a:t>
            </a:r>
          </a:p>
          <a:p>
            <a:pPr algn="ctr"/>
            <a:r>
              <a:rPr lang="tr-TR" dirty="0">
                <a:solidFill>
                  <a:srgbClr val="00B050"/>
                </a:solidFill>
              </a:rPr>
              <a:t>2017-2018 Güz Dönemi</a:t>
            </a:r>
          </a:p>
        </p:txBody>
      </p:sp>
      <p:sp>
        <p:nvSpPr>
          <p:cNvPr id="4" name="3 Slayt Numarası Yer Tutucusu"/>
          <p:cNvSpPr>
            <a:spLocks noGrp="1"/>
          </p:cNvSpPr>
          <p:nvPr>
            <p:ph type="sldNum" sz="quarter" idx="12"/>
          </p:nvPr>
        </p:nvSpPr>
        <p:spPr/>
        <p:txBody>
          <a:bodyPr/>
          <a:lstStyle/>
          <a:p>
            <a:fld id="{EF61F241-EC49-41D1-8D67-E19C899698A7}" type="slidenum">
              <a:rPr lang="tr-TR" smtClean="0"/>
              <a:pPr/>
              <a:t>1</a:t>
            </a:fld>
            <a:endParaRPr lang="tr-TR"/>
          </a:p>
        </p:txBody>
      </p:sp>
      <p:pic>
        <p:nvPicPr>
          <p:cNvPr id="5" name="Picture 6" descr="http://www.ankara.edu.tr/wp-content/themes/ankarauni/img/logo.png"/>
          <p:cNvPicPr>
            <a:picLocks noChangeAspect="1" noChangeArrowheads="1"/>
          </p:cNvPicPr>
          <p:nvPr/>
        </p:nvPicPr>
        <p:blipFill>
          <a:blip r:embed="rId3" cstate="print"/>
          <a:srcRect/>
          <a:stretch>
            <a:fillRect/>
          </a:stretch>
        </p:blipFill>
        <p:spPr bwMode="auto">
          <a:xfrm>
            <a:off x="4128391" y="404664"/>
            <a:ext cx="936625" cy="936625"/>
          </a:xfrm>
          <a:prstGeom prst="rect">
            <a:avLst/>
          </a:prstGeom>
          <a:noFill/>
          <a:ln w="9525">
            <a:noFill/>
            <a:miter lim="800000"/>
            <a:headEnd/>
            <a:tailEnd/>
          </a:ln>
        </p:spPr>
      </p:pic>
      <p:pic>
        <p:nvPicPr>
          <p:cNvPr id="6" name="Picture 10" descr="http://t0.gstatic.com/images?q=tbn:ANd9GcTaw5ebmjCYFicMmXzAWu_IPdYcUzp89dqq2TvGiJwESHMai5p-in0ww3s">
            <a:hlinkClick r:id="rId4"/>
          </p:cNvPr>
          <p:cNvPicPr>
            <a:picLocks noChangeAspect="1" noChangeArrowheads="1"/>
          </p:cNvPicPr>
          <p:nvPr/>
        </p:nvPicPr>
        <p:blipFill>
          <a:blip r:embed="rId5" cstate="print"/>
          <a:srcRect/>
          <a:stretch>
            <a:fillRect/>
          </a:stretch>
        </p:blipFill>
        <p:spPr bwMode="auto">
          <a:xfrm>
            <a:off x="8030466" y="404664"/>
            <a:ext cx="1008062" cy="935038"/>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16632"/>
            <a:ext cx="8219256" cy="360040"/>
          </a:xfrm>
        </p:spPr>
        <p:txBody>
          <a:bodyPr>
            <a:noAutofit/>
          </a:bodyPr>
          <a:lstStyle/>
          <a:p>
            <a:pPr algn="ctr"/>
            <a:r>
              <a:rPr lang="tr-TR" sz="2400" b="1" dirty="0">
                <a:solidFill>
                  <a:srgbClr val="C00000"/>
                </a:solidFill>
              </a:rPr>
              <a:t>Anket</a:t>
            </a:r>
          </a:p>
        </p:txBody>
      </p:sp>
      <p:sp>
        <p:nvSpPr>
          <p:cNvPr id="3" name="2 İçerik Yer Tutucusu"/>
          <p:cNvSpPr>
            <a:spLocks noGrp="1"/>
          </p:cNvSpPr>
          <p:nvPr>
            <p:ph idx="1"/>
          </p:nvPr>
        </p:nvSpPr>
        <p:spPr>
          <a:xfrm>
            <a:off x="1703512" y="548680"/>
            <a:ext cx="8496944" cy="6192688"/>
          </a:xfrm>
        </p:spPr>
        <p:txBody>
          <a:bodyPr>
            <a:normAutofit fontScale="85000" lnSpcReduction="20000"/>
          </a:bodyPr>
          <a:lstStyle/>
          <a:p>
            <a:r>
              <a:rPr lang="tr-TR" b="1" dirty="0"/>
              <a:t>Amaç(Genel Amaçlar/Alt Amaçlar),</a:t>
            </a:r>
          </a:p>
          <a:p>
            <a:endParaRPr lang="tr-TR" b="1" dirty="0"/>
          </a:p>
          <a:p>
            <a:r>
              <a:rPr lang="tr-TR" b="1" dirty="0"/>
              <a:t>Standart değil, ancak amaca ve konuya özgün(Genellikle),</a:t>
            </a:r>
          </a:p>
          <a:p>
            <a:pPr>
              <a:buNone/>
            </a:pPr>
            <a:endParaRPr lang="tr-TR" dirty="0"/>
          </a:p>
          <a:p>
            <a:r>
              <a:rPr lang="tr-TR" b="1" dirty="0"/>
              <a:t>Sorular(Amaç Doğrultusunda);</a:t>
            </a:r>
          </a:p>
          <a:p>
            <a:endParaRPr lang="tr-TR" b="1" dirty="0"/>
          </a:p>
          <a:p>
            <a:pPr>
              <a:buFont typeface="Wingdings" pitchFamily="2" charset="2"/>
              <a:buChar char="v"/>
            </a:pPr>
            <a:r>
              <a:rPr lang="tr-TR" sz="2000" b="1" dirty="0"/>
              <a:t>Tanımlayıcı Bilgilere Yönelik(Bağımsız Değişken),</a:t>
            </a:r>
          </a:p>
          <a:p>
            <a:pPr>
              <a:buFont typeface="Wingdings" pitchFamily="2" charset="2"/>
              <a:buChar char="ü"/>
            </a:pPr>
            <a:r>
              <a:rPr lang="tr-TR" sz="2200" dirty="0" err="1"/>
              <a:t>Sosyodemografik</a:t>
            </a:r>
            <a:r>
              <a:rPr lang="tr-TR" sz="2200" dirty="0"/>
              <a:t> bilgiler(Cinsiyet, Yaş, Öğrenim Durumu, Gelir Durumu vb.,)</a:t>
            </a:r>
          </a:p>
          <a:p>
            <a:pPr>
              <a:buFont typeface="Wingdings" pitchFamily="2" charset="2"/>
              <a:buChar char="ü"/>
            </a:pPr>
            <a:r>
              <a:rPr lang="tr-TR" sz="2200" dirty="0"/>
              <a:t>Aile ve Çalışma Özelliklerine ilişkin vb.),</a:t>
            </a:r>
          </a:p>
          <a:p>
            <a:pPr>
              <a:buNone/>
            </a:pPr>
            <a:endParaRPr lang="tr-TR" dirty="0"/>
          </a:p>
          <a:p>
            <a:pPr>
              <a:buFont typeface="Wingdings" pitchFamily="2" charset="2"/>
              <a:buChar char="v"/>
            </a:pPr>
            <a:r>
              <a:rPr lang="tr-TR" sz="2000" b="1" dirty="0"/>
              <a:t>Konu Alanına Yönelik;</a:t>
            </a:r>
          </a:p>
          <a:p>
            <a:pPr>
              <a:buFont typeface="Wingdings" pitchFamily="2" charset="2"/>
              <a:buChar char="ü"/>
            </a:pPr>
            <a:r>
              <a:rPr lang="tr-TR" sz="2200" dirty="0"/>
              <a:t>Durum, Nitelik,</a:t>
            </a:r>
          </a:p>
          <a:p>
            <a:pPr>
              <a:buFont typeface="Wingdings" pitchFamily="2" charset="2"/>
              <a:buChar char="ü"/>
            </a:pPr>
            <a:r>
              <a:rPr lang="tr-TR" sz="2200" dirty="0"/>
              <a:t>Bilgi,</a:t>
            </a:r>
          </a:p>
          <a:p>
            <a:pPr>
              <a:buFont typeface="Wingdings" pitchFamily="2" charset="2"/>
              <a:buChar char="ü"/>
            </a:pPr>
            <a:r>
              <a:rPr lang="tr-TR" sz="2200" dirty="0"/>
              <a:t>Tutum(Standardize olmayan sorular: </a:t>
            </a:r>
            <a:r>
              <a:rPr lang="tr-TR" sz="2200" b="1" dirty="0"/>
              <a:t>.....inanıyor musunuz?, .....kabul ediyor musunuz? </a:t>
            </a:r>
            <a:r>
              <a:rPr lang="tr-TR" sz="2200" dirty="0"/>
              <a:t>vb.),</a:t>
            </a:r>
          </a:p>
          <a:p>
            <a:pPr>
              <a:buFont typeface="Wingdings" pitchFamily="2" charset="2"/>
              <a:buChar char="ü"/>
            </a:pPr>
            <a:r>
              <a:rPr lang="tr-TR" sz="2200" dirty="0"/>
              <a:t>Davranış(Beceri, Alışkanlık vb.) </a:t>
            </a:r>
            <a:r>
              <a:rPr lang="tr-TR" sz="2200" b="1" dirty="0"/>
              <a:t>…..dişinizi nasıl fırçalıyorsunuz?, .....dişinizi ne sıklıkla fırçalıyorsunuz?</a:t>
            </a:r>
          </a:p>
          <a:p>
            <a:pPr>
              <a:buNone/>
            </a:pPr>
            <a:r>
              <a:rPr lang="tr-TR" sz="2200" dirty="0"/>
              <a:t> </a:t>
            </a:r>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16632"/>
            <a:ext cx="8219256" cy="504056"/>
          </a:xfrm>
        </p:spPr>
        <p:txBody>
          <a:bodyPr>
            <a:normAutofit/>
          </a:bodyPr>
          <a:lstStyle/>
          <a:p>
            <a:pPr algn="ctr"/>
            <a:r>
              <a:rPr lang="tr-TR" sz="2400" b="1" dirty="0">
                <a:solidFill>
                  <a:srgbClr val="C00000"/>
                </a:solidFill>
              </a:rPr>
              <a:t>Ankete İlişkin Özellikler</a:t>
            </a:r>
          </a:p>
        </p:txBody>
      </p:sp>
      <p:sp>
        <p:nvSpPr>
          <p:cNvPr id="3" name="2 İçerik Yer Tutucusu"/>
          <p:cNvSpPr>
            <a:spLocks noGrp="1"/>
          </p:cNvSpPr>
          <p:nvPr>
            <p:ph idx="1"/>
          </p:nvPr>
        </p:nvSpPr>
        <p:spPr>
          <a:xfrm>
            <a:off x="1703512" y="620688"/>
            <a:ext cx="8496944" cy="6048672"/>
          </a:xfrm>
        </p:spPr>
        <p:txBody>
          <a:bodyPr>
            <a:normAutofit fontScale="70000" lnSpcReduction="20000"/>
          </a:bodyPr>
          <a:lstStyle/>
          <a:p>
            <a:r>
              <a:rPr lang="tr-TR" b="1" dirty="0"/>
              <a:t>Araştırmanın amacı göz önünde tutulmalı,</a:t>
            </a:r>
          </a:p>
          <a:p>
            <a:pPr>
              <a:buNone/>
            </a:pPr>
            <a:r>
              <a:rPr lang="tr-TR" b="1" dirty="0"/>
              <a:t>Sorular;</a:t>
            </a:r>
          </a:p>
          <a:p>
            <a:endParaRPr lang="tr-TR" b="1" dirty="0"/>
          </a:p>
          <a:p>
            <a:pPr>
              <a:buFont typeface="Wingdings" pitchFamily="2" charset="2"/>
              <a:buChar char="v"/>
            </a:pPr>
            <a:r>
              <a:rPr lang="tr-TR" dirty="0"/>
              <a:t>Tanımlayıcı Bilgilere Yönelik(</a:t>
            </a:r>
            <a:r>
              <a:rPr lang="tr-TR" dirty="0" err="1"/>
              <a:t>Sosyodemografik</a:t>
            </a:r>
            <a:r>
              <a:rPr lang="tr-TR" dirty="0"/>
              <a:t> ve diğer tanımlayıcı değişkenler),</a:t>
            </a:r>
          </a:p>
          <a:p>
            <a:pPr>
              <a:buFont typeface="Wingdings" pitchFamily="2" charset="2"/>
              <a:buChar char="v"/>
            </a:pPr>
            <a:endParaRPr lang="tr-TR" dirty="0"/>
          </a:p>
          <a:p>
            <a:pPr>
              <a:buFont typeface="Wingdings" pitchFamily="2" charset="2"/>
              <a:buChar char="v"/>
            </a:pPr>
            <a:r>
              <a:rPr lang="tr-TR" dirty="0"/>
              <a:t>Konu Alanına Yönelik(Sigara, Alkol, İlaç vb.),</a:t>
            </a:r>
          </a:p>
          <a:p>
            <a:pPr>
              <a:buNone/>
            </a:pPr>
            <a:endParaRPr lang="tr-TR" dirty="0"/>
          </a:p>
          <a:p>
            <a:pPr>
              <a:buFont typeface="Wingdings" pitchFamily="2" charset="2"/>
              <a:buChar char="ü"/>
            </a:pPr>
            <a:r>
              <a:rPr lang="tr-TR" b="1" i="1" dirty="0"/>
              <a:t>Bilgi; </a:t>
            </a:r>
            <a:r>
              <a:rPr lang="tr-TR" sz="3100" b="1" i="1" dirty="0"/>
              <a:t>(Sigara hangi hastalıklara neden olur?)</a:t>
            </a:r>
          </a:p>
          <a:p>
            <a:pPr>
              <a:buNone/>
            </a:pPr>
            <a:endParaRPr lang="tr-TR" dirty="0"/>
          </a:p>
          <a:p>
            <a:pPr>
              <a:buFont typeface="Wingdings" pitchFamily="2" charset="2"/>
              <a:buChar char="ü"/>
            </a:pPr>
            <a:r>
              <a:rPr lang="tr-TR" b="1" i="1" dirty="0"/>
              <a:t>Tutum; </a:t>
            </a:r>
            <a:r>
              <a:rPr lang="tr-TR" sz="3100" b="1" i="1" dirty="0"/>
              <a:t>(Sigaranın kansere neden olduğuna inanıyor           musunuz?) </a:t>
            </a:r>
          </a:p>
          <a:p>
            <a:pPr>
              <a:buFont typeface="Wingdings" pitchFamily="2" charset="2"/>
              <a:buChar char="Ø"/>
              <a:defRPr/>
            </a:pPr>
            <a:r>
              <a:rPr lang="tr-TR" dirty="0"/>
              <a:t>İnanma-İnanmama,</a:t>
            </a:r>
          </a:p>
          <a:p>
            <a:pPr>
              <a:buFont typeface="Wingdings" pitchFamily="2" charset="2"/>
              <a:buChar char="Ø"/>
              <a:defRPr/>
            </a:pPr>
            <a:r>
              <a:rPr lang="tr-TR" dirty="0"/>
              <a:t>Sevme-Sevmeme,</a:t>
            </a:r>
          </a:p>
          <a:p>
            <a:pPr>
              <a:buFont typeface="Wingdings" pitchFamily="2" charset="2"/>
              <a:buChar char="Ø"/>
              <a:defRPr/>
            </a:pPr>
            <a:r>
              <a:rPr lang="tr-TR" dirty="0"/>
              <a:t>Beğenme/Hoşlanma-Beğenmeme/Sevmeme,</a:t>
            </a:r>
          </a:p>
          <a:p>
            <a:pPr>
              <a:buFont typeface="Wingdings" pitchFamily="2" charset="2"/>
              <a:buChar char="Ø"/>
              <a:defRPr/>
            </a:pPr>
            <a:r>
              <a:rPr lang="tr-TR" dirty="0"/>
              <a:t>Kabullenme/Benimseme-Kabul etmeme-Reddetme,</a:t>
            </a:r>
          </a:p>
          <a:p>
            <a:pPr>
              <a:buFont typeface="Wingdings" pitchFamily="2" charset="2"/>
              <a:buChar char="Ø"/>
              <a:defRPr/>
            </a:pPr>
            <a:r>
              <a:rPr lang="tr-TR" dirty="0"/>
              <a:t>Uygun bulma/Katılma/Onaylama-Uygun bulmama/Katılmama/Onaylamama,</a:t>
            </a:r>
          </a:p>
          <a:p>
            <a:pPr>
              <a:buFont typeface="Wingdings" pitchFamily="2" charset="2"/>
              <a:buChar char="Ø"/>
              <a:defRPr/>
            </a:pPr>
            <a:r>
              <a:rPr lang="tr-TR" dirty="0"/>
              <a:t>İsteme/Razı olma-İstememe/Razı olmama,</a:t>
            </a:r>
          </a:p>
          <a:p>
            <a:pPr>
              <a:buNone/>
              <a:defRPr/>
            </a:pPr>
            <a:endParaRPr lang="tr-TR" dirty="0"/>
          </a:p>
          <a:p>
            <a:pPr>
              <a:buFont typeface="Wingdings" pitchFamily="2" charset="2"/>
              <a:buChar char="ü"/>
            </a:pPr>
            <a:r>
              <a:rPr lang="tr-TR" b="1" i="1" dirty="0"/>
              <a:t>Davranış; </a:t>
            </a:r>
            <a:r>
              <a:rPr lang="tr-TR" sz="3400" b="1" i="1" dirty="0"/>
              <a:t>(Sigara içiyor musunuz?) </a:t>
            </a:r>
          </a:p>
          <a:p>
            <a:endParaRPr lang="tr-TR" b="1" dirty="0"/>
          </a:p>
          <a:p>
            <a:endParaRPr lang="tr-TR"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19256" cy="720080"/>
          </a:xfrm>
        </p:spPr>
        <p:txBody>
          <a:bodyPr>
            <a:noAutofit/>
          </a:bodyPr>
          <a:lstStyle/>
          <a:p>
            <a:pPr algn="ctr"/>
            <a:r>
              <a:rPr lang="tr-TR" sz="2400" b="1" dirty="0">
                <a:solidFill>
                  <a:srgbClr val="C00000"/>
                </a:solidFill>
              </a:rPr>
              <a:t>Konuya İlişkin Anket Soruları</a:t>
            </a:r>
            <a:br>
              <a:rPr lang="tr-TR" sz="2400" b="1" dirty="0">
                <a:solidFill>
                  <a:srgbClr val="C00000"/>
                </a:solidFill>
              </a:rPr>
            </a:br>
            <a:r>
              <a:rPr lang="tr-TR" sz="2400" b="1" dirty="0">
                <a:solidFill>
                  <a:srgbClr val="C00000"/>
                </a:solidFill>
              </a:rPr>
              <a:t>(</a:t>
            </a:r>
            <a:r>
              <a:rPr lang="tr-TR" sz="2000" b="1" dirty="0">
                <a:solidFill>
                  <a:srgbClr val="C00000"/>
                </a:solidFill>
              </a:rPr>
              <a:t>Bilgi-Tutum-Davranış Tutarlılığı)</a:t>
            </a:r>
          </a:p>
        </p:txBody>
      </p:sp>
      <p:sp>
        <p:nvSpPr>
          <p:cNvPr id="3" name="2 İçerik Yer Tutucusu"/>
          <p:cNvSpPr>
            <a:spLocks noGrp="1"/>
          </p:cNvSpPr>
          <p:nvPr>
            <p:ph idx="1"/>
          </p:nvPr>
        </p:nvSpPr>
        <p:spPr>
          <a:xfrm>
            <a:off x="1981200" y="1196752"/>
            <a:ext cx="8219256" cy="5400600"/>
          </a:xfrm>
        </p:spPr>
        <p:txBody>
          <a:bodyPr/>
          <a:lstStyle/>
          <a:p>
            <a:pPr>
              <a:buNone/>
            </a:pPr>
            <a:r>
              <a:rPr lang="tr-TR" dirty="0"/>
              <a:t>                               </a:t>
            </a:r>
            <a:r>
              <a:rPr lang="tr-TR" b="1" dirty="0">
                <a:solidFill>
                  <a:srgbClr val="C00000"/>
                </a:solidFill>
              </a:rPr>
              <a:t>Bilgi      Tutum     Davranış</a:t>
            </a:r>
          </a:p>
          <a:p>
            <a:pPr>
              <a:buNone/>
            </a:pPr>
            <a:r>
              <a:rPr lang="tr-TR" b="1" dirty="0"/>
              <a:t>Tutarlı </a:t>
            </a:r>
            <a:r>
              <a:rPr lang="tr-TR" dirty="0"/>
              <a:t>                  +++             +++                +++  </a:t>
            </a:r>
          </a:p>
          <a:p>
            <a:pPr>
              <a:buNone/>
            </a:pPr>
            <a:endParaRPr lang="tr-TR" dirty="0"/>
          </a:p>
          <a:p>
            <a:pPr>
              <a:buNone/>
            </a:pPr>
            <a:r>
              <a:rPr lang="tr-TR" b="1" dirty="0"/>
              <a:t>Tutarlı     </a:t>
            </a:r>
            <a:r>
              <a:rPr lang="tr-TR" dirty="0"/>
              <a:t>              - - -               - - -                 - - -  </a:t>
            </a:r>
          </a:p>
          <a:p>
            <a:pPr>
              <a:buNone/>
            </a:pPr>
            <a:endParaRPr lang="tr-TR" dirty="0"/>
          </a:p>
          <a:p>
            <a:pPr>
              <a:buNone/>
            </a:pPr>
            <a:r>
              <a:rPr lang="tr-TR" b="1" dirty="0"/>
              <a:t>Tutarsız     </a:t>
            </a:r>
            <a:r>
              <a:rPr lang="tr-TR" dirty="0"/>
              <a:t>            +++              - - -                 - - - </a:t>
            </a:r>
          </a:p>
          <a:p>
            <a:pPr>
              <a:buNone/>
            </a:pPr>
            <a:endParaRPr lang="tr-TR" dirty="0"/>
          </a:p>
          <a:p>
            <a:pPr>
              <a:buNone/>
            </a:pPr>
            <a:r>
              <a:rPr lang="tr-TR" b="1" dirty="0"/>
              <a:t>Tutarsız    </a:t>
            </a:r>
            <a:r>
              <a:rPr lang="tr-TR" dirty="0"/>
              <a:t>             +++             +++                 - - -</a:t>
            </a:r>
            <a:endParaRPr lang="tr-TR" b="1" dirty="0"/>
          </a:p>
          <a:p>
            <a:pPr>
              <a:buNone/>
            </a:pPr>
            <a:endParaRPr lang="tr-TR" b="1" dirty="0"/>
          </a:p>
          <a:p>
            <a:pPr>
              <a:buNone/>
            </a:pPr>
            <a:r>
              <a:rPr lang="tr-TR" b="1" dirty="0"/>
              <a:t>Rastlantısal          </a:t>
            </a:r>
            <a:r>
              <a:rPr lang="tr-TR" dirty="0"/>
              <a:t>- - -              - - -                 +++</a:t>
            </a:r>
          </a:p>
          <a:p>
            <a:pPr>
              <a:buNone/>
            </a:pPr>
            <a:endParaRPr lang="tr-TR" dirty="0"/>
          </a:p>
          <a:p>
            <a:pPr>
              <a:buNone/>
            </a:pPr>
            <a:endParaRPr lang="tr-TR" b="1" dirty="0"/>
          </a:p>
          <a:p>
            <a:pPr>
              <a:buNone/>
            </a:pPr>
            <a:endParaRPr lang="tr-TR" b="1" dirty="0"/>
          </a:p>
          <a:p>
            <a:pPr>
              <a:buNone/>
            </a:pPr>
            <a:endParaRPr lang="tr-TR" b="1" dirty="0"/>
          </a:p>
          <a:p>
            <a:pPr>
              <a:buNone/>
            </a:pPr>
            <a:endParaRPr lang="tr-TR" b="1"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91264" cy="562074"/>
          </a:xfrm>
        </p:spPr>
        <p:txBody>
          <a:bodyPr>
            <a:normAutofit fontScale="90000"/>
          </a:bodyPr>
          <a:lstStyle/>
          <a:p>
            <a:pPr algn="ctr"/>
            <a:r>
              <a:rPr lang="tr-TR" b="1" dirty="0">
                <a:solidFill>
                  <a:srgbClr val="C00000"/>
                </a:solidFill>
              </a:rPr>
              <a:t>Anket ve Ölçek Farkları</a:t>
            </a:r>
          </a:p>
        </p:txBody>
      </p:sp>
      <p:sp>
        <p:nvSpPr>
          <p:cNvPr id="3" name="2 İçerik Yer Tutucusu"/>
          <p:cNvSpPr>
            <a:spLocks noGrp="1"/>
          </p:cNvSpPr>
          <p:nvPr>
            <p:ph idx="1"/>
          </p:nvPr>
        </p:nvSpPr>
        <p:spPr>
          <a:xfrm>
            <a:off x="1775520" y="1052736"/>
            <a:ext cx="8424936" cy="5421216"/>
          </a:xfrm>
        </p:spPr>
        <p:txBody>
          <a:bodyPr>
            <a:normAutofit lnSpcReduction="10000"/>
          </a:bodyPr>
          <a:lstStyle/>
          <a:p>
            <a:pPr>
              <a:buNone/>
            </a:pPr>
            <a:r>
              <a:rPr lang="tr-TR" b="1" dirty="0"/>
              <a:t>   </a:t>
            </a:r>
            <a:r>
              <a:rPr lang="tr-TR" b="1" dirty="0">
                <a:solidFill>
                  <a:srgbClr val="C00000"/>
                </a:solidFill>
              </a:rPr>
              <a:t>Özellikler                 Anket          Ölçek</a:t>
            </a:r>
          </a:p>
          <a:p>
            <a:pPr>
              <a:buNone/>
            </a:pPr>
            <a:r>
              <a:rPr lang="tr-TR" b="1" dirty="0">
                <a:solidFill>
                  <a:srgbClr val="C00000"/>
                </a:solidFill>
              </a:rPr>
              <a:t>Amaç</a:t>
            </a:r>
            <a:r>
              <a:rPr lang="tr-TR" dirty="0">
                <a:solidFill>
                  <a:srgbClr val="C00000"/>
                </a:solidFill>
              </a:rPr>
              <a:t> </a:t>
            </a:r>
            <a:r>
              <a:rPr lang="tr-TR" dirty="0"/>
              <a:t>                                + + +                + + +</a:t>
            </a:r>
          </a:p>
          <a:p>
            <a:pPr>
              <a:buNone/>
            </a:pPr>
            <a:r>
              <a:rPr lang="tr-TR" b="1" dirty="0">
                <a:solidFill>
                  <a:srgbClr val="C00000"/>
                </a:solidFill>
              </a:rPr>
              <a:t>Tanımlayıcı Sorular     </a:t>
            </a:r>
            <a:r>
              <a:rPr lang="tr-TR" dirty="0"/>
              <a:t>+ + +       Var(Bir Bölümünde)</a:t>
            </a:r>
          </a:p>
          <a:p>
            <a:pPr>
              <a:buNone/>
            </a:pPr>
            <a:r>
              <a:rPr lang="tr-TR" b="1" dirty="0">
                <a:solidFill>
                  <a:srgbClr val="C00000"/>
                </a:solidFill>
              </a:rPr>
              <a:t>İfade/Madde</a:t>
            </a:r>
            <a:r>
              <a:rPr lang="tr-TR" dirty="0"/>
              <a:t>               Yok-Kısmen         + + +</a:t>
            </a:r>
          </a:p>
          <a:p>
            <a:pPr>
              <a:buNone/>
            </a:pPr>
            <a:r>
              <a:rPr lang="tr-TR" b="1" dirty="0">
                <a:solidFill>
                  <a:srgbClr val="C00000"/>
                </a:solidFill>
              </a:rPr>
              <a:t>İfade/Madde</a:t>
            </a:r>
            <a:r>
              <a:rPr lang="tr-TR" dirty="0">
                <a:solidFill>
                  <a:srgbClr val="C00000"/>
                </a:solidFill>
              </a:rPr>
              <a:t> </a:t>
            </a:r>
            <a:r>
              <a:rPr lang="tr-TR" dirty="0"/>
              <a:t>            Değiştirilebilir  Değiştirilemez</a:t>
            </a:r>
          </a:p>
          <a:p>
            <a:pPr>
              <a:buNone/>
            </a:pPr>
            <a:r>
              <a:rPr lang="tr-TR" b="1" dirty="0">
                <a:solidFill>
                  <a:srgbClr val="C00000"/>
                </a:solidFill>
              </a:rPr>
              <a:t>İfade/Madde</a:t>
            </a:r>
            <a:r>
              <a:rPr lang="tr-TR" dirty="0">
                <a:solidFill>
                  <a:srgbClr val="C00000"/>
                </a:solidFill>
              </a:rPr>
              <a:t> </a:t>
            </a:r>
            <a:r>
              <a:rPr lang="tr-TR" dirty="0"/>
              <a:t>              Standart(-)        Standart(+)</a:t>
            </a:r>
          </a:p>
          <a:p>
            <a:pPr>
              <a:buNone/>
            </a:pPr>
            <a:r>
              <a:rPr lang="tr-TR" b="1" dirty="0">
                <a:solidFill>
                  <a:srgbClr val="C00000"/>
                </a:solidFill>
              </a:rPr>
              <a:t>Ön Uygulama                 </a:t>
            </a:r>
            <a:r>
              <a:rPr lang="tr-TR" dirty="0"/>
              <a:t>+++                 - - + +</a:t>
            </a:r>
          </a:p>
          <a:p>
            <a:pPr>
              <a:buNone/>
            </a:pPr>
            <a:r>
              <a:rPr lang="tr-TR" b="1" dirty="0">
                <a:solidFill>
                  <a:srgbClr val="C00000"/>
                </a:solidFill>
              </a:rPr>
              <a:t>Geçerlik-Güvenirlik</a:t>
            </a:r>
            <a:r>
              <a:rPr lang="tr-TR" b="1" dirty="0"/>
              <a:t>    </a:t>
            </a:r>
            <a:r>
              <a:rPr lang="tr-TR" dirty="0"/>
              <a:t>- - - +                 + + +</a:t>
            </a:r>
          </a:p>
          <a:p>
            <a:pPr>
              <a:buNone/>
            </a:pPr>
            <a:r>
              <a:rPr lang="tr-TR" sz="1400" b="1" dirty="0">
                <a:solidFill>
                  <a:srgbClr val="C00000"/>
                </a:solidFill>
              </a:rPr>
              <a:t>(</a:t>
            </a:r>
            <a:r>
              <a:rPr lang="tr-TR" sz="1400" b="1" dirty="0" err="1">
                <a:solidFill>
                  <a:srgbClr val="C00000"/>
                </a:solidFill>
              </a:rPr>
              <a:t>Cronbach</a:t>
            </a:r>
            <a:r>
              <a:rPr lang="tr-TR" sz="1400" b="1" dirty="0">
                <a:solidFill>
                  <a:srgbClr val="C00000"/>
                </a:solidFill>
              </a:rPr>
              <a:t> alfa </a:t>
            </a:r>
            <a:r>
              <a:rPr lang="tr-TR" sz="1400" b="1" dirty="0" err="1">
                <a:solidFill>
                  <a:srgbClr val="C00000"/>
                </a:solidFill>
              </a:rPr>
              <a:t>ks</a:t>
            </a:r>
            <a:r>
              <a:rPr lang="tr-TR" sz="1400" b="1" dirty="0">
                <a:solidFill>
                  <a:srgbClr val="C00000"/>
                </a:solidFill>
              </a:rPr>
              <a:t>)</a:t>
            </a:r>
          </a:p>
          <a:p>
            <a:pPr>
              <a:buNone/>
            </a:pPr>
            <a:r>
              <a:rPr lang="tr-TR" b="1" dirty="0">
                <a:solidFill>
                  <a:srgbClr val="C00000"/>
                </a:solidFill>
              </a:rPr>
              <a:t>Faktör Analizi(Boyut)  </a:t>
            </a:r>
            <a:r>
              <a:rPr lang="tr-TR" dirty="0"/>
              <a:t>- - -</a:t>
            </a:r>
            <a:r>
              <a:rPr lang="tr-TR" b="1" dirty="0"/>
              <a:t>                - - </a:t>
            </a:r>
            <a:r>
              <a:rPr lang="tr-TR" dirty="0"/>
              <a:t>+ + </a:t>
            </a:r>
          </a:p>
          <a:p>
            <a:pPr>
              <a:buNone/>
            </a:pPr>
            <a:r>
              <a:rPr lang="tr-TR" sz="1400" b="1" dirty="0">
                <a:solidFill>
                  <a:srgbClr val="C00000"/>
                </a:solidFill>
              </a:rPr>
              <a:t>(Kişi sayısı ifade sayısının 5 katı)         </a:t>
            </a:r>
          </a:p>
          <a:p>
            <a:pPr>
              <a:buNone/>
            </a:pPr>
            <a:r>
              <a:rPr lang="tr-TR" b="1" dirty="0">
                <a:solidFill>
                  <a:srgbClr val="C00000"/>
                </a:solidFill>
              </a:rPr>
              <a:t>Nitelik</a:t>
            </a:r>
            <a:r>
              <a:rPr lang="tr-TR" b="1" dirty="0"/>
              <a:t>                        </a:t>
            </a:r>
            <a:r>
              <a:rPr lang="tr-TR" dirty="0"/>
              <a:t>Durum                Ölçme</a:t>
            </a:r>
          </a:p>
          <a:p>
            <a:pPr>
              <a:buNone/>
            </a:pPr>
            <a:r>
              <a:rPr lang="tr-TR" dirty="0"/>
              <a:t>                                    Belirleme             Tartma</a:t>
            </a:r>
          </a:p>
          <a:p>
            <a:pPr>
              <a:buNone/>
            </a:pPr>
            <a:endParaRPr lang="tr-TR" dirty="0"/>
          </a:p>
          <a:p>
            <a:pPr>
              <a:buNone/>
            </a:pPr>
            <a:endParaRPr lang="tr-TR" b="1" dirty="0"/>
          </a:p>
          <a:p>
            <a:pPr>
              <a:buNone/>
            </a:pPr>
            <a:endParaRPr lang="tr-TR" dirty="0"/>
          </a:p>
          <a:p>
            <a:endParaRPr lang="tr-TR"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636912"/>
            <a:ext cx="8291264" cy="1080120"/>
          </a:xfrm>
        </p:spPr>
        <p:txBody>
          <a:bodyPr>
            <a:normAutofit/>
          </a:bodyPr>
          <a:lstStyle/>
          <a:p>
            <a:pPr algn="ctr"/>
            <a:r>
              <a:rPr lang="tr-TR" sz="1800" b="1" dirty="0">
                <a:solidFill>
                  <a:srgbClr val="C00000"/>
                </a:solidFill>
              </a:rPr>
              <a:t>3.İfadeye(Beyana) Dayalı Veri Toplama Araçları(VTA-Anket/Ölçek) İle </a:t>
            </a:r>
            <a:br>
              <a:rPr lang="tr-TR" sz="1800" b="1" dirty="0">
                <a:solidFill>
                  <a:srgbClr val="C00000"/>
                </a:solidFill>
              </a:rPr>
            </a:br>
            <a:r>
              <a:rPr lang="tr-TR" sz="1800" b="1" dirty="0">
                <a:solidFill>
                  <a:srgbClr val="C00000"/>
                </a:solidFill>
              </a:rPr>
              <a:t>Doğru ve Güvenilir Veri Toplama Olasılığını Artıran Etmenler</a:t>
            </a:r>
            <a:br>
              <a:rPr lang="tr-TR" sz="1800" b="1" dirty="0">
                <a:solidFill>
                  <a:srgbClr val="C00000"/>
                </a:solidFill>
              </a:rPr>
            </a:br>
            <a:endParaRPr lang="tr-TR" sz="1800" dirty="0"/>
          </a:p>
        </p:txBody>
      </p:sp>
      <p:sp>
        <p:nvSpPr>
          <p:cNvPr id="3" name="2 Slayt Numarası Yer Tutucusu"/>
          <p:cNvSpPr>
            <a:spLocks noGrp="1"/>
          </p:cNvSpPr>
          <p:nvPr>
            <p:ph type="sldNum" sz="quarter" idx="12"/>
          </p:nvPr>
        </p:nvSpPr>
        <p:spPr/>
        <p:txBody>
          <a:bodyPr/>
          <a:lstStyle/>
          <a:p>
            <a:fld id="{EF61F241-EC49-41D1-8D67-E19C899698A7}"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75520" y="116632"/>
            <a:ext cx="8496944" cy="648072"/>
          </a:xfrm>
        </p:spPr>
        <p:txBody>
          <a:bodyPr>
            <a:normAutofit/>
          </a:bodyPr>
          <a:lstStyle/>
          <a:p>
            <a:pPr algn="ctr"/>
            <a:r>
              <a:rPr lang="tr-TR" sz="1800" b="1" dirty="0">
                <a:solidFill>
                  <a:srgbClr val="C00000"/>
                </a:solidFill>
              </a:rPr>
              <a:t>İfadeye Dayalı Veri Toplama Araçları(VTA-Anket/Ölçek) İle </a:t>
            </a:r>
            <a:br>
              <a:rPr lang="tr-TR" sz="1800" b="1" dirty="0">
                <a:solidFill>
                  <a:srgbClr val="C00000"/>
                </a:solidFill>
              </a:rPr>
            </a:br>
            <a:r>
              <a:rPr lang="tr-TR" sz="1800" b="1" dirty="0">
                <a:solidFill>
                  <a:srgbClr val="C00000"/>
                </a:solidFill>
              </a:rPr>
              <a:t>Doğru ve Güvenilir Veri Toplama Olasılığını Artıran Etmenler(1)</a:t>
            </a:r>
            <a:endParaRPr lang="tr-TR" sz="1800" dirty="0"/>
          </a:p>
        </p:txBody>
      </p:sp>
      <p:sp>
        <p:nvSpPr>
          <p:cNvPr id="3" name="2 İçerik Yer Tutucusu"/>
          <p:cNvSpPr>
            <a:spLocks noGrp="1"/>
          </p:cNvSpPr>
          <p:nvPr>
            <p:ph idx="1"/>
          </p:nvPr>
        </p:nvSpPr>
        <p:spPr>
          <a:xfrm>
            <a:off x="1775520" y="764704"/>
            <a:ext cx="8424936" cy="5976664"/>
          </a:xfrm>
        </p:spPr>
        <p:txBody>
          <a:bodyPr>
            <a:normAutofit fontScale="92500" lnSpcReduction="10000"/>
          </a:bodyPr>
          <a:lstStyle/>
          <a:p>
            <a:r>
              <a:rPr lang="tr-TR" sz="2000" dirty="0"/>
              <a:t>Çalışma tanımlayıcı-kesitsel türde ise(ileriye yönelik/ </a:t>
            </a:r>
            <a:r>
              <a:rPr lang="tr-TR" sz="2000" dirty="0" err="1"/>
              <a:t>prospektif</a:t>
            </a:r>
            <a:r>
              <a:rPr lang="tr-TR" sz="2000" dirty="0"/>
              <a:t> değilse);</a:t>
            </a:r>
          </a:p>
          <a:p>
            <a:pPr>
              <a:buFont typeface="Wingdings" pitchFamily="2" charset="2"/>
              <a:buChar char="ü"/>
            </a:pPr>
            <a:r>
              <a:rPr lang="tr-TR" sz="2000" b="1" dirty="0"/>
              <a:t>Kesinlikle ad, </a:t>
            </a:r>
            <a:r>
              <a:rPr lang="tr-TR" sz="2000" b="1" dirty="0" err="1"/>
              <a:t>soyad</a:t>
            </a:r>
            <a:r>
              <a:rPr lang="tr-TR" sz="2000" b="1" dirty="0"/>
              <a:t>, adres ve </a:t>
            </a:r>
            <a:r>
              <a:rPr lang="tr-TR" sz="2000" b="1" dirty="0" err="1"/>
              <a:t>tlf</a:t>
            </a:r>
            <a:r>
              <a:rPr lang="tr-TR" sz="2000" b="1" dirty="0"/>
              <a:t>. yer almamalı,</a:t>
            </a:r>
          </a:p>
          <a:p>
            <a:pPr>
              <a:buFont typeface="Wingdings" pitchFamily="2" charset="2"/>
              <a:buChar char="ü"/>
            </a:pPr>
            <a:r>
              <a:rPr lang="tr-TR" sz="2000" dirty="0"/>
              <a:t>Aydınlatılmış onam içerisinde gönüllünün kimlik bilgileri ve imza yer alacağından,</a:t>
            </a:r>
            <a:r>
              <a:rPr lang="tr-TR" sz="2000" b="1" dirty="0"/>
              <a:t> “Anket-Ölçek” </a:t>
            </a:r>
            <a:r>
              <a:rPr lang="tr-TR" sz="2000" dirty="0"/>
              <a:t>için</a:t>
            </a:r>
            <a:r>
              <a:rPr lang="tr-TR" sz="2000" b="1" dirty="0"/>
              <a:t> “Aydınlatılmış Onam” </a:t>
            </a:r>
            <a:r>
              <a:rPr lang="tr-TR" sz="2000" dirty="0"/>
              <a:t>doğru ve güvenilir veri toplamayı olumsuz etkiler,</a:t>
            </a:r>
          </a:p>
          <a:p>
            <a:pPr>
              <a:buFont typeface="Wingdings" pitchFamily="2" charset="2"/>
              <a:buChar char="ü"/>
            </a:pPr>
            <a:r>
              <a:rPr lang="tr-TR" sz="2000" dirty="0"/>
              <a:t>Ancak anketi dolduracak kişinin</a:t>
            </a:r>
            <a:r>
              <a:rPr lang="tr-TR" sz="2000" b="1" dirty="0"/>
              <a:t>18 yaşından </a:t>
            </a:r>
            <a:r>
              <a:rPr lang="tr-TR" sz="2000" dirty="0"/>
              <a:t>küçük olması halinde, </a:t>
            </a:r>
            <a:r>
              <a:rPr lang="tr-TR" sz="2000" b="1" dirty="0"/>
              <a:t>velisinin imzalı onamı </a:t>
            </a:r>
            <a:r>
              <a:rPr lang="tr-TR" sz="2000" dirty="0"/>
              <a:t>alınmalı,</a:t>
            </a:r>
          </a:p>
          <a:p>
            <a:r>
              <a:rPr lang="tr-TR" sz="2000" dirty="0"/>
              <a:t>Başında yeterli bilgi veren iyi bir </a:t>
            </a:r>
            <a:r>
              <a:rPr lang="tr-TR" sz="2000" b="1" dirty="0"/>
              <a:t>“YÖNERGE”</a:t>
            </a:r>
            <a:r>
              <a:rPr lang="tr-TR" sz="2000" dirty="0"/>
              <a:t> yer almalı, </a:t>
            </a:r>
            <a:r>
              <a:rPr lang="tr-TR" sz="2000" b="1" dirty="0"/>
              <a:t>Veri Toplama Aracının;</a:t>
            </a:r>
          </a:p>
          <a:p>
            <a:pPr>
              <a:buFont typeface="Wingdings" pitchFamily="2" charset="2"/>
              <a:buChar char="ü"/>
            </a:pPr>
            <a:r>
              <a:rPr lang="tr-TR" sz="2000" dirty="0"/>
              <a:t>Amacı, </a:t>
            </a:r>
          </a:p>
          <a:p>
            <a:pPr>
              <a:buFont typeface="Wingdings" pitchFamily="2" charset="2"/>
              <a:buChar char="ü"/>
            </a:pPr>
            <a:r>
              <a:rPr lang="tr-TR" sz="2000" dirty="0"/>
              <a:t>Yararı, </a:t>
            </a:r>
          </a:p>
          <a:p>
            <a:pPr>
              <a:buFont typeface="Wingdings" pitchFamily="2" charset="2"/>
              <a:buChar char="ü"/>
            </a:pPr>
            <a:r>
              <a:rPr lang="tr-TR" sz="2000" dirty="0"/>
              <a:t>Kaç sorudan oluştuğu, nasıl yanıtlanacağı, </a:t>
            </a:r>
          </a:p>
          <a:p>
            <a:pPr>
              <a:buFont typeface="Wingdings" pitchFamily="2" charset="2"/>
              <a:buChar char="ü"/>
            </a:pPr>
            <a:r>
              <a:rPr lang="tr-TR" sz="2000" dirty="0"/>
              <a:t>Doğru ve gerçek yanıt vermenin önemi, </a:t>
            </a:r>
          </a:p>
          <a:p>
            <a:pPr>
              <a:buFont typeface="Wingdings" pitchFamily="2" charset="2"/>
              <a:buChar char="ü"/>
            </a:pPr>
            <a:r>
              <a:rPr lang="tr-TR" sz="2000" dirty="0"/>
              <a:t>Yaklaşık kaç dakika sürdüğü, </a:t>
            </a:r>
          </a:p>
          <a:p>
            <a:pPr>
              <a:buFont typeface="Wingdings" pitchFamily="2" charset="2"/>
              <a:buChar char="ü"/>
            </a:pPr>
            <a:r>
              <a:rPr lang="tr-TR" sz="2000" dirty="0"/>
              <a:t>Gönüllülüğün esas olduğu, </a:t>
            </a:r>
          </a:p>
          <a:p>
            <a:pPr>
              <a:buFont typeface="Wingdings" pitchFamily="2" charset="2"/>
              <a:buChar char="ü"/>
            </a:pPr>
            <a:r>
              <a:rPr lang="tr-TR" sz="2000" dirty="0"/>
              <a:t>Ad, </a:t>
            </a:r>
            <a:r>
              <a:rPr lang="tr-TR" sz="2000" dirty="0" err="1"/>
              <a:t>soyad</a:t>
            </a:r>
            <a:r>
              <a:rPr lang="tr-TR" sz="2000" dirty="0"/>
              <a:t> yazılmaması gerektiği,</a:t>
            </a:r>
          </a:p>
          <a:p>
            <a:pPr>
              <a:buFont typeface="Wingdings" pitchFamily="2" charset="2"/>
              <a:buChar char="ü"/>
            </a:pPr>
            <a:r>
              <a:rPr lang="tr-TR" sz="2000" dirty="0"/>
              <a:t>Katkı için teşekkür,</a:t>
            </a:r>
          </a:p>
          <a:p>
            <a:pPr>
              <a:buFont typeface="Wingdings" pitchFamily="2" charset="2"/>
              <a:buChar char="ü"/>
            </a:pPr>
            <a:endParaRPr lang="tr-TR" sz="2000" dirty="0"/>
          </a:p>
          <a:p>
            <a:pPr>
              <a:buFont typeface="Wingdings" pitchFamily="2" charset="2"/>
              <a:buChar char="ü"/>
            </a:pPr>
            <a:endParaRPr lang="tr-TR" sz="2000" dirty="0"/>
          </a:p>
          <a:p>
            <a:pPr>
              <a:buFont typeface="Wingdings" pitchFamily="2" charset="2"/>
              <a:buChar char="ü"/>
            </a:pPr>
            <a:endParaRPr lang="tr-TR" sz="2000"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19256" cy="504056"/>
          </a:xfrm>
        </p:spPr>
        <p:txBody>
          <a:bodyPr>
            <a:normAutofit/>
          </a:bodyPr>
          <a:lstStyle/>
          <a:p>
            <a:pPr algn="ctr"/>
            <a:r>
              <a:rPr lang="tr-TR" sz="2800" b="1" dirty="0">
                <a:solidFill>
                  <a:srgbClr val="C00000"/>
                </a:solidFill>
              </a:rPr>
              <a:t>Bir Yönerge Örneği</a:t>
            </a:r>
          </a:p>
        </p:txBody>
      </p:sp>
      <p:sp>
        <p:nvSpPr>
          <p:cNvPr id="3" name="2 İçerik Yer Tutucusu"/>
          <p:cNvSpPr>
            <a:spLocks noGrp="1"/>
          </p:cNvSpPr>
          <p:nvPr>
            <p:ph idx="1"/>
          </p:nvPr>
        </p:nvSpPr>
        <p:spPr>
          <a:xfrm>
            <a:off x="1703512" y="692696"/>
            <a:ext cx="8568952" cy="6165304"/>
          </a:xfrm>
        </p:spPr>
        <p:txBody>
          <a:bodyPr>
            <a:normAutofit fontScale="85000" lnSpcReduction="10000"/>
          </a:bodyPr>
          <a:lstStyle/>
          <a:p>
            <a:pPr algn="ctr">
              <a:buNone/>
            </a:pPr>
            <a:r>
              <a:rPr lang="tr-TR" b="1" dirty="0"/>
              <a:t>“TOPLUMSAL CİNSİYET ROLLERİNE İLİŞKİN ANKET FORMU” </a:t>
            </a:r>
            <a:endParaRPr lang="tr-TR" dirty="0"/>
          </a:p>
          <a:p>
            <a:pPr>
              <a:buNone/>
            </a:pPr>
            <a:r>
              <a:rPr lang="tr-TR" dirty="0"/>
              <a:t>          </a:t>
            </a:r>
            <a:r>
              <a:rPr lang="tr-TR" b="1" dirty="0"/>
              <a:t>Değerli Öğrenciler,</a:t>
            </a:r>
            <a:endParaRPr lang="tr-TR" dirty="0"/>
          </a:p>
          <a:p>
            <a:pPr>
              <a:buNone/>
            </a:pPr>
            <a:r>
              <a:rPr lang="tr-TR" dirty="0"/>
              <a:t>          Bu anket formu, </a:t>
            </a:r>
            <a:r>
              <a:rPr lang="tr-TR" b="1" dirty="0"/>
              <a:t>“</a:t>
            </a:r>
            <a:r>
              <a:rPr lang="tr-TR" dirty="0"/>
              <a:t>Öğrencilerimizin Toplumsal Cinsiyet Rollerine İlişkin Tutumları” </a:t>
            </a:r>
            <a:r>
              <a:rPr lang="tr-TR" dirty="0" err="1"/>
              <a:t>nın</a:t>
            </a:r>
            <a:r>
              <a:rPr lang="tr-TR" dirty="0"/>
              <a:t> değerlendirilmesi amacıyla hazırlanmıştır. Ankete vereceğiniz doğru bilgi ve görüşleriniz, toplumsal cinsiyet ayrımcılığından kaynaklanan sorunlar ve çözümüne  önemli katkı sağlayacaktır. Bu formda bireyleri tanımlayıcı türde 17 soru, “Toplumsal Cinsiyet Rollerine İlişkin” geliştirilmiş ölçekte de 38 ifade bulunmaktadır. Cevaplama yaklaşık 15 dakika sürmektedir.</a:t>
            </a:r>
          </a:p>
          <a:p>
            <a:pPr>
              <a:buNone/>
            </a:pPr>
            <a:r>
              <a:rPr lang="tr-TR" dirty="0"/>
              <a:t>          Ankete katılımınız gönüllü olmalıdır. Verdiğiniz cevaplar gizli tutulacak, yalnızca araştırma için kullanılacak, bireysel bilgileriniz kimse ile paylaşılmayacaktır. Bu nedenle ankete adınızı, soyadınızı ve adresinizi yazmayınız. Uygun görmemeniz halinde ankete katılmayabilir ya da anketi cevaplandırmayı sonlandırabilirsiniz.</a:t>
            </a:r>
          </a:p>
          <a:p>
            <a:pPr>
              <a:buNone/>
            </a:pPr>
            <a:r>
              <a:rPr lang="tr-TR" dirty="0"/>
              <a:t>          Zaman ayırdığınız, içten cevaplarınızla araştırmaya ve olası sorunların çözümüne katkı verdiğiniz için teşekkür ederiz.</a:t>
            </a:r>
          </a:p>
          <a:p>
            <a:pPr>
              <a:buNone/>
            </a:pPr>
            <a:endParaRPr lang="tr-TR" dirty="0"/>
          </a:p>
          <a:p>
            <a:pPr algn="r">
              <a:buNone/>
            </a:pPr>
            <a:r>
              <a:rPr lang="tr-TR" b="1" dirty="0"/>
              <a:t>Prof. Dr. Ömer R. ÖNDER</a:t>
            </a:r>
            <a:endParaRPr lang="tr-TR" dirty="0"/>
          </a:p>
          <a:p>
            <a:pPr algn="r">
              <a:buNone/>
            </a:pPr>
            <a:r>
              <a:rPr lang="tr-TR" b="1" dirty="0" err="1"/>
              <a:t>Öğr</a:t>
            </a:r>
            <a:r>
              <a:rPr lang="tr-TR" b="1" dirty="0"/>
              <a:t>. Gör. Dr. Saba YALÇIN   </a:t>
            </a:r>
            <a:endParaRPr lang="tr-TR" dirty="0"/>
          </a:p>
          <a:p>
            <a:pPr algn="r">
              <a:buNone/>
            </a:pPr>
            <a:r>
              <a:rPr lang="tr-TR" b="1" dirty="0" err="1"/>
              <a:t>Öğr</a:t>
            </a:r>
            <a:r>
              <a:rPr lang="tr-TR" b="1" dirty="0"/>
              <a:t>. Gör. Bayram GÖKTAŞ </a:t>
            </a:r>
            <a:endParaRPr lang="tr-TR" dirty="0"/>
          </a:p>
          <a:p>
            <a:pPr algn="r">
              <a:buNone/>
            </a:pPr>
            <a:r>
              <a:rPr lang="tr-TR" b="1" dirty="0"/>
              <a:t>Ankara Üniversitesi </a:t>
            </a:r>
            <a:endParaRPr lang="tr-TR" dirty="0"/>
          </a:p>
          <a:p>
            <a:pPr algn="r">
              <a:buNone/>
            </a:pPr>
            <a:r>
              <a:rPr lang="tr-TR" b="1" dirty="0"/>
              <a:t>Sağlık Bilimleri Fakültesi</a:t>
            </a:r>
            <a:endParaRPr lang="tr-TR"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16</a:t>
            </a:fld>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81200" y="274638"/>
            <a:ext cx="8281416" cy="994122"/>
          </a:xfrm>
        </p:spPr>
        <p:txBody>
          <a:bodyPr>
            <a:normAutofit fontScale="90000"/>
          </a:bodyPr>
          <a:lstStyle/>
          <a:p>
            <a:pPr algn="ctr"/>
            <a:r>
              <a:rPr lang="tr-TR" sz="2700" b="1" dirty="0">
                <a:solidFill>
                  <a:srgbClr val="C00000"/>
                </a:solidFill>
              </a:rPr>
              <a:t>«Aydınlatılmış/Bilgilendirilmiş Onamın» </a:t>
            </a:r>
            <a:br>
              <a:rPr lang="tr-TR" sz="2700" b="1" dirty="0">
                <a:solidFill>
                  <a:srgbClr val="C00000"/>
                </a:solidFill>
              </a:rPr>
            </a:br>
            <a:r>
              <a:rPr lang="tr-TR" sz="2700" b="1" dirty="0">
                <a:solidFill>
                  <a:srgbClr val="C00000"/>
                </a:solidFill>
              </a:rPr>
              <a:t>Gerekli Olduğu Durumlar</a:t>
            </a:r>
            <a:br>
              <a:rPr lang="tr-TR" sz="3200" b="1" dirty="0">
                <a:solidFill>
                  <a:srgbClr val="C00000"/>
                </a:solidFill>
              </a:rPr>
            </a:br>
            <a:r>
              <a:rPr lang="tr-TR" sz="1800" b="1" dirty="0">
                <a:solidFill>
                  <a:srgbClr val="C00000"/>
                </a:solidFill>
              </a:rPr>
              <a:t>(Hasta Hakları ve Helsinki Bildirgesi Kapsamında)</a:t>
            </a:r>
            <a:endParaRPr lang="tr-TR" sz="1800" dirty="0"/>
          </a:p>
        </p:txBody>
      </p:sp>
      <p:sp>
        <p:nvSpPr>
          <p:cNvPr id="4" name="İçerik Yer Tutucusu 3"/>
          <p:cNvSpPr>
            <a:spLocks noGrp="1"/>
          </p:cNvSpPr>
          <p:nvPr>
            <p:ph sz="half" idx="1"/>
          </p:nvPr>
        </p:nvSpPr>
        <p:spPr>
          <a:xfrm>
            <a:off x="1775520" y="1412776"/>
            <a:ext cx="5328592" cy="5328592"/>
          </a:xfrm>
        </p:spPr>
        <p:txBody>
          <a:bodyPr>
            <a:normAutofit/>
          </a:bodyPr>
          <a:lstStyle/>
          <a:p>
            <a:r>
              <a:rPr lang="tr-TR" sz="2000" dirty="0"/>
              <a:t>Klinik araştırmalar,</a:t>
            </a:r>
          </a:p>
          <a:p>
            <a:r>
              <a:rPr lang="tr-TR" sz="2000" dirty="0"/>
              <a:t>Hastadan kan, idrar, balgam vb., materyal alınmasını gerektiren araştırmalar,</a:t>
            </a:r>
          </a:p>
          <a:p>
            <a:r>
              <a:rPr lang="tr-TR" sz="2000" dirty="0"/>
              <a:t>Hastaya uygulanacak tanı ve tedavi yöntemleri, ameliyat ve anestezi uygulamaları,</a:t>
            </a:r>
          </a:p>
          <a:p>
            <a:r>
              <a:rPr lang="tr-TR" sz="2000" dirty="0"/>
              <a:t>18 yaşından küçük, engelli vb., gibi katılımcılara anket/ölçek uygulama araştırmaları,</a:t>
            </a:r>
          </a:p>
          <a:p>
            <a:pPr marL="0" indent="0">
              <a:buNone/>
            </a:pPr>
            <a:endParaRPr lang="tr-TR" sz="2000" b="1" dirty="0">
              <a:solidFill>
                <a:srgbClr val="C00000"/>
              </a:solidFill>
            </a:endParaRPr>
          </a:p>
          <a:p>
            <a:pPr marL="0" indent="0">
              <a:buNone/>
            </a:pPr>
            <a:r>
              <a:rPr lang="tr-TR" sz="2000" b="1" dirty="0">
                <a:solidFill>
                  <a:srgbClr val="C00000"/>
                </a:solidFill>
              </a:rPr>
              <a:t>*****</a:t>
            </a:r>
            <a:r>
              <a:rPr lang="tr-TR" sz="2000" dirty="0"/>
              <a:t>Yetişkinlerde anketle veri toplanması sırasında, ankette ad-</a:t>
            </a:r>
            <a:r>
              <a:rPr lang="tr-TR" sz="2000" dirty="0" err="1"/>
              <a:t>soyad</a:t>
            </a:r>
            <a:r>
              <a:rPr lang="tr-TR" sz="2000" dirty="0"/>
              <a:t> bulunmaması, «Aydınlatılmış </a:t>
            </a:r>
            <a:r>
              <a:rPr lang="tr-TR" sz="2000" dirty="0" err="1"/>
              <a:t>Onam’da</a:t>
            </a:r>
            <a:r>
              <a:rPr lang="tr-TR" sz="2000" dirty="0"/>
              <a:t>»  ise ad-</a:t>
            </a:r>
            <a:r>
              <a:rPr lang="tr-TR" sz="2000" dirty="0" err="1"/>
              <a:t>soyad</a:t>
            </a:r>
            <a:r>
              <a:rPr lang="tr-TR" sz="2000" dirty="0"/>
              <a:t> belirtilmesi gerektiğinden, toplanacak verilerin güvenirliği azalmaktadır.</a:t>
            </a:r>
          </a:p>
          <a:p>
            <a:endParaRPr lang="tr-TR" dirty="0"/>
          </a:p>
        </p:txBody>
      </p:sp>
      <p:sp>
        <p:nvSpPr>
          <p:cNvPr id="5" name="İçerik Yer Tutucusu 4"/>
          <p:cNvSpPr>
            <a:spLocks noGrp="1"/>
          </p:cNvSpPr>
          <p:nvPr>
            <p:ph sz="half" idx="2"/>
          </p:nvPr>
        </p:nvSpPr>
        <p:spPr>
          <a:xfrm>
            <a:off x="6960096" y="1484784"/>
            <a:ext cx="3302520" cy="5040560"/>
          </a:xfrm>
        </p:spPr>
        <p:txBody>
          <a:bodyPr>
            <a:normAutofit/>
          </a:bodyPr>
          <a:lstStyle/>
          <a:p>
            <a:pPr marL="0" indent="0">
              <a:buNone/>
            </a:pPr>
            <a:r>
              <a:rPr lang="tr-TR" sz="2000" b="1" dirty="0">
                <a:solidFill>
                  <a:srgbClr val="C00000"/>
                </a:solidFill>
              </a:rPr>
              <a:t>Aydınlatılmış Onamda Bölümler</a:t>
            </a:r>
          </a:p>
          <a:p>
            <a:pPr marL="0" indent="0">
              <a:buNone/>
            </a:pPr>
            <a:r>
              <a:rPr lang="tr-TR" sz="2000" b="1" dirty="0"/>
              <a:t>Araştırmanın Adı:</a:t>
            </a:r>
          </a:p>
          <a:p>
            <a:pPr>
              <a:buFont typeface="Wingdings" panose="05000000000000000000" pitchFamily="2" charset="2"/>
              <a:buChar char="ü"/>
            </a:pPr>
            <a:r>
              <a:rPr lang="tr-TR" sz="1800" b="1" dirty="0"/>
              <a:t>GİRİŞ BÖLÜMÜ,</a:t>
            </a:r>
            <a:endParaRPr lang="tr-TR" sz="1800" dirty="0"/>
          </a:p>
          <a:p>
            <a:pPr>
              <a:buFont typeface="Wingdings" panose="05000000000000000000" pitchFamily="2" charset="2"/>
              <a:buChar char="ü"/>
            </a:pPr>
            <a:r>
              <a:rPr lang="tr-TR" sz="1800" b="1" dirty="0"/>
              <a:t>BİLGİLENDİRME BÖLÜMÜ,</a:t>
            </a:r>
            <a:endParaRPr lang="tr-TR" sz="1800" dirty="0"/>
          </a:p>
          <a:p>
            <a:pPr>
              <a:buFont typeface="Wingdings" panose="05000000000000000000" pitchFamily="2" charset="2"/>
              <a:buChar char="ü"/>
            </a:pPr>
            <a:r>
              <a:rPr lang="tr-TR" sz="1800" b="1" dirty="0"/>
              <a:t>GÜVENCE BÖLÜMÜ,</a:t>
            </a:r>
            <a:r>
              <a:rPr lang="tr-TR" sz="1800" dirty="0"/>
              <a:t> </a:t>
            </a:r>
          </a:p>
          <a:p>
            <a:pPr>
              <a:buFont typeface="Wingdings" panose="05000000000000000000" pitchFamily="2" charset="2"/>
              <a:buChar char="ü"/>
            </a:pPr>
            <a:r>
              <a:rPr lang="tr-TR" sz="1800" b="1" dirty="0"/>
              <a:t>ONAY BÖLÜMÜ,</a:t>
            </a:r>
            <a:endParaRPr lang="tr-TR" sz="1800" dirty="0"/>
          </a:p>
          <a:p>
            <a:pPr>
              <a:buFont typeface="Wingdings" panose="05000000000000000000" pitchFamily="2" charset="2"/>
              <a:buChar char="ü"/>
            </a:pPr>
            <a:r>
              <a:rPr lang="tr-TR" sz="1800" b="1" dirty="0"/>
              <a:t>İMZA BÖLÜMÜ,</a:t>
            </a:r>
          </a:p>
          <a:p>
            <a:pPr marL="0" indent="0">
              <a:buNone/>
            </a:pPr>
            <a:endParaRPr lang="tr-TR" sz="1800" dirty="0"/>
          </a:p>
          <a:p>
            <a:pPr marL="0" indent="0">
              <a:buNone/>
            </a:pPr>
            <a:r>
              <a:rPr lang="tr-TR" sz="2000" b="1" dirty="0">
                <a:solidFill>
                  <a:srgbClr val="C00000"/>
                </a:solidFill>
              </a:rPr>
              <a:t>NOT:</a:t>
            </a:r>
            <a:r>
              <a:rPr lang="tr-TR" sz="2000" dirty="0">
                <a:solidFill>
                  <a:srgbClr val="C00000"/>
                </a:solidFill>
              </a:rPr>
              <a:t> </a:t>
            </a:r>
            <a:r>
              <a:rPr lang="tr-TR" sz="2000" dirty="0"/>
              <a:t>İlgili form iki kopya hazırlanmalı, imzalı kopyalardan biri katılımcıya teslim edilmelidir.</a:t>
            </a:r>
          </a:p>
          <a:p>
            <a:endParaRPr lang="tr-TR" sz="2000" dirty="0"/>
          </a:p>
          <a:p>
            <a:endParaRPr lang="tr-TR" sz="2000" b="1" dirty="0">
              <a:solidFill>
                <a:srgbClr val="C00000"/>
              </a:solidFill>
            </a:endParaRPr>
          </a:p>
        </p:txBody>
      </p:sp>
      <p:sp>
        <p:nvSpPr>
          <p:cNvPr id="3" name="Slayt Numarası Yer Tutucusu 2"/>
          <p:cNvSpPr>
            <a:spLocks noGrp="1"/>
          </p:cNvSpPr>
          <p:nvPr>
            <p:ph type="sldNum" sz="quarter" idx="12"/>
          </p:nvPr>
        </p:nvSpPr>
        <p:spPr/>
        <p:txBody>
          <a:bodyPr/>
          <a:lstStyle/>
          <a:p>
            <a:fld id="{EF61F241-EC49-41D1-8D67-E19C899698A7}" type="slidenum">
              <a:rPr lang="tr-TR" smtClean="0"/>
              <a:pPr/>
              <a:t>17</a:t>
            </a:fld>
            <a:endParaRPr lang="tr-TR"/>
          </a:p>
        </p:txBody>
      </p:sp>
    </p:spTree>
    <p:extLst>
      <p:ext uri="{BB962C8B-B14F-4D97-AF65-F5344CB8AC3E}">
        <p14:creationId xmlns:p14="http://schemas.microsoft.com/office/powerpoint/2010/main" val="41061771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97275" y="0"/>
            <a:ext cx="8075240" cy="548680"/>
          </a:xfrm>
        </p:spPr>
        <p:txBody>
          <a:bodyPr>
            <a:normAutofit fontScale="90000"/>
          </a:bodyPr>
          <a:lstStyle/>
          <a:p>
            <a:pPr algn="ctr"/>
            <a:r>
              <a:rPr lang="tr-TR" sz="2200" b="1" dirty="0">
                <a:solidFill>
                  <a:srgbClr val="C00000"/>
                </a:solidFill>
              </a:rPr>
              <a:t>İyi Klinik Uygulamalar İçin</a:t>
            </a:r>
            <a:br>
              <a:rPr lang="tr-TR" b="1" dirty="0">
                <a:solidFill>
                  <a:srgbClr val="C00000"/>
                </a:solidFill>
              </a:rPr>
            </a:br>
            <a:r>
              <a:rPr lang="tr-TR" sz="1600" b="1" dirty="0">
                <a:solidFill>
                  <a:srgbClr val="C00000"/>
                </a:solidFill>
              </a:rPr>
              <a:t>Aydınlatılmış Onam Formu</a:t>
            </a:r>
          </a:p>
        </p:txBody>
      </p:sp>
      <p:sp>
        <p:nvSpPr>
          <p:cNvPr id="3" name="İçerik Yer Tutucusu 2"/>
          <p:cNvSpPr>
            <a:spLocks noGrp="1"/>
          </p:cNvSpPr>
          <p:nvPr>
            <p:ph idx="1"/>
          </p:nvPr>
        </p:nvSpPr>
        <p:spPr>
          <a:xfrm>
            <a:off x="1631504" y="476672"/>
            <a:ext cx="9036496" cy="6381328"/>
          </a:xfrm>
        </p:spPr>
        <p:txBody>
          <a:bodyPr>
            <a:normAutofit fontScale="25000" lnSpcReduction="20000"/>
          </a:bodyPr>
          <a:lstStyle/>
          <a:p>
            <a:pPr marL="0" indent="0">
              <a:buNone/>
            </a:pPr>
            <a:r>
              <a:rPr lang="tr-TR" sz="3700" b="1" dirty="0">
                <a:solidFill>
                  <a:srgbClr val="C00000"/>
                </a:solidFill>
              </a:rPr>
              <a:t>Araştırmanın Adı</a:t>
            </a:r>
            <a:r>
              <a:rPr lang="tr-TR" sz="3700" b="1" dirty="0"/>
              <a:t>;</a:t>
            </a:r>
            <a:r>
              <a:rPr lang="tr-TR" sz="3700" dirty="0"/>
              <a:t>……………………………………………………………………………………………………………………………</a:t>
            </a:r>
          </a:p>
          <a:p>
            <a:pPr marL="0" indent="0">
              <a:buNone/>
            </a:pPr>
            <a:r>
              <a:rPr lang="tr-TR" sz="3700" b="1" dirty="0">
                <a:solidFill>
                  <a:srgbClr val="C00000"/>
                </a:solidFill>
              </a:rPr>
              <a:t>GİRİŞ BÖLÜMÜ;</a:t>
            </a:r>
            <a:endParaRPr lang="tr-TR" sz="3700" dirty="0">
              <a:solidFill>
                <a:srgbClr val="C00000"/>
              </a:solidFill>
            </a:endParaRPr>
          </a:p>
          <a:p>
            <a:pPr marL="0" indent="0">
              <a:buNone/>
            </a:pPr>
            <a:r>
              <a:rPr lang="tr-TR" sz="3700" dirty="0"/>
              <a:t> “Sayın Gönüllü, </a:t>
            </a:r>
          </a:p>
          <a:p>
            <a:pPr marL="0" indent="0">
              <a:buNone/>
            </a:pPr>
            <a:r>
              <a:rPr lang="tr-TR" sz="3700" dirty="0"/>
              <a:t> Ankara Üniversitesi Tıp Fakültesi Hastanesi’nde planlanmış olan yukarıda adı yazılı araştırmaya katılmak üzere davet edilmiş bulunuyorsunuz. Bu araştırmada yer almayı kabul etmeden önce, araştırmanın hangi amaçla yapılmak istendiğini anlamanız ve kararınızı bu bilgilendirme çerçevesinde özgürce vermeniz gerekmektedir. Lütfen aşağıdaki bilgileri dikkatlice okuyunuz, sorularınız olursa sorunuz ve açık yanıtlar isteyiniz”.</a:t>
            </a:r>
          </a:p>
          <a:p>
            <a:pPr marL="0" indent="0">
              <a:buNone/>
            </a:pPr>
            <a:r>
              <a:rPr lang="tr-TR" sz="3700" b="1" dirty="0">
                <a:solidFill>
                  <a:srgbClr val="C00000"/>
                </a:solidFill>
              </a:rPr>
              <a:t>BİLGİLENDİRME BÖLÜMÜ;</a:t>
            </a:r>
            <a:r>
              <a:rPr lang="tr-TR" sz="3700" dirty="0">
                <a:solidFill>
                  <a:srgbClr val="C00000"/>
                </a:solidFill>
              </a:rPr>
              <a:t> </a:t>
            </a:r>
          </a:p>
          <a:p>
            <a:pPr marL="0" indent="0">
              <a:buNone/>
            </a:pPr>
            <a:r>
              <a:rPr lang="tr-TR" sz="3700" dirty="0"/>
              <a:t>Çalışmanın </a:t>
            </a:r>
            <a:r>
              <a:rPr lang="tr-TR" sz="3700" b="1" dirty="0"/>
              <a:t>amacı</a:t>
            </a:r>
            <a:r>
              <a:rPr lang="tr-TR" sz="3700" dirty="0"/>
              <a:t> nedir? </a:t>
            </a:r>
          </a:p>
          <a:p>
            <a:pPr marL="0" indent="0">
              <a:buNone/>
            </a:pPr>
            <a:r>
              <a:rPr lang="tr-TR" sz="3700" dirty="0"/>
              <a:t>Çalışmaya </a:t>
            </a:r>
            <a:r>
              <a:rPr lang="tr-TR" sz="3700" b="1" dirty="0"/>
              <a:t>katılma koşulları</a:t>
            </a:r>
            <a:r>
              <a:rPr lang="tr-TR" sz="3700" dirty="0"/>
              <a:t> nelerdir?</a:t>
            </a:r>
          </a:p>
          <a:p>
            <a:pPr marL="0" indent="0">
              <a:buNone/>
            </a:pPr>
            <a:r>
              <a:rPr lang="tr-TR" sz="3700" dirty="0"/>
              <a:t>Çalışma kapsamında </a:t>
            </a:r>
            <a:r>
              <a:rPr lang="tr-TR" sz="3700" b="1" dirty="0"/>
              <a:t>nasıl bir uygulama</a:t>
            </a:r>
            <a:r>
              <a:rPr lang="tr-TR" sz="3700" dirty="0"/>
              <a:t> yapılacaktır? </a:t>
            </a:r>
          </a:p>
          <a:p>
            <a:pPr marL="0" indent="0">
              <a:buNone/>
            </a:pPr>
            <a:r>
              <a:rPr lang="tr-TR" sz="3700" dirty="0"/>
              <a:t>Araştırmaya yaklaşık </a:t>
            </a:r>
            <a:r>
              <a:rPr lang="tr-TR" sz="3700" b="1" dirty="0"/>
              <a:t>kaç gönüllü</a:t>
            </a:r>
            <a:r>
              <a:rPr lang="tr-TR" sz="3700" dirty="0"/>
              <a:t> dahil edilecektir? </a:t>
            </a:r>
          </a:p>
          <a:p>
            <a:pPr marL="0" indent="0">
              <a:buNone/>
            </a:pPr>
            <a:r>
              <a:rPr lang="tr-TR" sz="3700" dirty="0"/>
              <a:t>Bir gönüllünün bu araştırmanın gereklerini yerine getirebilmek için</a:t>
            </a:r>
            <a:r>
              <a:rPr lang="tr-TR" sz="3700" b="1" dirty="0"/>
              <a:t> harcayacağı süre </a:t>
            </a:r>
            <a:r>
              <a:rPr lang="tr-TR" sz="3700" dirty="0"/>
              <a:t>ne kadardır? </a:t>
            </a:r>
          </a:p>
          <a:p>
            <a:pPr marL="0" indent="0">
              <a:buNone/>
            </a:pPr>
            <a:r>
              <a:rPr lang="tr-TR" sz="3700" dirty="0"/>
              <a:t>Gönüllülerin araştırmaya katılmaları halinde </a:t>
            </a:r>
            <a:r>
              <a:rPr lang="tr-TR" sz="3700" b="1" dirty="0"/>
              <a:t>hangi risklerle</a:t>
            </a:r>
            <a:r>
              <a:rPr lang="tr-TR" sz="3700" dirty="0"/>
              <a:t> karşılaşabilirler? </a:t>
            </a:r>
          </a:p>
          <a:p>
            <a:pPr marL="0" indent="0">
              <a:buNone/>
            </a:pPr>
            <a:r>
              <a:rPr lang="tr-TR" sz="3700" dirty="0"/>
              <a:t>Gönüllülerin </a:t>
            </a:r>
            <a:r>
              <a:rPr lang="tr-TR" sz="3700" b="1" dirty="0"/>
              <a:t>araştırmayı kabul etmemeleri ya da araştırmadan ayrılmaları</a:t>
            </a:r>
            <a:r>
              <a:rPr lang="tr-TR" sz="3700" dirty="0"/>
              <a:t> halinde herhangi bir olumsuz sonuçla karşı karşıya kalırlar mı? Kalırlarsa nelerdir? </a:t>
            </a:r>
          </a:p>
          <a:p>
            <a:pPr marL="0" indent="0">
              <a:buNone/>
            </a:pPr>
            <a:r>
              <a:rPr lang="tr-TR" sz="3700" b="1" dirty="0">
                <a:solidFill>
                  <a:srgbClr val="C00000"/>
                </a:solidFill>
              </a:rPr>
              <a:t>GÜVENCE BÖLÜMÜ; </a:t>
            </a:r>
            <a:r>
              <a:rPr lang="tr-TR" sz="3700" dirty="0"/>
              <a:t>Bu bölüm, araştırmacıların, gönüllü katılımcıların haklarını koruyacağı yönündeki beyanları ile ilgilidir. </a:t>
            </a:r>
          </a:p>
          <a:p>
            <a:pPr marL="0" indent="0">
              <a:buNone/>
            </a:pPr>
            <a:r>
              <a:rPr lang="tr-TR" sz="3700" b="1" dirty="0"/>
              <a:t>  “</a:t>
            </a:r>
            <a:r>
              <a:rPr lang="tr-TR" sz="3700" dirty="0"/>
              <a:t>Bu araştırmada yer almanız tümüyle sizin isteğinize bağlıdır. Araştırmada yer almayı reddedebilirsiniz ya da başladıktan sonra istediğiniz zaman bırakabilirsiniz. Bu araştırmanın sonuçları bilimsel amaçlarla kullanılacaktır. Araştırmadan çekilmeniz ya da araştırmacı tarafından çıkarılmanız halinde, sizinle ilgili veriler kullanılmayacaktır. Ancak veriler anonimleştikten sonra araştırmadan çekilmeniz mümkün olmayacaktır. Sizden elde edilen tüm bilgiler gizli tutulacak, araştırma yayınlandığında da size ilişkin kimlik bilgilerinizin gizliliği korunacaktır”. </a:t>
            </a:r>
          </a:p>
          <a:p>
            <a:pPr marL="0" indent="0">
              <a:buNone/>
            </a:pPr>
            <a:r>
              <a:rPr lang="tr-TR" sz="3700" b="1" dirty="0">
                <a:solidFill>
                  <a:srgbClr val="C00000"/>
                </a:solidFill>
              </a:rPr>
              <a:t>ONAY BÖLÜMÜ;</a:t>
            </a:r>
            <a:r>
              <a:rPr lang="tr-TR" sz="3700" dirty="0"/>
              <a:t> Formun katılımcılara yapılacak bilgilendirme sonrası, onaylarının alındığı kısımdır.</a:t>
            </a:r>
          </a:p>
          <a:p>
            <a:pPr marL="0" indent="0">
              <a:buNone/>
            </a:pPr>
            <a:r>
              <a:rPr lang="tr-TR" sz="3700" dirty="0"/>
              <a:t> “Yukarıda yer alan ve araştırmaya başlanmadan önce gönüllülere verilmesi gereken bilgileri içeren metni okudum ya da sözlü olarak dinledim. Eksik kaldığını düşündüğüm konularda sorularımı araştırmacılara sordum ve doyurucu yanıtlar aldım. Yazılı ve sözlü olarak tarafıma yapılan tüm açıklamaları ayrıntılarıyla anladığım kanısındayım. Çalışmaya katılmayı isteyip istemediğim konusunda karar vermem için yeterince zaman tanındı. Bu koşullar altında, araştırma kapsamında elde edilen şahsıma ait bilgilerin bilimsel amaçlarla kullanılmasını, gizlilik kurallarına uyulmak kaydıyla sunulmasını ve yayınlanmasını hiçbir baskı ve zorlama altında kalmaksızın, kendi özgür irademle kabul ettiğimi beyan ederim”.</a:t>
            </a:r>
          </a:p>
          <a:p>
            <a:pPr marL="0" indent="0">
              <a:buNone/>
            </a:pPr>
            <a:r>
              <a:rPr lang="tr-TR" sz="3700" b="1" dirty="0">
                <a:solidFill>
                  <a:srgbClr val="C00000"/>
                </a:solidFill>
              </a:rPr>
              <a:t>İMZA BÖLÜMÜ;</a:t>
            </a:r>
            <a:endParaRPr lang="tr-TR" sz="3700" dirty="0">
              <a:solidFill>
                <a:srgbClr val="C00000"/>
              </a:solidFill>
            </a:endParaRPr>
          </a:p>
          <a:p>
            <a:pPr marL="0" indent="0">
              <a:buNone/>
            </a:pPr>
            <a:r>
              <a:rPr lang="tr-TR" sz="3700" b="1" dirty="0"/>
              <a:t>Katılımcı/Katılımcıların Adı, Soyadı:                                        Araştırmacının/Araştırmacıların Adı, Soyadı:                </a:t>
            </a:r>
          </a:p>
          <a:p>
            <a:pPr marL="0" indent="0">
              <a:buNone/>
            </a:pPr>
            <a:r>
              <a:rPr lang="tr-TR" sz="3700" b="1" dirty="0"/>
              <a:t>İmza/Tarih                                                                                       İmza/Tarih       </a:t>
            </a:r>
          </a:p>
          <a:p>
            <a:endParaRPr lang="tr-TR" dirty="0"/>
          </a:p>
        </p:txBody>
      </p:sp>
      <p:sp>
        <p:nvSpPr>
          <p:cNvPr id="4" name="Slayt Numarası Yer Tutucusu 3"/>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18</a:t>
            </a:fld>
            <a:endParaRPr lang="tr-TR"/>
          </a:p>
        </p:txBody>
      </p:sp>
    </p:spTree>
    <p:extLst>
      <p:ext uri="{BB962C8B-B14F-4D97-AF65-F5344CB8AC3E}">
        <p14:creationId xmlns:p14="http://schemas.microsoft.com/office/powerpoint/2010/main" val="377480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47528" y="274638"/>
            <a:ext cx="8352928" cy="778098"/>
          </a:xfrm>
        </p:spPr>
        <p:txBody>
          <a:bodyPr>
            <a:normAutofit/>
          </a:bodyPr>
          <a:lstStyle/>
          <a:p>
            <a:pPr algn="ctr"/>
            <a:r>
              <a:rPr lang="tr-TR" sz="1800" b="1" dirty="0">
                <a:solidFill>
                  <a:srgbClr val="C00000"/>
                </a:solidFill>
              </a:rPr>
              <a:t>İfadeye Dayalı Veri Toplama Araçları(VTA-Anket/Ölçek) İle </a:t>
            </a:r>
            <a:br>
              <a:rPr lang="tr-TR" sz="1800" b="1" dirty="0">
                <a:solidFill>
                  <a:srgbClr val="C00000"/>
                </a:solidFill>
              </a:rPr>
            </a:br>
            <a:r>
              <a:rPr lang="tr-TR" sz="1800" b="1" dirty="0">
                <a:solidFill>
                  <a:srgbClr val="C00000"/>
                </a:solidFill>
              </a:rPr>
              <a:t>Doğru ve Güvenilir Veri Toplama Olasılığını Artıran Etmenler(2)</a:t>
            </a:r>
            <a:endParaRPr lang="tr-TR" sz="1800" dirty="0"/>
          </a:p>
        </p:txBody>
      </p:sp>
      <p:sp>
        <p:nvSpPr>
          <p:cNvPr id="3" name="2 İçerik Yer Tutucusu"/>
          <p:cNvSpPr>
            <a:spLocks noGrp="1"/>
          </p:cNvSpPr>
          <p:nvPr>
            <p:ph idx="1"/>
          </p:nvPr>
        </p:nvSpPr>
        <p:spPr>
          <a:xfrm>
            <a:off x="1847528" y="1412776"/>
            <a:ext cx="8352928" cy="5256584"/>
          </a:xfrm>
        </p:spPr>
        <p:txBody>
          <a:bodyPr>
            <a:normAutofit/>
          </a:bodyPr>
          <a:lstStyle/>
          <a:p>
            <a:r>
              <a:rPr lang="tr-TR" b="1" dirty="0"/>
              <a:t>“Ön Uygulama/Ön Deneme” </a:t>
            </a:r>
            <a:r>
              <a:rPr lang="tr-TR" dirty="0"/>
              <a:t>yapmalı;</a:t>
            </a:r>
          </a:p>
          <a:p>
            <a:pPr>
              <a:buFont typeface="Wingdings" pitchFamily="2" charset="2"/>
              <a:buChar char="ü"/>
            </a:pPr>
            <a:r>
              <a:rPr lang="tr-TR" b="1" dirty="0"/>
              <a:t>***Evren dışından, </a:t>
            </a:r>
            <a:r>
              <a:rPr lang="tr-TR" dirty="0"/>
              <a:t>ancak </a:t>
            </a:r>
            <a:r>
              <a:rPr lang="tr-TR" b="1" dirty="0"/>
              <a:t>evren niteliklerine uygun </a:t>
            </a:r>
            <a:r>
              <a:rPr lang="tr-TR" dirty="0"/>
              <a:t>yaklaşık </a:t>
            </a:r>
            <a:r>
              <a:rPr lang="tr-TR" b="1" dirty="0"/>
              <a:t>20-30 </a:t>
            </a:r>
            <a:r>
              <a:rPr lang="tr-TR" dirty="0"/>
              <a:t>kişiden oluşan bir grup üzerinde,</a:t>
            </a:r>
          </a:p>
          <a:p>
            <a:pPr>
              <a:buFont typeface="Wingdings" pitchFamily="2" charset="2"/>
              <a:buChar char="ü"/>
            </a:pPr>
            <a:r>
              <a:rPr lang="tr-TR" b="1" dirty="0"/>
              <a:t>***</a:t>
            </a:r>
            <a:r>
              <a:rPr lang="tr-TR" dirty="0"/>
              <a:t>Ön uygulamada yer alanlar, </a:t>
            </a:r>
            <a:r>
              <a:rPr lang="tr-TR" b="1" dirty="0"/>
              <a:t>çalışma grubunda </a:t>
            </a:r>
            <a:r>
              <a:rPr lang="tr-TR" dirty="0"/>
              <a:t>olmamalı, </a:t>
            </a:r>
            <a:r>
              <a:rPr lang="tr-TR" b="1" dirty="0"/>
              <a:t>taraf tutulmuş </a:t>
            </a:r>
            <a:r>
              <a:rPr lang="tr-TR" dirty="0"/>
              <a:t>olur,</a:t>
            </a:r>
          </a:p>
          <a:p>
            <a:pPr>
              <a:buFont typeface="Wingdings" pitchFamily="2" charset="2"/>
              <a:buChar char="ü"/>
            </a:pPr>
            <a:r>
              <a:rPr lang="tr-TR" dirty="0"/>
              <a:t>Ön uygulama ile anlaşılmayan ya da iyi çalışmayan sorular belirlenip, düzeltilebilir,</a:t>
            </a:r>
          </a:p>
          <a:p>
            <a:pPr>
              <a:buFont typeface="Wingdings" pitchFamily="2" charset="2"/>
              <a:buChar char="ü"/>
            </a:pPr>
            <a:r>
              <a:rPr lang="tr-TR" dirty="0"/>
              <a:t>Ölçek maddeleri çıkarılamaz,</a:t>
            </a:r>
          </a:p>
          <a:p>
            <a:pPr>
              <a:buFont typeface="Wingdings" pitchFamily="2" charset="2"/>
              <a:buChar char="ü"/>
            </a:pPr>
            <a:r>
              <a:rPr lang="tr-TR" dirty="0"/>
              <a:t>Anket soruları, ön yargılı ve yönlendirici olmamalı,</a:t>
            </a:r>
          </a:p>
          <a:p>
            <a:pPr>
              <a:buFont typeface="Wingdings" pitchFamily="2" charset="2"/>
              <a:buChar char="ü"/>
            </a:pPr>
            <a:endParaRPr lang="tr-TR" dirty="0"/>
          </a:p>
          <a:p>
            <a:pPr>
              <a:buFont typeface="Wingdings" pitchFamily="2" charset="2"/>
              <a:buChar char="ü"/>
            </a:pPr>
            <a:endParaRPr lang="tr-TR"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19</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19256" cy="634082"/>
          </a:xfrm>
        </p:spPr>
        <p:txBody>
          <a:bodyPr>
            <a:normAutofit fontScale="90000"/>
          </a:bodyPr>
          <a:lstStyle/>
          <a:p>
            <a:r>
              <a:rPr lang="tr-TR" b="1" dirty="0">
                <a:solidFill>
                  <a:srgbClr val="C00000"/>
                </a:solidFill>
              </a:rPr>
              <a:t>Konu Başlıkları ve Slayt Numaraları</a:t>
            </a:r>
          </a:p>
        </p:txBody>
      </p:sp>
      <p:sp>
        <p:nvSpPr>
          <p:cNvPr id="3" name="2 İçerik Yer Tutucusu"/>
          <p:cNvSpPr>
            <a:spLocks noGrp="1"/>
          </p:cNvSpPr>
          <p:nvPr>
            <p:ph idx="1"/>
          </p:nvPr>
        </p:nvSpPr>
        <p:spPr>
          <a:xfrm>
            <a:off x="1981200" y="980728"/>
            <a:ext cx="8219256" cy="5616624"/>
          </a:xfrm>
        </p:spPr>
        <p:txBody>
          <a:bodyPr>
            <a:normAutofit fontScale="92500"/>
          </a:bodyPr>
          <a:lstStyle/>
          <a:p>
            <a:pPr>
              <a:buNone/>
            </a:pPr>
            <a:r>
              <a:rPr lang="tr-TR" sz="2200" b="1" dirty="0">
                <a:solidFill>
                  <a:srgbClr val="C00000"/>
                </a:solidFill>
              </a:rPr>
              <a:t>1. </a:t>
            </a:r>
            <a:r>
              <a:rPr lang="tr-TR" sz="2200" b="1" dirty="0"/>
              <a:t>İfadeye dayalı Veri Toplama Araçlarının </a:t>
            </a:r>
            <a:br>
              <a:rPr lang="tr-TR" sz="2200" b="1" dirty="0"/>
            </a:br>
            <a:r>
              <a:rPr lang="tr-TR" sz="2200" b="1" dirty="0"/>
              <a:t>(Anket/Ölçek) Önemi </a:t>
            </a:r>
            <a:r>
              <a:rPr lang="tr-TR" sz="2200" b="1" dirty="0">
                <a:solidFill>
                  <a:srgbClr val="C00000"/>
                </a:solidFill>
              </a:rPr>
              <a:t>(3-7),</a:t>
            </a:r>
          </a:p>
          <a:p>
            <a:pPr>
              <a:buNone/>
            </a:pPr>
            <a:r>
              <a:rPr lang="tr-TR" sz="2200" b="1" dirty="0">
                <a:solidFill>
                  <a:srgbClr val="C00000"/>
                </a:solidFill>
              </a:rPr>
              <a:t>2. </a:t>
            </a:r>
            <a:r>
              <a:rPr lang="tr-TR" sz="2200" b="1" dirty="0"/>
              <a:t>Anket ve Ölçek Arasında Temel Farklar </a:t>
            </a:r>
            <a:r>
              <a:rPr lang="tr-TR" sz="2200" b="1" dirty="0">
                <a:solidFill>
                  <a:srgbClr val="C00000"/>
                </a:solidFill>
              </a:rPr>
              <a:t>(8-13),</a:t>
            </a:r>
          </a:p>
          <a:p>
            <a:pPr>
              <a:buNone/>
            </a:pPr>
            <a:r>
              <a:rPr lang="tr-TR" sz="2200" b="1" dirty="0">
                <a:solidFill>
                  <a:srgbClr val="C00000"/>
                </a:solidFill>
              </a:rPr>
              <a:t>3. </a:t>
            </a:r>
            <a:r>
              <a:rPr lang="tr-TR" sz="2200" b="1" dirty="0"/>
              <a:t>İfadeye (Beyana) Dayalı Veri Toplama Araçları(VTA-Anket/Ölçek) İle Doğru ve Güvenilir Veri Toplama Olasılığını Artıran Etmenler </a:t>
            </a:r>
            <a:r>
              <a:rPr lang="tr-TR" sz="2200" b="1" dirty="0">
                <a:solidFill>
                  <a:srgbClr val="C00000"/>
                </a:solidFill>
              </a:rPr>
              <a:t>(14-23),</a:t>
            </a:r>
          </a:p>
          <a:p>
            <a:pPr>
              <a:buNone/>
            </a:pPr>
            <a:r>
              <a:rPr lang="tr-TR" sz="2200" b="1" dirty="0">
                <a:solidFill>
                  <a:srgbClr val="C00000"/>
                </a:solidFill>
              </a:rPr>
              <a:t>4. </a:t>
            </a:r>
            <a:r>
              <a:rPr lang="tr-TR" sz="2200" b="1" dirty="0"/>
              <a:t>Anket Hazırlama ve Uygulamada Dikkat     Edilecek Kurallar </a:t>
            </a:r>
            <a:r>
              <a:rPr lang="tr-TR" sz="2200" b="1" dirty="0">
                <a:solidFill>
                  <a:srgbClr val="C00000"/>
                </a:solidFill>
              </a:rPr>
              <a:t>(24-41),</a:t>
            </a:r>
          </a:p>
          <a:p>
            <a:pPr>
              <a:buNone/>
            </a:pPr>
            <a:r>
              <a:rPr lang="tr-TR" sz="2200" b="1" dirty="0">
                <a:solidFill>
                  <a:srgbClr val="C00000"/>
                </a:solidFill>
              </a:rPr>
              <a:t>5. </a:t>
            </a:r>
            <a:r>
              <a:rPr lang="tr-TR" sz="2200" b="1" dirty="0"/>
              <a:t>Ölçek Türleri ve Ölçek Geliştirme </a:t>
            </a:r>
            <a:r>
              <a:rPr lang="tr-TR" sz="2200" b="1" dirty="0">
                <a:solidFill>
                  <a:srgbClr val="C00000"/>
                </a:solidFill>
              </a:rPr>
              <a:t>(42-64),</a:t>
            </a:r>
          </a:p>
          <a:p>
            <a:pPr>
              <a:buNone/>
            </a:pPr>
            <a:r>
              <a:rPr lang="tr-TR" sz="2200" b="1" dirty="0">
                <a:solidFill>
                  <a:srgbClr val="C00000"/>
                </a:solidFill>
              </a:rPr>
              <a:t>6. </a:t>
            </a:r>
            <a:r>
              <a:rPr lang="tr-TR" sz="2200" b="1" dirty="0"/>
              <a:t>İstatistiksel Analizler ve Değerlendirme </a:t>
            </a:r>
            <a:r>
              <a:rPr lang="tr-TR" sz="2200" b="1" dirty="0">
                <a:solidFill>
                  <a:srgbClr val="C00000"/>
                </a:solidFill>
              </a:rPr>
              <a:t>(65-83),</a:t>
            </a:r>
          </a:p>
          <a:p>
            <a:pPr>
              <a:buNone/>
            </a:pPr>
            <a:r>
              <a:rPr lang="tr-TR" sz="2200" b="1" dirty="0">
                <a:solidFill>
                  <a:srgbClr val="C00000"/>
                </a:solidFill>
              </a:rPr>
              <a:t>7. </a:t>
            </a:r>
            <a:r>
              <a:rPr lang="tr-TR" sz="2200" b="1" dirty="0"/>
              <a:t>Hız ve Oran Kavramı </a:t>
            </a:r>
            <a:r>
              <a:rPr lang="tr-TR" sz="2200" b="1" dirty="0">
                <a:solidFill>
                  <a:srgbClr val="C00000"/>
                </a:solidFill>
              </a:rPr>
              <a:t>(84-91),</a:t>
            </a:r>
          </a:p>
          <a:p>
            <a:pPr>
              <a:buNone/>
            </a:pPr>
            <a:endParaRPr lang="tr-TR" sz="2200" b="1" dirty="0">
              <a:solidFill>
                <a:srgbClr val="C00000"/>
              </a:solidFill>
            </a:endParaRPr>
          </a:p>
          <a:p>
            <a:pPr>
              <a:buNone/>
            </a:pPr>
            <a:r>
              <a:rPr lang="tr-TR" sz="2200" b="1" dirty="0">
                <a:solidFill>
                  <a:srgbClr val="C00000"/>
                </a:solidFill>
              </a:rPr>
              <a:t>DEĞERLENDİRME SORULARI (92-93),</a:t>
            </a:r>
          </a:p>
          <a:p>
            <a:pPr>
              <a:buNone/>
            </a:pPr>
            <a:r>
              <a:rPr lang="tr-TR" sz="2200" b="1" dirty="0">
                <a:solidFill>
                  <a:srgbClr val="C00000"/>
                </a:solidFill>
              </a:rPr>
              <a:t>KAYNAKLAR (94-95),</a:t>
            </a:r>
          </a:p>
          <a:p>
            <a:pPr>
              <a:buNone/>
            </a:pPr>
            <a:r>
              <a:rPr lang="tr-TR" sz="2200" b="1" dirty="0">
                <a:solidFill>
                  <a:srgbClr val="C00000"/>
                </a:solidFill>
              </a:rPr>
              <a:t>TEŞEKKÜRLER (100),</a:t>
            </a:r>
          </a:p>
          <a:p>
            <a:endParaRPr lang="tr-TR" sz="1800" b="1" dirty="0">
              <a:solidFill>
                <a:srgbClr val="C00000"/>
              </a:solidFill>
            </a:endParaRPr>
          </a:p>
          <a:p>
            <a:endParaRPr lang="tr-TR" sz="1800" b="1" dirty="0">
              <a:solidFill>
                <a:srgbClr val="C00000"/>
              </a:solidFill>
            </a:endParaRPr>
          </a:p>
          <a:p>
            <a:endParaRPr lang="tr-TR" sz="1800" b="1" dirty="0">
              <a:solidFill>
                <a:srgbClr val="C00000"/>
              </a:solidFill>
            </a:endParaRPr>
          </a:p>
          <a:p>
            <a:endParaRPr lang="tr-TR" sz="1800" b="1" dirty="0">
              <a:solidFill>
                <a:srgbClr val="C00000"/>
              </a:solidFill>
            </a:endParaRPr>
          </a:p>
          <a:p>
            <a:endParaRPr lang="tr-TR" sz="1800" b="1" dirty="0">
              <a:solidFill>
                <a:srgbClr val="C00000"/>
              </a:solidFill>
            </a:endParaRPr>
          </a:p>
          <a:p>
            <a:endParaRPr lang="tr-TR" sz="1800"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2</a:t>
            </a:fld>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16632"/>
            <a:ext cx="8435280" cy="720080"/>
          </a:xfrm>
        </p:spPr>
        <p:txBody>
          <a:bodyPr>
            <a:normAutofit/>
          </a:bodyPr>
          <a:lstStyle/>
          <a:p>
            <a:pPr algn="ctr"/>
            <a:r>
              <a:rPr lang="tr-TR" sz="1800" b="1" dirty="0">
                <a:solidFill>
                  <a:srgbClr val="C00000"/>
                </a:solidFill>
              </a:rPr>
              <a:t>İfadeye Dayalı Veri Toplama Araçları(VTA-Anket/Ölçek) İle </a:t>
            </a:r>
            <a:br>
              <a:rPr lang="tr-TR" sz="1800" b="1" dirty="0">
                <a:solidFill>
                  <a:srgbClr val="C00000"/>
                </a:solidFill>
              </a:rPr>
            </a:br>
            <a:r>
              <a:rPr lang="tr-TR" sz="1800" b="1" dirty="0">
                <a:solidFill>
                  <a:srgbClr val="C00000"/>
                </a:solidFill>
              </a:rPr>
              <a:t>Doğru ve Güvenilir Veri Toplama Olasılığını Artıran Etmenler(3)</a:t>
            </a:r>
            <a:endParaRPr lang="tr-TR" sz="1800" dirty="0"/>
          </a:p>
        </p:txBody>
      </p:sp>
      <p:sp>
        <p:nvSpPr>
          <p:cNvPr id="3" name="2 İçerik Yer Tutucusu"/>
          <p:cNvSpPr>
            <a:spLocks noGrp="1"/>
          </p:cNvSpPr>
          <p:nvPr>
            <p:ph idx="1"/>
          </p:nvPr>
        </p:nvSpPr>
        <p:spPr>
          <a:xfrm>
            <a:off x="1775520" y="836712"/>
            <a:ext cx="8424936" cy="5832648"/>
          </a:xfrm>
        </p:spPr>
        <p:txBody>
          <a:bodyPr>
            <a:normAutofit fontScale="85000" lnSpcReduction="10000"/>
          </a:bodyPr>
          <a:lstStyle/>
          <a:p>
            <a:r>
              <a:rPr lang="tr-TR" dirty="0"/>
              <a:t>Ölçeğin geçerlik ve güvenirlik testleri bilinmeli, geçerliği/güvenirliği daha önceden belirlenmiş olmalı,</a:t>
            </a:r>
          </a:p>
          <a:p>
            <a:r>
              <a:rPr lang="tr-TR" b="1" dirty="0">
                <a:solidFill>
                  <a:srgbClr val="C00000"/>
                </a:solidFill>
              </a:rPr>
              <a:t>(CRONBACH ALPHA KATSAYISI-CAK);</a:t>
            </a:r>
          </a:p>
          <a:p>
            <a:pPr>
              <a:buNone/>
            </a:pPr>
            <a:endParaRPr lang="tr-TR" b="1" dirty="0"/>
          </a:p>
          <a:p>
            <a:pPr>
              <a:buFont typeface="Wingdings" pitchFamily="2" charset="2"/>
              <a:buChar char="ü"/>
            </a:pPr>
            <a:r>
              <a:rPr lang="tr-TR" dirty="0" err="1"/>
              <a:t>Cronbach</a:t>
            </a:r>
            <a:r>
              <a:rPr lang="tr-TR" dirty="0"/>
              <a:t> </a:t>
            </a:r>
            <a:r>
              <a:rPr lang="tr-TR" dirty="0" err="1"/>
              <a:t>Alpha</a:t>
            </a:r>
            <a:r>
              <a:rPr lang="tr-TR" dirty="0"/>
              <a:t> Katsayısı, </a:t>
            </a:r>
            <a:r>
              <a:rPr lang="tr-TR" b="1" dirty="0"/>
              <a:t>“İç </a:t>
            </a:r>
            <a:r>
              <a:rPr lang="tr-TR" b="1" dirty="0" err="1"/>
              <a:t>Tutarlılı</a:t>
            </a:r>
            <a:r>
              <a:rPr lang="tr-TR" b="1" dirty="0"/>
              <a:t>” </a:t>
            </a:r>
            <a:r>
              <a:rPr lang="tr-TR" dirty="0" err="1"/>
              <a:t>ğı</a:t>
            </a:r>
            <a:r>
              <a:rPr lang="tr-TR" dirty="0"/>
              <a:t> verir. Sorular arsında uyumu gösterir. Doğrudan İç Tutarlılığı verdiği için dolaylı da olsa </a:t>
            </a:r>
            <a:r>
              <a:rPr lang="tr-TR" b="1" dirty="0"/>
              <a:t>“Güvenirliği” </a:t>
            </a:r>
            <a:r>
              <a:rPr lang="tr-TR" dirty="0"/>
              <a:t>de verir.</a:t>
            </a:r>
            <a:endParaRPr lang="tr-TR" b="1" dirty="0"/>
          </a:p>
          <a:p>
            <a:pPr lvl="0">
              <a:buFont typeface="Wingdings" pitchFamily="2" charset="2"/>
              <a:buChar char="ü"/>
            </a:pPr>
            <a:r>
              <a:rPr lang="tr-TR" b="1" dirty="0"/>
              <a:t>Geçerlik: Ölçeğin amaca yönelik ölçüm yapabilme derecesi,</a:t>
            </a:r>
          </a:p>
          <a:p>
            <a:pPr>
              <a:buFont typeface="Wingdings" pitchFamily="2" charset="2"/>
              <a:buChar char="ü"/>
            </a:pPr>
            <a:r>
              <a:rPr lang="tr-TR" b="1" dirty="0"/>
              <a:t>Güvenirlik: Ölçümlerde her zaman birbirine yakın sonuçlar vermesi, </a:t>
            </a:r>
            <a:r>
              <a:rPr lang="tr-TR" dirty="0"/>
              <a:t>devamlılık ölçüsü, </a:t>
            </a:r>
          </a:p>
          <a:p>
            <a:pPr>
              <a:buFont typeface="Wingdings" pitchFamily="2" charset="2"/>
              <a:buChar char="ü"/>
            </a:pPr>
            <a:r>
              <a:rPr lang="tr-TR" dirty="0"/>
              <a:t>Katılımcı kişi sayısı arttıkça ve ifadelere doğru ve tutarlı yanıt verildikçe, geçerlik ve güvenirlik niteliği de artar.</a:t>
            </a:r>
          </a:p>
          <a:p>
            <a:pPr>
              <a:buNone/>
            </a:pPr>
            <a:endParaRPr lang="tr-TR" dirty="0"/>
          </a:p>
          <a:p>
            <a:pPr>
              <a:buFont typeface="Wingdings" pitchFamily="2" charset="2"/>
              <a:buChar char="v"/>
            </a:pPr>
            <a:r>
              <a:rPr lang="tr-TR" b="1" dirty="0"/>
              <a:t>CRONBACH ALPHA KATSAYISI-CAK);</a:t>
            </a:r>
          </a:p>
          <a:p>
            <a:pPr>
              <a:buFont typeface="Wingdings" pitchFamily="2" charset="2"/>
              <a:buChar char="Ø"/>
            </a:pPr>
            <a:r>
              <a:rPr lang="tr-TR" dirty="0"/>
              <a:t>0,00 ile 1,00 arasında değişir, </a:t>
            </a:r>
          </a:p>
          <a:p>
            <a:pPr>
              <a:buFont typeface="Wingdings" pitchFamily="2" charset="2"/>
              <a:buChar char="Ø"/>
            </a:pPr>
            <a:r>
              <a:rPr lang="tr-TR" b="1" dirty="0"/>
              <a:t>0,50’nin altına düştükçe, </a:t>
            </a:r>
            <a:r>
              <a:rPr lang="tr-TR" dirty="0"/>
              <a:t>0,00’a yaklaştıkça gücü azalır,</a:t>
            </a:r>
          </a:p>
          <a:p>
            <a:pPr>
              <a:buFont typeface="Wingdings" pitchFamily="2" charset="2"/>
              <a:buChar char="Ø"/>
            </a:pPr>
            <a:r>
              <a:rPr lang="tr-TR" b="1" dirty="0"/>
              <a:t>0,50’nin üzerine çıktıkça </a:t>
            </a:r>
            <a:r>
              <a:rPr lang="tr-TR" dirty="0"/>
              <a:t>ve </a:t>
            </a:r>
            <a:r>
              <a:rPr lang="tr-TR" b="1" dirty="0"/>
              <a:t>1,00’e </a:t>
            </a:r>
            <a:r>
              <a:rPr lang="tr-TR" dirty="0"/>
              <a:t>yaklaştıkça değeri artar, </a:t>
            </a:r>
          </a:p>
          <a:p>
            <a:pPr>
              <a:buFont typeface="Wingdings" pitchFamily="2" charset="2"/>
              <a:buChar char="Ø"/>
            </a:pPr>
            <a:r>
              <a:rPr lang="tr-TR" b="1" dirty="0"/>
              <a:t>0,70 </a:t>
            </a:r>
            <a:r>
              <a:rPr lang="tr-TR" dirty="0"/>
              <a:t>ve üzeri yeterli ve uygundur,</a:t>
            </a:r>
          </a:p>
          <a:p>
            <a:pPr>
              <a:buFont typeface="Wingdings" pitchFamily="2" charset="2"/>
              <a:buChar char="Ø"/>
            </a:pPr>
            <a:r>
              <a:rPr lang="tr-TR" dirty="0"/>
              <a:t>Ölçek standarttır, ifadeler/maddeler değiştirilemez,</a:t>
            </a:r>
          </a:p>
          <a:p>
            <a:pPr>
              <a:buFont typeface="Wingdings" pitchFamily="2" charset="2"/>
              <a:buChar char="ü"/>
            </a:pPr>
            <a:endParaRPr lang="tr-TR" b="1"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20</a:t>
            </a:fld>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03512" y="116632"/>
            <a:ext cx="8640960" cy="792088"/>
          </a:xfrm>
        </p:spPr>
        <p:txBody>
          <a:bodyPr>
            <a:noAutofit/>
          </a:bodyPr>
          <a:lstStyle/>
          <a:p>
            <a:pPr algn="ctr"/>
            <a:r>
              <a:rPr lang="tr-TR" sz="1800" b="1" dirty="0">
                <a:solidFill>
                  <a:srgbClr val="C00000"/>
                </a:solidFill>
              </a:rPr>
              <a:t>İfadeye Dayalı Veri Toplama Araçları(VTA-Anket/Ölçek) İle </a:t>
            </a:r>
            <a:br>
              <a:rPr lang="tr-TR" sz="1800" b="1" dirty="0">
                <a:solidFill>
                  <a:srgbClr val="C00000"/>
                </a:solidFill>
              </a:rPr>
            </a:br>
            <a:r>
              <a:rPr lang="tr-TR" sz="1800" b="1" dirty="0">
                <a:solidFill>
                  <a:srgbClr val="C00000"/>
                </a:solidFill>
              </a:rPr>
              <a:t>Doğru ve Güvenilir Veri Toplama Olasılığını Artıran Etmenler(4)</a:t>
            </a:r>
            <a:endParaRPr lang="tr-TR" sz="1800" dirty="0"/>
          </a:p>
        </p:txBody>
      </p:sp>
      <p:sp>
        <p:nvSpPr>
          <p:cNvPr id="3" name="2 İçerik Yer Tutucusu"/>
          <p:cNvSpPr>
            <a:spLocks noGrp="1"/>
          </p:cNvSpPr>
          <p:nvPr>
            <p:ph idx="1"/>
          </p:nvPr>
        </p:nvSpPr>
        <p:spPr>
          <a:xfrm>
            <a:off x="1847528" y="1124744"/>
            <a:ext cx="8352928" cy="5544616"/>
          </a:xfrm>
        </p:spPr>
        <p:txBody>
          <a:bodyPr>
            <a:normAutofit/>
          </a:bodyPr>
          <a:lstStyle/>
          <a:p>
            <a:r>
              <a:rPr lang="tr-TR" b="1" dirty="0">
                <a:solidFill>
                  <a:srgbClr val="C00000"/>
                </a:solidFill>
              </a:rPr>
              <a:t>FAKTÖR ANALİZİ: </a:t>
            </a:r>
            <a:r>
              <a:rPr lang="tr-TR" dirty="0"/>
              <a:t>Ölçekte alt boyutlar da olabilir, alt boyutlar </a:t>
            </a:r>
            <a:r>
              <a:rPr lang="tr-TR" b="1" dirty="0"/>
              <a:t>“Faktör Analizi” </a:t>
            </a:r>
            <a:r>
              <a:rPr lang="tr-TR" dirty="0"/>
              <a:t>ile belirlenir.</a:t>
            </a:r>
          </a:p>
          <a:p>
            <a:pPr>
              <a:buFont typeface="Wingdings" pitchFamily="2" charset="2"/>
              <a:buChar char="ü"/>
            </a:pPr>
            <a:r>
              <a:rPr lang="tr-TR" dirty="0"/>
              <a:t>Daha önce ölçeği geliştiren tarafından faktör analizi yapılmış ve faktörler(boyutlar) belirlenmişse, bu ölçeği kullanan kişinin ayrıca faktör analizi yapmasına gerek yoktur.</a:t>
            </a:r>
          </a:p>
          <a:p>
            <a:pPr>
              <a:buFont typeface="Wingdings" pitchFamily="2" charset="2"/>
              <a:buChar char="ü"/>
            </a:pPr>
            <a:r>
              <a:rPr lang="tr-TR" dirty="0"/>
              <a:t>Ancak yine de kendi çalışma grubunun özellikleri gereği </a:t>
            </a:r>
            <a:r>
              <a:rPr lang="tr-TR" b="1" dirty="0"/>
              <a:t>“Faktör Analizi” </a:t>
            </a:r>
            <a:r>
              <a:rPr lang="tr-TR" dirty="0"/>
              <a:t>yapılması isteniyorsa, katılımcı birey sayısı önemlidir. Birey sayısı da, </a:t>
            </a:r>
            <a:r>
              <a:rPr lang="tr-TR" b="1" dirty="0"/>
              <a:t>ifade sayısının en az 5 ile çarpılması sonucu elde edilen sayı kadar </a:t>
            </a:r>
            <a:r>
              <a:rPr lang="tr-TR" dirty="0"/>
              <a:t>olmalıdır. </a:t>
            </a:r>
            <a:r>
              <a:rPr lang="tr-TR" b="1" dirty="0"/>
              <a:t>Örneğin, </a:t>
            </a:r>
            <a:r>
              <a:rPr lang="tr-TR" dirty="0"/>
              <a:t>30 ifadeden oluşan bir ölçeğe faktör analizi uygulanabilmesi için birey sayısı en az 150 olmalıdır.</a:t>
            </a:r>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21</a:t>
            </a:fld>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75520" y="274638"/>
            <a:ext cx="8424936" cy="778098"/>
          </a:xfrm>
        </p:spPr>
        <p:txBody>
          <a:bodyPr>
            <a:noAutofit/>
          </a:bodyPr>
          <a:lstStyle/>
          <a:p>
            <a:pPr algn="ctr"/>
            <a:r>
              <a:rPr lang="tr-TR" sz="1800" b="1" dirty="0">
                <a:solidFill>
                  <a:srgbClr val="C00000"/>
                </a:solidFill>
              </a:rPr>
              <a:t>İfadeye Dayalı Veri Toplama Araçları(VTA-Anket/Ölçek) İle </a:t>
            </a:r>
            <a:br>
              <a:rPr lang="tr-TR" sz="1800" b="1" dirty="0">
                <a:solidFill>
                  <a:srgbClr val="C00000"/>
                </a:solidFill>
              </a:rPr>
            </a:br>
            <a:r>
              <a:rPr lang="tr-TR" sz="1800" b="1" dirty="0">
                <a:solidFill>
                  <a:srgbClr val="C00000"/>
                </a:solidFill>
              </a:rPr>
              <a:t>Doğru ve Güvenilir Veri Toplama Olasılığını Artıran Etmenler(5)</a:t>
            </a:r>
            <a:endParaRPr lang="tr-TR" sz="1800" dirty="0">
              <a:solidFill>
                <a:srgbClr val="C00000"/>
              </a:solidFill>
            </a:endParaRPr>
          </a:p>
        </p:txBody>
      </p:sp>
      <p:sp>
        <p:nvSpPr>
          <p:cNvPr id="3" name="2 İçerik Yer Tutucusu"/>
          <p:cNvSpPr>
            <a:spLocks noGrp="1"/>
          </p:cNvSpPr>
          <p:nvPr>
            <p:ph idx="1"/>
          </p:nvPr>
        </p:nvSpPr>
        <p:spPr>
          <a:xfrm>
            <a:off x="1847528" y="1340768"/>
            <a:ext cx="8352928" cy="5133184"/>
          </a:xfrm>
        </p:spPr>
        <p:txBody>
          <a:bodyPr>
            <a:normAutofit/>
          </a:bodyPr>
          <a:lstStyle/>
          <a:p>
            <a:r>
              <a:rPr lang="tr-TR" b="1" dirty="0">
                <a:solidFill>
                  <a:srgbClr val="C00000"/>
                </a:solidFill>
              </a:rPr>
              <a:t>Kullanılacak Ölçeği Belirleme Sırasında Öncelikle Şu Sorulara Yanıt Aramalıdır. Ölçek; </a:t>
            </a:r>
          </a:p>
          <a:p>
            <a:pPr>
              <a:buFont typeface="Wingdings" pitchFamily="2" charset="2"/>
              <a:buChar char="v"/>
            </a:pPr>
            <a:r>
              <a:rPr lang="tr-TR" dirty="0"/>
              <a:t>Araştırma </a:t>
            </a:r>
            <a:r>
              <a:rPr lang="tr-TR" b="1" dirty="0"/>
              <a:t>amacına</a:t>
            </a:r>
            <a:r>
              <a:rPr lang="tr-TR" dirty="0"/>
              <a:t> uygun mudur?</a:t>
            </a:r>
          </a:p>
          <a:p>
            <a:pPr>
              <a:buFont typeface="Wingdings" pitchFamily="2" charset="2"/>
              <a:buChar char="v"/>
            </a:pPr>
            <a:r>
              <a:rPr lang="tr-TR" b="1" dirty="0"/>
              <a:t>Kim</a:t>
            </a:r>
            <a:r>
              <a:rPr lang="tr-TR" dirty="0"/>
              <a:t> tarafından geliştirmiştir? </a:t>
            </a:r>
            <a:r>
              <a:rPr lang="tr-TR" b="1" dirty="0"/>
              <a:t>Kurumu, bilim alanı </a:t>
            </a:r>
            <a:r>
              <a:rPr lang="tr-TR" dirty="0"/>
              <a:t>nedir? </a:t>
            </a:r>
          </a:p>
          <a:p>
            <a:pPr>
              <a:buFont typeface="Wingdings" pitchFamily="2" charset="2"/>
              <a:buChar char="v"/>
            </a:pPr>
            <a:r>
              <a:rPr lang="tr-TR" dirty="0"/>
              <a:t>İçin </a:t>
            </a:r>
            <a:r>
              <a:rPr lang="tr-TR" b="1" dirty="0"/>
              <a:t>geçerlik-güvenirlik(</a:t>
            </a:r>
            <a:r>
              <a:rPr lang="tr-TR" b="1" dirty="0" err="1"/>
              <a:t>Cronbach</a:t>
            </a:r>
            <a:r>
              <a:rPr lang="tr-TR" b="1" dirty="0"/>
              <a:t> </a:t>
            </a:r>
            <a:r>
              <a:rPr lang="tr-TR" b="1" dirty="0" err="1"/>
              <a:t>alpha’sı</a:t>
            </a:r>
            <a:r>
              <a:rPr lang="tr-TR" b="1" dirty="0"/>
              <a:t> </a:t>
            </a:r>
            <a:r>
              <a:rPr lang="tr-TR" dirty="0"/>
              <a:t>vb.) çalışması yapılmış mıdır? </a:t>
            </a:r>
            <a:r>
              <a:rPr lang="tr-TR" b="1" dirty="0"/>
              <a:t>Değeri</a:t>
            </a:r>
            <a:r>
              <a:rPr lang="tr-TR" dirty="0"/>
              <a:t> nedir?</a:t>
            </a:r>
          </a:p>
          <a:p>
            <a:pPr>
              <a:buFont typeface="Wingdings" pitchFamily="2" charset="2"/>
              <a:buChar char="v"/>
            </a:pPr>
            <a:r>
              <a:rPr lang="tr-TR" dirty="0"/>
              <a:t>Kim tarafından </a:t>
            </a:r>
            <a:r>
              <a:rPr lang="tr-TR" b="1" dirty="0" err="1"/>
              <a:t>Türkçe’ye</a:t>
            </a:r>
            <a:r>
              <a:rPr lang="tr-TR" b="1" dirty="0"/>
              <a:t> </a:t>
            </a:r>
            <a:r>
              <a:rPr lang="tr-TR" dirty="0"/>
              <a:t>uyarlanmıştır? Kurumu, bilim alanı nedir?</a:t>
            </a:r>
          </a:p>
          <a:p>
            <a:pPr>
              <a:buFont typeface="Wingdings" pitchFamily="2" charset="2"/>
              <a:buChar char="v"/>
            </a:pPr>
            <a:r>
              <a:rPr lang="tr-TR" b="1" dirty="0"/>
              <a:t>Uyarlama</a:t>
            </a:r>
            <a:r>
              <a:rPr lang="tr-TR" dirty="0"/>
              <a:t> sürecinde </a:t>
            </a:r>
            <a:r>
              <a:rPr lang="tr-TR" b="1" dirty="0"/>
              <a:t>geçerlik-güvenirlik(</a:t>
            </a:r>
            <a:r>
              <a:rPr lang="tr-TR" b="1" dirty="0" err="1"/>
              <a:t>Cronbach</a:t>
            </a:r>
            <a:r>
              <a:rPr lang="tr-TR" b="1" dirty="0"/>
              <a:t> </a:t>
            </a:r>
            <a:r>
              <a:rPr lang="tr-TR" b="1" dirty="0" err="1"/>
              <a:t>alpha</a:t>
            </a:r>
            <a:r>
              <a:rPr lang="tr-TR" b="1" dirty="0"/>
              <a:t> katsayısı) </a:t>
            </a:r>
            <a:r>
              <a:rPr lang="tr-TR" dirty="0" err="1"/>
              <a:t>hesaplanmıiş</a:t>
            </a:r>
            <a:r>
              <a:rPr lang="tr-TR" dirty="0"/>
              <a:t> mıdır? Değeri nedir? </a:t>
            </a:r>
          </a:p>
          <a:p>
            <a:pPr>
              <a:buFont typeface="Wingdings" pitchFamily="2" charset="2"/>
              <a:buChar char="v"/>
            </a:pPr>
            <a:r>
              <a:rPr lang="tr-TR" dirty="0"/>
              <a:t>Alt boyutları varsa, bu </a:t>
            </a:r>
            <a:r>
              <a:rPr lang="tr-TR" b="1" dirty="0"/>
              <a:t>boyutlar hangi ifadelerden </a:t>
            </a:r>
            <a:r>
              <a:rPr lang="tr-TR" dirty="0"/>
              <a:t>oluşmaktadır?</a:t>
            </a:r>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22</a:t>
            </a:fld>
            <a:endParaRPr lang="tr-T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75520" y="116632"/>
            <a:ext cx="8424936" cy="648072"/>
          </a:xfrm>
        </p:spPr>
        <p:txBody>
          <a:bodyPr>
            <a:normAutofit/>
          </a:bodyPr>
          <a:lstStyle/>
          <a:p>
            <a:pPr algn="ctr"/>
            <a:r>
              <a:rPr lang="tr-TR" sz="1800" b="1" dirty="0">
                <a:solidFill>
                  <a:srgbClr val="C00000"/>
                </a:solidFill>
              </a:rPr>
              <a:t>İfadeye Dayalı Veri Toplama Araçları(VTA-Anket/Ölçek) İle </a:t>
            </a:r>
            <a:br>
              <a:rPr lang="tr-TR" sz="1800" b="1" dirty="0">
                <a:solidFill>
                  <a:srgbClr val="C00000"/>
                </a:solidFill>
              </a:rPr>
            </a:br>
            <a:r>
              <a:rPr lang="tr-TR" sz="1800" b="1" dirty="0">
                <a:solidFill>
                  <a:srgbClr val="C00000"/>
                </a:solidFill>
              </a:rPr>
              <a:t>Doğru ve Güvenilir Veri Toplama Olasılığını Artıran Etmenler(6)</a:t>
            </a:r>
            <a:endParaRPr lang="tr-TR" sz="1800" dirty="0"/>
          </a:p>
        </p:txBody>
      </p:sp>
      <p:sp>
        <p:nvSpPr>
          <p:cNvPr id="3" name="2 İçerik Yer Tutucusu"/>
          <p:cNvSpPr>
            <a:spLocks noGrp="1"/>
          </p:cNvSpPr>
          <p:nvPr>
            <p:ph idx="1"/>
          </p:nvPr>
        </p:nvSpPr>
        <p:spPr>
          <a:xfrm>
            <a:off x="1775520" y="836712"/>
            <a:ext cx="8712968" cy="5832648"/>
          </a:xfrm>
        </p:spPr>
        <p:txBody>
          <a:bodyPr>
            <a:normAutofit/>
          </a:bodyPr>
          <a:lstStyle/>
          <a:p>
            <a:r>
              <a:rPr lang="tr-TR" sz="2000" dirty="0"/>
              <a:t>Anket soruları hazırlanırken nasıl </a:t>
            </a:r>
            <a:r>
              <a:rPr lang="tr-TR" sz="2000" b="1" dirty="0"/>
              <a:t>sınıflandırılacağı, puanlanacağı</a:t>
            </a:r>
            <a:r>
              <a:rPr lang="tr-TR" sz="2000" dirty="0"/>
              <a:t> ve nasıl </a:t>
            </a:r>
            <a:r>
              <a:rPr lang="tr-TR" sz="2000" b="1" dirty="0"/>
              <a:t>değerlendirileceği</a:t>
            </a:r>
            <a:r>
              <a:rPr lang="tr-TR" sz="2000" dirty="0"/>
              <a:t> de dikkate alınmalı,</a:t>
            </a:r>
          </a:p>
          <a:p>
            <a:r>
              <a:rPr lang="tr-TR" sz="2000" dirty="0"/>
              <a:t>Soru sayısı olabildiğince, amaca yönelik olmak üzere </a:t>
            </a:r>
            <a:r>
              <a:rPr lang="tr-TR" sz="2000" b="1" dirty="0"/>
              <a:t>az </a:t>
            </a:r>
            <a:r>
              <a:rPr lang="tr-TR" sz="2000" dirty="0"/>
              <a:t>olmalı, yanıtlama süresi </a:t>
            </a:r>
            <a:r>
              <a:rPr lang="tr-TR" sz="2000" b="1" dirty="0"/>
              <a:t>10-15 dakika</a:t>
            </a:r>
            <a:r>
              <a:rPr lang="tr-TR" sz="2000" dirty="0"/>
              <a:t>, yaklaşık </a:t>
            </a:r>
            <a:r>
              <a:rPr lang="tr-TR" sz="2000" b="1" dirty="0"/>
              <a:t>20 dakikayı </a:t>
            </a:r>
            <a:r>
              <a:rPr lang="tr-TR" sz="2000" dirty="0"/>
              <a:t>geçmemeli, soru sayısı arttıkça, doğru ve güvenilir yanıt alma olasılığı azalır,</a:t>
            </a:r>
          </a:p>
          <a:p>
            <a:r>
              <a:rPr lang="tr-TR" sz="2000" b="1" dirty="0"/>
              <a:t>VTA </a:t>
            </a:r>
            <a:r>
              <a:rPr lang="tr-TR" sz="2000" dirty="0"/>
              <a:t>son hale geldikten sonra çalışma grubunun mensubu bulunduğu </a:t>
            </a:r>
            <a:r>
              <a:rPr lang="tr-TR" sz="2000" b="1" dirty="0"/>
              <a:t>kurumdan izin </a:t>
            </a:r>
            <a:r>
              <a:rPr lang="tr-TR" sz="2000" dirty="0"/>
              <a:t>alınmalı, </a:t>
            </a:r>
            <a:r>
              <a:rPr lang="tr-TR" sz="2000" b="1" dirty="0"/>
              <a:t>18 yaşından </a:t>
            </a:r>
            <a:r>
              <a:rPr lang="tr-TR" sz="2000" dirty="0"/>
              <a:t>küçükler için </a:t>
            </a:r>
            <a:r>
              <a:rPr lang="tr-TR" sz="2000" b="1" dirty="0"/>
              <a:t>ebeveyn izni,</a:t>
            </a:r>
          </a:p>
          <a:p>
            <a:r>
              <a:rPr lang="tr-TR" sz="2000" dirty="0"/>
              <a:t>Ölçekten ifade çıkarılamaz, aksi halde ölçek niteliği kaybolur.</a:t>
            </a:r>
          </a:p>
          <a:p>
            <a:r>
              <a:rPr lang="tr-TR" sz="2000" b="1" dirty="0"/>
              <a:t>İfade çıkarılması halinde, </a:t>
            </a:r>
            <a:r>
              <a:rPr lang="tr-TR" sz="2000" dirty="0"/>
              <a:t>ölçek </a:t>
            </a:r>
            <a:r>
              <a:rPr lang="tr-TR" sz="2000" b="1" dirty="0"/>
              <a:t>geliştirme aşamalarının </a:t>
            </a:r>
            <a:r>
              <a:rPr lang="tr-TR" sz="2000" dirty="0"/>
              <a:t>tümünün ve </a:t>
            </a:r>
            <a:r>
              <a:rPr lang="tr-TR" sz="2000" b="1" dirty="0"/>
              <a:t>geçerlik-güvenirlik</a:t>
            </a:r>
            <a:r>
              <a:rPr lang="tr-TR" sz="2000" dirty="0"/>
              <a:t> testlerinin </a:t>
            </a:r>
            <a:r>
              <a:rPr lang="tr-TR" sz="2000" b="1" dirty="0"/>
              <a:t>yeni baştan </a:t>
            </a:r>
            <a:r>
              <a:rPr lang="tr-TR" sz="2000" dirty="0"/>
              <a:t>yapılması gerekir.</a:t>
            </a:r>
          </a:p>
          <a:p>
            <a:r>
              <a:rPr lang="tr-TR" sz="2000" dirty="0"/>
              <a:t>Puanlanması için, ölçeği geliştirenin tanımlamasına ve ölçme kuralına uyulmalı,</a:t>
            </a:r>
          </a:p>
          <a:p>
            <a:r>
              <a:rPr lang="tr-TR" sz="2000" dirty="0"/>
              <a:t>Geliştirilip, literatürde yayımlanmış olması halinde, kaynak göstermek koşuluyla sahibinden(geliştirenden) izin alınmasına gerek yoktur.</a:t>
            </a:r>
          </a:p>
          <a:p>
            <a:r>
              <a:rPr lang="tr-TR" sz="2000" dirty="0"/>
              <a:t>Ancak henüz yayımlanmamış ve literatüre kazandırılmamış bir ölçeğin kullanımı için sahibinden mutlaka izin alınmalıdır. </a:t>
            </a:r>
          </a:p>
          <a:p>
            <a:endParaRPr lang="tr-TR" sz="2000"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23</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75520" y="2420888"/>
            <a:ext cx="8424936" cy="1656184"/>
          </a:xfrm>
        </p:spPr>
        <p:txBody>
          <a:bodyPr>
            <a:normAutofit/>
          </a:bodyPr>
          <a:lstStyle/>
          <a:p>
            <a:pPr algn="ctr"/>
            <a:r>
              <a:rPr lang="tr-TR" sz="2800" b="1" dirty="0">
                <a:solidFill>
                  <a:srgbClr val="C00000"/>
                </a:solidFill>
              </a:rPr>
              <a:t>1.İfadeye dayalı Veri Toplama Araçlarının </a:t>
            </a:r>
            <a:br>
              <a:rPr lang="tr-TR" sz="2800" b="1" dirty="0">
                <a:solidFill>
                  <a:srgbClr val="C00000"/>
                </a:solidFill>
              </a:rPr>
            </a:br>
            <a:r>
              <a:rPr lang="tr-TR" sz="2800" b="1" dirty="0">
                <a:solidFill>
                  <a:srgbClr val="C00000"/>
                </a:solidFill>
              </a:rPr>
              <a:t>(Anket/Ölçek) Önemi </a:t>
            </a:r>
            <a:br>
              <a:rPr lang="tr-TR" sz="2800" b="1" dirty="0">
                <a:solidFill>
                  <a:srgbClr val="C00000"/>
                </a:solidFill>
              </a:rPr>
            </a:br>
            <a:endParaRPr lang="tr-TR" sz="2800" dirty="0"/>
          </a:p>
        </p:txBody>
      </p:sp>
      <p:sp>
        <p:nvSpPr>
          <p:cNvPr id="3" name="2 Slayt Numarası Yer Tutucusu"/>
          <p:cNvSpPr>
            <a:spLocks noGrp="1"/>
          </p:cNvSpPr>
          <p:nvPr>
            <p:ph type="sldNum" sz="quarter" idx="12"/>
          </p:nvPr>
        </p:nvSpPr>
        <p:spPr/>
        <p:txBody>
          <a:bodyPr/>
          <a:lstStyle/>
          <a:p>
            <a:fld id="{EF61F241-EC49-41D1-8D67-E19C899698A7}"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03512" y="188640"/>
            <a:ext cx="8640960" cy="1080120"/>
          </a:xfrm>
        </p:spPr>
        <p:txBody>
          <a:bodyPr>
            <a:normAutofit/>
          </a:bodyPr>
          <a:lstStyle/>
          <a:p>
            <a:pPr algn="ctr"/>
            <a:r>
              <a:rPr lang="tr-TR" sz="2400" b="1" dirty="0">
                <a:solidFill>
                  <a:srgbClr val="C00000"/>
                </a:solidFill>
              </a:rPr>
              <a:t>İfadeye dayalı Veri Toplama Araçlarının </a:t>
            </a:r>
            <a:br>
              <a:rPr lang="tr-TR" sz="2400" b="1" dirty="0">
                <a:solidFill>
                  <a:srgbClr val="C00000"/>
                </a:solidFill>
              </a:rPr>
            </a:br>
            <a:r>
              <a:rPr lang="tr-TR" sz="2400" b="1" dirty="0">
                <a:solidFill>
                  <a:srgbClr val="C00000"/>
                </a:solidFill>
              </a:rPr>
              <a:t>(Anket/Ölçek) Önemi ve </a:t>
            </a:r>
            <a:br>
              <a:rPr lang="tr-TR" sz="2400" b="1" dirty="0">
                <a:solidFill>
                  <a:srgbClr val="C00000"/>
                </a:solidFill>
              </a:rPr>
            </a:br>
            <a:r>
              <a:rPr lang="tr-TR" sz="2400" b="1" dirty="0">
                <a:solidFill>
                  <a:srgbClr val="C00000"/>
                </a:solidFill>
              </a:rPr>
              <a:t>Araştırmalarda Üç Önemli Sorun </a:t>
            </a:r>
            <a:endParaRPr lang="tr-TR" sz="2400" b="1" dirty="0"/>
          </a:p>
        </p:txBody>
      </p:sp>
      <p:sp>
        <p:nvSpPr>
          <p:cNvPr id="3" name="2 İçerik Yer Tutucusu"/>
          <p:cNvSpPr>
            <a:spLocks noGrp="1"/>
          </p:cNvSpPr>
          <p:nvPr>
            <p:ph idx="1"/>
          </p:nvPr>
        </p:nvSpPr>
        <p:spPr>
          <a:xfrm>
            <a:off x="1775520" y="1412776"/>
            <a:ext cx="8424936" cy="5256584"/>
          </a:xfrm>
        </p:spPr>
        <p:txBody>
          <a:bodyPr>
            <a:normAutofit fontScale="25000" lnSpcReduction="20000"/>
          </a:bodyPr>
          <a:lstStyle/>
          <a:p>
            <a:pPr marL="457200" indent="-457200">
              <a:buFont typeface="+mj-lt"/>
              <a:buAutoNum type="arabicPeriod"/>
            </a:pPr>
            <a:r>
              <a:rPr lang="tr-TR" sz="8000" b="1" dirty="0"/>
              <a:t>Veriler, doğru ve güvenilir toplanıyor mu?</a:t>
            </a:r>
          </a:p>
          <a:p>
            <a:pPr marL="457200" indent="-457200">
              <a:buFont typeface="+mj-lt"/>
              <a:buAutoNum type="arabicPeriod"/>
            </a:pPr>
            <a:endParaRPr lang="tr-TR" sz="8000" b="1" dirty="0"/>
          </a:p>
          <a:p>
            <a:pPr marL="457200" indent="-457200">
              <a:buFont typeface="+mj-lt"/>
              <a:buAutoNum type="arabicPeriod"/>
            </a:pPr>
            <a:r>
              <a:rPr lang="tr-TR" sz="8000" b="1" dirty="0"/>
              <a:t>İstatistiksel teknikler ve değerlendirme uygun mu?</a:t>
            </a:r>
          </a:p>
          <a:p>
            <a:pPr marL="457200" indent="-457200">
              <a:buFont typeface="+mj-lt"/>
              <a:buAutoNum type="arabicPeriod"/>
            </a:pPr>
            <a:endParaRPr lang="tr-TR" sz="8000" b="1" dirty="0"/>
          </a:p>
          <a:p>
            <a:pPr marL="457200" indent="-457200">
              <a:buFont typeface="+mj-lt"/>
              <a:buAutoNum type="arabicPeriod"/>
            </a:pPr>
            <a:r>
              <a:rPr lang="tr-TR" sz="8000" b="1" dirty="0"/>
              <a:t>Bulgu ve Sonuçlar doğru ve güvenilir mi?</a:t>
            </a:r>
          </a:p>
          <a:p>
            <a:pPr marL="457200" indent="-457200">
              <a:buFont typeface="+mj-lt"/>
              <a:buAutoNum type="arabicPeriod"/>
            </a:pPr>
            <a:endParaRPr lang="tr-TR" sz="8000" b="1" dirty="0"/>
          </a:p>
          <a:p>
            <a:pPr marL="457200" indent="-457200">
              <a:buNone/>
            </a:pPr>
            <a:r>
              <a:rPr lang="tr-TR" sz="8000" b="1" dirty="0">
                <a:solidFill>
                  <a:srgbClr val="C00000"/>
                </a:solidFill>
              </a:rPr>
              <a:t>Doğru ve Güvenilir Veri Toplanabilirse,</a:t>
            </a:r>
          </a:p>
          <a:p>
            <a:pPr marL="457200" indent="-457200">
              <a:buNone/>
            </a:pPr>
            <a:r>
              <a:rPr lang="tr-TR" sz="8000" b="1" dirty="0">
                <a:solidFill>
                  <a:srgbClr val="C00000"/>
                </a:solidFill>
              </a:rPr>
              <a:t>Doğru ve Uygun İstatistiksel Teknik Uygulanabilirse,</a:t>
            </a:r>
          </a:p>
          <a:p>
            <a:pPr marL="457200" indent="-457200">
              <a:buNone/>
            </a:pPr>
            <a:r>
              <a:rPr lang="tr-TR" sz="8000" b="1" dirty="0">
                <a:solidFill>
                  <a:srgbClr val="C00000"/>
                </a:solidFill>
              </a:rPr>
              <a:t>Doğru ve Güvenilir Bulgu ve Sonuç Elde Edilebilir.</a:t>
            </a:r>
          </a:p>
          <a:p>
            <a:pPr marL="457200" indent="-457200">
              <a:buNone/>
            </a:pPr>
            <a:endParaRPr lang="tr-TR" sz="8000" b="1" dirty="0">
              <a:solidFill>
                <a:srgbClr val="C00000"/>
              </a:solidFill>
            </a:endParaRPr>
          </a:p>
          <a:p>
            <a:pPr marL="457200" indent="-457200">
              <a:buNone/>
            </a:pPr>
            <a:endParaRPr lang="tr-TR" sz="8000" b="1" dirty="0">
              <a:solidFill>
                <a:srgbClr val="C00000"/>
              </a:solidFill>
            </a:endParaRPr>
          </a:p>
          <a:p>
            <a:pPr marL="457200" indent="-457200">
              <a:buNone/>
            </a:pPr>
            <a:endParaRPr lang="tr-TR" sz="8000" b="1" dirty="0">
              <a:solidFill>
                <a:srgbClr val="C00000"/>
              </a:solidFill>
            </a:endParaRPr>
          </a:p>
          <a:p>
            <a:pPr marL="457200" indent="-457200">
              <a:buNone/>
            </a:pPr>
            <a:r>
              <a:rPr lang="tr-TR" sz="8000" b="1" dirty="0">
                <a:solidFill>
                  <a:srgbClr val="C00000"/>
                </a:solidFill>
              </a:rPr>
              <a:t>***</a:t>
            </a:r>
            <a:r>
              <a:rPr lang="tr-TR" sz="8000" dirty="0"/>
              <a:t>İyi niyetli olmamıza karşın, doğru ve güvenilir olmayan veri toplanırsa ya da yanlış istatistiksel teknik kullanır ve yanlış bilgi üretilirse, </a:t>
            </a:r>
            <a:r>
              <a:rPr lang="tr-TR" sz="8000" b="1" dirty="0" err="1">
                <a:solidFill>
                  <a:srgbClr val="C00000"/>
                </a:solidFill>
              </a:rPr>
              <a:t>Sloppy</a:t>
            </a:r>
            <a:r>
              <a:rPr lang="tr-TR" sz="8000" b="1" dirty="0">
                <a:solidFill>
                  <a:srgbClr val="C00000"/>
                </a:solidFill>
              </a:rPr>
              <a:t> </a:t>
            </a:r>
            <a:r>
              <a:rPr lang="tr-TR" sz="8000" b="1" dirty="0" err="1">
                <a:solidFill>
                  <a:srgbClr val="C00000"/>
                </a:solidFill>
              </a:rPr>
              <a:t>Research</a:t>
            </a:r>
            <a:r>
              <a:rPr lang="tr-TR" sz="8000" b="1" dirty="0"/>
              <a:t>(Yetersiz Araştırma Bilgisine Dayalı Çalışma) </a:t>
            </a:r>
            <a:r>
              <a:rPr lang="tr-TR" sz="8000" dirty="0"/>
              <a:t>konumuna düşülmektedir.</a:t>
            </a:r>
          </a:p>
          <a:p>
            <a:pPr marL="457200" indent="-457200">
              <a:buFont typeface="+mj-lt"/>
              <a:buAutoNum type="arabicPeriod"/>
            </a:pPr>
            <a:endParaRPr lang="tr-TR" b="1" dirty="0"/>
          </a:p>
          <a:p>
            <a:pPr marL="457200" indent="-457200">
              <a:buFont typeface="+mj-lt"/>
              <a:buAutoNum type="arabicPeriod"/>
            </a:pPr>
            <a:endParaRPr lang="tr-TR" b="1" dirty="0"/>
          </a:p>
          <a:p>
            <a:pPr marL="457200" indent="-457200">
              <a:buFont typeface="+mj-lt"/>
              <a:buAutoNum type="arabicPeriod"/>
            </a:pPr>
            <a:endParaRPr lang="tr-TR" dirty="0"/>
          </a:p>
          <a:p>
            <a:pPr marL="457200" indent="-457200">
              <a:buNone/>
            </a:pPr>
            <a:r>
              <a:rPr lang="tr-TR" dirty="0"/>
              <a:t> </a:t>
            </a:r>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1 Başlık"/>
          <p:cNvSpPr>
            <a:spLocks noGrp="1"/>
          </p:cNvSpPr>
          <p:nvPr>
            <p:ph type="title"/>
          </p:nvPr>
        </p:nvSpPr>
        <p:spPr>
          <a:xfrm>
            <a:off x="1919537" y="188913"/>
            <a:ext cx="8280920" cy="792162"/>
          </a:xfrm>
        </p:spPr>
        <p:txBody>
          <a:bodyPr>
            <a:normAutofit/>
          </a:bodyPr>
          <a:lstStyle/>
          <a:p>
            <a:pPr algn="ctr">
              <a:defRPr/>
            </a:pPr>
            <a:r>
              <a:rPr lang="tr-TR" sz="2400" b="1" dirty="0">
                <a:solidFill>
                  <a:srgbClr val="C00000"/>
                </a:solidFill>
                <a:latin typeface="+mn-lt"/>
              </a:rPr>
              <a:t>Bilimsel Yanılma/Yanıltma</a:t>
            </a:r>
            <a:br>
              <a:rPr lang="tr-TR" sz="2400" b="1" dirty="0">
                <a:solidFill>
                  <a:srgbClr val="C00000"/>
                </a:solidFill>
                <a:latin typeface="+mn-lt"/>
              </a:rPr>
            </a:br>
            <a:r>
              <a:rPr lang="tr-TR" sz="2400" b="1" dirty="0">
                <a:solidFill>
                  <a:srgbClr val="C00000"/>
                </a:solidFill>
                <a:latin typeface="+mn-lt"/>
              </a:rPr>
              <a:t>(</a:t>
            </a:r>
            <a:r>
              <a:rPr lang="tr-TR" sz="2400" b="1" dirty="0" err="1">
                <a:solidFill>
                  <a:srgbClr val="C00000"/>
                </a:solidFill>
                <a:latin typeface="+mn-lt"/>
              </a:rPr>
              <a:t>Scientific</a:t>
            </a:r>
            <a:r>
              <a:rPr lang="tr-TR" sz="2400" b="1" dirty="0">
                <a:solidFill>
                  <a:srgbClr val="C00000"/>
                </a:solidFill>
                <a:latin typeface="+mn-lt"/>
              </a:rPr>
              <a:t> </a:t>
            </a:r>
            <a:r>
              <a:rPr lang="tr-TR" sz="2400" b="1" dirty="0" err="1">
                <a:solidFill>
                  <a:srgbClr val="C00000"/>
                </a:solidFill>
                <a:latin typeface="+mn-lt"/>
              </a:rPr>
              <a:t>Misconduct</a:t>
            </a:r>
            <a:r>
              <a:rPr lang="tr-TR" sz="2400" b="1" dirty="0">
                <a:solidFill>
                  <a:srgbClr val="C00000"/>
                </a:solidFill>
                <a:latin typeface="+mn-lt"/>
              </a:rPr>
              <a:t>)</a:t>
            </a:r>
          </a:p>
        </p:txBody>
      </p:sp>
      <p:sp>
        <p:nvSpPr>
          <p:cNvPr id="185347" name="2 İçerik Yer Tutucusu"/>
          <p:cNvSpPr>
            <a:spLocks noGrp="1"/>
          </p:cNvSpPr>
          <p:nvPr>
            <p:ph sz="half" idx="1"/>
          </p:nvPr>
        </p:nvSpPr>
        <p:spPr>
          <a:xfrm>
            <a:off x="1703512" y="1052514"/>
            <a:ext cx="5112568" cy="5616575"/>
          </a:xfrm>
        </p:spPr>
        <p:txBody>
          <a:bodyPr>
            <a:normAutofit lnSpcReduction="10000"/>
          </a:bodyPr>
          <a:lstStyle/>
          <a:p>
            <a:pPr>
              <a:buFont typeface="Monotype Sorts" pitchFamily="2" charset="2"/>
              <a:buNone/>
            </a:pPr>
            <a:r>
              <a:rPr lang="tr-TR" sz="2400" b="1" dirty="0">
                <a:solidFill>
                  <a:srgbClr val="C00000"/>
                </a:solidFill>
              </a:rPr>
              <a:t>1.Disiplinsiz Araştırma (</a:t>
            </a:r>
            <a:r>
              <a:rPr lang="tr-TR" sz="2400" b="1" dirty="0" err="1">
                <a:solidFill>
                  <a:srgbClr val="C00000"/>
                </a:solidFill>
              </a:rPr>
              <a:t>Sloppy</a:t>
            </a:r>
            <a:r>
              <a:rPr lang="tr-TR" sz="2400" b="1" dirty="0">
                <a:solidFill>
                  <a:srgbClr val="C00000"/>
                </a:solidFill>
              </a:rPr>
              <a:t> </a:t>
            </a:r>
            <a:r>
              <a:rPr lang="tr-TR" sz="2400" b="1" dirty="0" err="1">
                <a:solidFill>
                  <a:srgbClr val="C00000"/>
                </a:solidFill>
              </a:rPr>
              <a:t>Research</a:t>
            </a:r>
            <a:r>
              <a:rPr lang="tr-TR" sz="2400" b="1" dirty="0">
                <a:solidFill>
                  <a:srgbClr val="C00000"/>
                </a:solidFill>
              </a:rPr>
              <a:t>)</a:t>
            </a:r>
          </a:p>
          <a:p>
            <a:pPr>
              <a:buFont typeface="Monotype Sorts" pitchFamily="2" charset="2"/>
              <a:buNone/>
            </a:pPr>
            <a:endParaRPr lang="tr-TR" sz="2000" b="1" dirty="0">
              <a:solidFill>
                <a:srgbClr val="C00000"/>
              </a:solidFill>
            </a:endParaRPr>
          </a:p>
          <a:p>
            <a:pPr marL="342900" lvl="1" indent="-342900">
              <a:buClr>
                <a:schemeClr val="accent1"/>
              </a:buClr>
              <a:buSzPct val="70000"/>
              <a:buFont typeface="Wingdings" pitchFamily="2" charset="2"/>
              <a:buChar char="Ø"/>
            </a:pPr>
            <a:r>
              <a:rPr lang="tr-TR" sz="1800" b="1" dirty="0">
                <a:solidFill>
                  <a:srgbClr val="C00000"/>
                </a:solidFill>
              </a:rPr>
              <a:t>Yetersiz Araştırma Bilgisine Dayalı Çalışma (</a:t>
            </a:r>
            <a:r>
              <a:rPr lang="tr-TR" sz="1800" b="1" dirty="0" err="1">
                <a:solidFill>
                  <a:srgbClr val="C00000"/>
                </a:solidFill>
              </a:rPr>
              <a:t>Sloppy</a:t>
            </a:r>
            <a:r>
              <a:rPr lang="tr-TR" sz="1800" b="1" dirty="0">
                <a:solidFill>
                  <a:srgbClr val="C00000"/>
                </a:solidFill>
              </a:rPr>
              <a:t> </a:t>
            </a:r>
            <a:r>
              <a:rPr lang="tr-TR" sz="1800" b="1" dirty="0" err="1">
                <a:solidFill>
                  <a:srgbClr val="C00000"/>
                </a:solidFill>
              </a:rPr>
              <a:t>Research</a:t>
            </a:r>
            <a:r>
              <a:rPr lang="tr-TR" sz="1800" b="1" dirty="0">
                <a:solidFill>
                  <a:srgbClr val="C00000"/>
                </a:solidFill>
              </a:rPr>
              <a:t>);</a:t>
            </a:r>
          </a:p>
          <a:p>
            <a:pPr marL="342900" lvl="1" indent="-342900">
              <a:buClr>
                <a:schemeClr val="accent1"/>
              </a:buClr>
              <a:buSzPct val="70000"/>
              <a:buFont typeface="Wingdings" pitchFamily="2" charset="2"/>
              <a:buChar char="ü"/>
            </a:pPr>
            <a:r>
              <a:rPr lang="tr-TR" sz="1800" dirty="0"/>
              <a:t>Araştırmacı olarak yetersiz olduklarından güvenilir olmayan sonuç üretir,</a:t>
            </a:r>
          </a:p>
          <a:p>
            <a:pPr marL="342900" lvl="1" indent="-342900">
              <a:buClr>
                <a:schemeClr val="accent1"/>
              </a:buClr>
              <a:buSzPct val="70000"/>
              <a:buFont typeface="Wingdings" pitchFamily="2" charset="2"/>
              <a:buChar char="ü"/>
            </a:pPr>
            <a:r>
              <a:rPr lang="tr-TR" sz="1800" dirty="0"/>
              <a:t>Yanlışların farkında değildir,</a:t>
            </a:r>
          </a:p>
          <a:p>
            <a:pPr marL="342900" lvl="1" indent="-342900">
              <a:buClr>
                <a:schemeClr val="accent1"/>
              </a:buClr>
              <a:buSzPct val="70000"/>
              <a:buFont typeface="Wingdings" pitchFamily="2" charset="2"/>
              <a:buChar char="ü"/>
            </a:pPr>
            <a:r>
              <a:rPr lang="tr-TR" sz="1800" dirty="0"/>
              <a:t>Ancak iyi niyetlidir.</a:t>
            </a:r>
          </a:p>
          <a:p>
            <a:pPr marL="0" lvl="1" indent="0">
              <a:buClr>
                <a:schemeClr val="accent1"/>
              </a:buClr>
              <a:buSzPct val="70000"/>
              <a:buNone/>
            </a:pPr>
            <a:endParaRPr lang="tr-TR" sz="1800" dirty="0"/>
          </a:p>
          <a:p>
            <a:pPr marL="342900" lvl="1" indent="-342900">
              <a:buClr>
                <a:schemeClr val="accent1"/>
              </a:buClr>
              <a:buSzPct val="70000"/>
              <a:buFont typeface="Wingdings" pitchFamily="2" charset="2"/>
              <a:buChar char="v"/>
            </a:pPr>
            <a:r>
              <a:rPr lang="tr-TR" sz="1800" b="1" dirty="0">
                <a:solidFill>
                  <a:srgbClr val="C00000"/>
                </a:solidFill>
              </a:rPr>
              <a:t>Böyle kişilere;</a:t>
            </a:r>
          </a:p>
          <a:p>
            <a:pPr marL="342900" lvl="1" indent="-342900">
              <a:buClr>
                <a:schemeClr val="accent1"/>
              </a:buClr>
              <a:buSzPct val="70000"/>
              <a:buFont typeface="Wingdings" pitchFamily="2" charset="2"/>
              <a:buChar char="ü"/>
            </a:pPr>
            <a:r>
              <a:rPr lang="tr-TR" sz="1800" dirty="0"/>
              <a:t>Dikkat çekilmeli,</a:t>
            </a:r>
          </a:p>
          <a:p>
            <a:pPr marL="342900" lvl="1" indent="-342900">
              <a:buClr>
                <a:schemeClr val="accent1"/>
              </a:buClr>
              <a:buSzPct val="70000"/>
              <a:buFont typeface="Wingdings" pitchFamily="2" charset="2"/>
              <a:buChar char="ü"/>
            </a:pPr>
            <a:r>
              <a:rPr lang="tr-TR" sz="1800" dirty="0"/>
              <a:t>Araştırma eğitimi ve disiplini verilmeli,</a:t>
            </a:r>
          </a:p>
          <a:p>
            <a:pPr marL="342900" lvl="1" indent="-342900">
              <a:buClr>
                <a:schemeClr val="accent1"/>
              </a:buClr>
              <a:buSzPct val="70000"/>
              <a:buFont typeface="Wingdings" pitchFamily="2" charset="2"/>
              <a:buChar char="ü"/>
            </a:pPr>
            <a:r>
              <a:rPr lang="tr-TR" sz="1800" dirty="0"/>
              <a:t>Araştırmaları yakından takip edilmeli,</a:t>
            </a:r>
          </a:p>
          <a:p>
            <a:pPr marL="342900" lvl="1" indent="-342900">
              <a:buClr>
                <a:schemeClr val="accent1"/>
              </a:buClr>
              <a:buSzPct val="70000"/>
              <a:buFont typeface="Wingdings" pitchFamily="2" charset="2"/>
              <a:buChar char="v"/>
            </a:pPr>
            <a:endParaRPr lang="tr-TR" sz="1800" dirty="0"/>
          </a:p>
          <a:p>
            <a:endParaRPr lang="tr-TR" sz="2400" b="1" dirty="0">
              <a:solidFill>
                <a:srgbClr val="C00000"/>
              </a:solidFill>
            </a:endParaRPr>
          </a:p>
        </p:txBody>
      </p:sp>
      <p:sp>
        <p:nvSpPr>
          <p:cNvPr id="185348" name="3 İçerik Yer Tutucusu"/>
          <p:cNvSpPr>
            <a:spLocks noGrp="1"/>
          </p:cNvSpPr>
          <p:nvPr>
            <p:ph sz="half" idx="2"/>
          </p:nvPr>
        </p:nvSpPr>
        <p:spPr>
          <a:xfrm>
            <a:off x="6600057" y="1052736"/>
            <a:ext cx="3869507" cy="5043264"/>
          </a:xfrm>
        </p:spPr>
        <p:txBody>
          <a:bodyPr>
            <a:normAutofit lnSpcReduction="10000"/>
          </a:bodyPr>
          <a:lstStyle/>
          <a:p>
            <a:pPr>
              <a:buFont typeface="Monotype Sorts" pitchFamily="2" charset="2"/>
              <a:buNone/>
            </a:pPr>
            <a:r>
              <a:rPr lang="tr-TR" sz="2400" b="1" dirty="0">
                <a:solidFill>
                  <a:srgbClr val="C00000"/>
                </a:solidFill>
              </a:rPr>
              <a:t>2.Bilimsel Yalancılık ve Saptırma (</a:t>
            </a:r>
            <a:r>
              <a:rPr lang="tr-TR" sz="2400" b="1" dirty="0" err="1">
                <a:solidFill>
                  <a:srgbClr val="C00000"/>
                </a:solidFill>
              </a:rPr>
              <a:t>Scientific</a:t>
            </a:r>
            <a:r>
              <a:rPr lang="tr-TR" sz="2400" b="1" dirty="0">
                <a:solidFill>
                  <a:srgbClr val="C00000"/>
                </a:solidFill>
              </a:rPr>
              <a:t> </a:t>
            </a:r>
            <a:r>
              <a:rPr lang="tr-TR" sz="2400" b="1" dirty="0" err="1">
                <a:solidFill>
                  <a:srgbClr val="C00000"/>
                </a:solidFill>
              </a:rPr>
              <a:t>Fraud</a:t>
            </a:r>
            <a:r>
              <a:rPr lang="tr-TR" sz="2400" b="1" dirty="0">
                <a:solidFill>
                  <a:srgbClr val="C00000"/>
                </a:solidFill>
              </a:rPr>
              <a:t>)</a:t>
            </a:r>
          </a:p>
          <a:p>
            <a:pPr>
              <a:buFont typeface="Monotype Sorts" pitchFamily="2" charset="2"/>
              <a:buNone/>
            </a:pPr>
            <a:endParaRPr lang="tr-TR" sz="2000" b="1" dirty="0">
              <a:solidFill>
                <a:srgbClr val="C00000"/>
              </a:solidFill>
            </a:endParaRPr>
          </a:p>
          <a:p>
            <a:pPr>
              <a:buFont typeface="Wingdings" pitchFamily="2" charset="2"/>
              <a:buChar char="ü"/>
            </a:pPr>
            <a:r>
              <a:rPr lang="tr-TR" sz="1800" dirty="0"/>
              <a:t>Araştırıcı, amacı, çalışmanın </a:t>
            </a:r>
            <a:r>
              <a:rPr lang="tr-TR" sz="1800" dirty="0" err="1"/>
              <a:t>metod</a:t>
            </a:r>
            <a:r>
              <a:rPr lang="tr-TR" sz="1800" dirty="0"/>
              <a:t> ve sonuçlarını bilinçli olarak saptırmakta,</a:t>
            </a:r>
          </a:p>
          <a:p>
            <a:pPr>
              <a:buFont typeface="Wingdings" pitchFamily="2" charset="2"/>
              <a:buChar char="ü"/>
            </a:pPr>
            <a:r>
              <a:rPr lang="tr-TR" sz="1800" dirty="0"/>
              <a:t>Kötü niyetli,</a:t>
            </a:r>
          </a:p>
          <a:p>
            <a:pPr>
              <a:buFont typeface="Wingdings" pitchFamily="2" charset="2"/>
              <a:buChar char="ü"/>
            </a:pPr>
            <a:r>
              <a:rPr lang="tr-TR" sz="1800" dirty="0"/>
              <a:t>Kasıt veya ağır ihmal var,</a:t>
            </a:r>
          </a:p>
          <a:p>
            <a:pPr>
              <a:buFont typeface="Wingdings" pitchFamily="2" charset="2"/>
              <a:buChar char="ü"/>
            </a:pPr>
            <a:r>
              <a:rPr lang="tr-TR" sz="1800" dirty="0" err="1"/>
              <a:t>Özürü</a:t>
            </a:r>
            <a:r>
              <a:rPr lang="tr-TR" sz="1800" dirty="0"/>
              <a:t> yok,</a:t>
            </a:r>
          </a:p>
          <a:p>
            <a:pPr marL="0" indent="0">
              <a:buNone/>
            </a:pPr>
            <a:endParaRPr lang="tr-TR" sz="1800" dirty="0"/>
          </a:p>
          <a:p>
            <a:pPr>
              <a:buFont typeface="Wingdings" pitchFamily="2" charset="2"/>
              <a:buChar char="v"/>
            </a:pPr>
            <a:r>
              <a:rPr lang="tr-TR" sz="1800" b="1" dirty="0">
                <a:solidFill>
                  <a:srgbClr val="C00000"/>
                </a:solidFill>
              </a:rPr>
              <a:t>Böyle kişiler;</a:t>
            </a:r>
          </a:p>
          <a:p>
            <a:pPr>
              <a:buFont typeface="Wingdings" pitchFamily="2" charset="2"/>
              <a:buChar char="ü"/>
            </a:pPr>
            <a:r>
              <a:rPr lang="tr-TR" sz="1800" dirty="0"/>
              <a:t>Cezalandırılmalı,</a:t>
            </a:r>
          </a:p>
          <a:p>
            <a:pPr>
              <a:buFont typeface="Wingdings" pitchFamily="2" charset="2"/>
              <a:buChar char="ü"/>
            </a:pPr>
            <a:r>
              <a:rPr lang="tr-TR" sz="1800" dirty="0"/>
              <a:t>Araştırmadan el çektirmeli,</a:t>
            </a:r>
          </a:p>
          <a:p>
            <a:endParaRPr lang="tr-TR" sz="1800" dirty="0"/>
          </a:p>
          <a:p>
            <a:endParaRPr lang="tr-TR" sz="2000" b="1" dirty="0">
              <a:solidFill>
                <a:srgbClr val="C00000"/>
              </a:solidFill>
            </a:endParaRPr>
          </a:p>
        </p:txBody>
      </p:sp>
      <p:sp>
        <p:nvSpPr>
          <p:cNvPr id="5" name="4 Slayt Numarası Yer Tutucusu"/>
          <p:cNvSpPr>
            <a:spLocks noGrp="1"/>
          </p:cNvSpPr>
          <p:nvPr>
            <p:ph type="sldNum" sz="quarter" idx="12"/>
          </p:nvPr>
        </p:nvSpPr>
        <p:spPr/>
        <p:txBody>
          <a:bodyPr/>
          <a:lstStyle/>
          <a:p>
            <a:pPr>
              <a:defRPr/>
            </a:pPr>
            <a:fld id="{5C325A63-CFFC-4E82-BED9-DCFAE45F53EF}" type="slidenum">
              <a:rPr lang="tr-TR" smtClean="0"/>
              <a:pPr>
                <a:defRPr/>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19256" cy="360040"/>
          </a:xfrm>
        </p:spPr>
        <p:txBody>
          <a:bodyPr>
            <a:normAutofit fontScale="90000"/>
          </a:bodyPr>
          <a:lstStyle/>
          <a:p>
            <a:pPr algn="ctr"/>
            <a:r>
              <a:rPr lang="tr-TR" b="1" dirty="0">
                <a:solidFill>
                  <a:srgbClr val="C00000"/>
                </a:solidFill>
              </a:rPr>
              <a:t>Veri Toplama Araçları</a:t>
            </a:r>
          </a:p>
        </p:txBody>
      </p:sp>
      <p:sp>
        <p:nvSpPr>
          <p:cNvPr id="3" name="2 İçerik Yer Tutucusu"/>
          <p:cNvSpPr>
            <a:spLocks noGrp="1"/>
          </p:cNvSpPr>
          <p:nvPr>
            <p:ph idx="1"/>
          </p:nvPr>
        </p:nvSpPr>
        <p:spPr>
          <a:xfrm>
            <a:off x="1775520" y="548680"/>
            <a:ext cx="8424936" cy="5925272"/>
          </a:xfrm>
        </p:spPr>
        <p:txBody>
          <a:bodyPr>
            <a:normAutofit fontScale="92500" lnSpcReduction="10000"/>
          </a:bodyPr>
          <a:lstStyle/>
          <a:p>
            <a:pPr marL="457200" indent="-457200">
              <a:buFont typeface="+mj-lt"/>
              <a:buAutoNum type="arabicPeriod"/>
            </a:pPr>
            <a:r>
              <a:rPr lang="tr-TR" b="1" dirty="0"/>
              <a:t>Anket/Ölçek/Görüşme,</a:t>
            </a:r>
          </a:p>
          <a:p>
            <a:pPr marL="457200" indent="-457200">
              <a:buFont typeface="+mj-lt"/>
              <a:buAutoNum type="arabicPeriod"/>
            </a:pPr>
            <a:r>
              <a:rPr lang="tr-TR" b="1" dirty="0"/>
              <a:t>Deney,</a:t>
            </a:r>
          </a:p>
          <a:p>
            <a:pPr marL="457200" indent="-457200">
              <a:buFont typeface="+mj-lt"/>
              <a:buAutoNum type="arabicPeriod"/>
            </a:pPr>
            <a:r>
              <a:rPr lang="tr-TR" b="1" dirty="0"/>
              <a:t>Gözlem,</a:t>
            </a:r>
          </a:p>
          <a:p>
            <a:pPr marL="457200" indent="-457200">
              <a:buFont typeface="+mj-lt"/>
              <a:buAutoNum type="arabicPeriod"/>
            </a:pPr>
            <a:r>
              <a:rPr lang="tr-TR" b="1" dirty="0"/>
              <a:t>Kayıtlar(</a:t>
            </a:r>
            <a:r>
              <a:rPr lang="tr-TR" b="1" dirty="0" err="1"/>
              <a:t>Manuel</a:t>
            </a:r>
            <a:r>
              <a:rPr lang="tr-TR" b="1" dirty="0"/>
              <a:t>, Elektronik);</a:t>
            </a:r>
          </a:p>
          <a:p>
            <a:pPr>
              <a:buFont typeface="Wingdings" pitchFamily="2" charset="2"/>
              <a:buChar char="ü"/>
            </a:pPr>
            <a:r>
              <a:rPr lang="tr-TR" sz="2000" dirty="0"/>
              <a:t>Hasta Dosyaları,</a:t>
            </a:r>
          </a:p>
          <a:p>
            <a:pPr>
              <a:buFont typeface="Wingdings" pitchFamily="2" charset="2"/>
              <a:buChar char="ü"/>
            </a:pPr>
            <a:r>
              <a:rPr lang="tr-TR" sz="2000" dirty="0"/>
              <a:t>Formlar,</a:t>
            </a:r>
          </a:p>
          <a:p>
            <a:pPr>
              <a:buFont typeface="Wingdings" pitchFamily="2" charset="2"/>
              <a:buChar char="ü"/>
            </a:pPr>
            <a:r>
              <a:rPr lang="tr-TR" sz="2000" dirty="0"/>
              <a:t>Defterler(Poliklinik, Tedavi, </a:t>
            </a:r>
            <a:r>
              <a:rPr lang="tr-TR" sz="2000" dirty="0" err="1"/>
              <a:t>Laboratuvar</a:t>
            </a:r>
            <a:r>
              <a:rPr lang="tr-TR" sz="2000" dirty="0"/>
              <a:t> vb.),</a:t>
            </a:r>
          </a:p>
          <a:p>
            <a:pPr>
              <a:buFont typeface="Wingdings" pitchFamily="2" charset="2"/>
              <a:buChar char="ü"/>
            </a:pPr>
            <a:r>
              <a:rPr lang="tr-TR" sz="2000" dirty="0"/>
              <a:t>Muhasebe, Mutemet, Ayniyat Kayıtları(Sarf ve Demirbaş Malzemeleri, Maaş, İlaç vb.),</a:t>
            </a:r>
          </a:p>
          <a:p>
            <a:pPr>
              <a:buNone/>
            </a:pPr>
            <a:endParaRPr lang="tr-TR" dirty="0"/>
          </a:p>
          <a:p>
            <a:pPr>
              <a:buNone/>
            </a:pPr>
            <a:r>
              <a:rPr lang="tr-TR" b="1" dirty="0"/>
              <a:t>BİLGİ KAYIT FORMU(Kayıt/Retrospektif Araştırmalar);</a:t>
            </a:r>
          </a:p>
          <a:p>
            <a:pPr>
              <a:buFont typeface="Wingdings" pitchFamily="2" charset="2"/>
              <a:buChar char="ü"/>
            </a:pPr>
            <a:r>
              <a:rPr lang="tr-TR" sz="2000" dirty="0"/>
              <a:t>Dosyalardaki bütün bilgiler gerekmeyebilir,</a:t>
            </a:r>
          </a:p>
          <a:p>
            <a:pPr>
              <a:buFont typeface="Wingdings" pitchFamily="2" charset="2"/>
              <a:buChar char="ü"/>
            </a:pPr>
            <a:r>
              <a:rPr lang="tr-TR" sz="2000" dirty="0"/>
              <a:t>Araştırma amacı doğrultusunda gerekli veriler belirlenir,</a:t>
            </a:r>
          </a:p>
          <a:p>
            <a:pPr>
              <a:buFont typeface="Wingdings" pitchFamily="2" charset="2"/>
              <a:buChar char="ü"/>
            </a:pPr>
            <a:r>
              <a:rPr lang="tr-TR" sz="2000" dirty="0"/>
              <a:t>Bilgi Kayıt Formu düzenlenir,</a:t>
            </a:r>
          </a:p>
          <a:p>
            <a:pPr>
              <a:buFont typeface="Wingdings" pitchFamily="2" charset="2"/>
              <a:buChar char="ü"/>
            </a:pPr>
            <a:r>
              <a:rPr lang="tr-TR" sz="2000" dirty="0"/>
              <a:t>Örneğe çıkan her dosya için bir Bilgi Kayıt Formu doldurulur,</a:t>
            </a:r>
          </a:p>
          <a:p>
            <a:pPr>
              <a:buNone/>
            </a:pPr>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19256" cy="576064"/>
          </a:xfrm>
        </p:spPr>
        <p:txBody>
          <a:bodyPr>
            <a:normAutofit fontScale="90000"/>
          </a:bodyPr>
          <a:lstStyle/>
          <a:p>
            <a:pPr algn="ctr"/>
            <a:r>
              <a:rPr lang="tr-TR" b="1" dirty="0">
                <a:solidFill>
                  <a:srgbClr val="C00000"/>
                </a:solidFill>
              </a:rPr>
              <a:t>Ölçme ve Değerlendirme Tanımı</a:t>
            </a:r>
          </a:p>
        </p:txBody>
      </p:sp>
      <p:sp>
        <p:nvSpPr>
          <p:cNvPr id="3" name="2 İçerik Yer Tutucusu"/>
          <p:cNvSpPr>
            <a:spLocks noGrp="1"/>
          </p:cNvSpPr>
          <p:nvPr>
            <p:ph idx="1"/>
          </p:nvPr>
        </p:nvSpPr>
        <p:spPr>
          <a:xfrm>
            <a:off x="1847528" y="836712"/>
            <a:ext cx="8352928" cy="5637240"/>
          </a:xfrm>
        </p:spPr>
        <p:txBody>
          <a:bodyPr>
            <a:normAutofit/>
          </a:bodyPr>
          <a:lstStyle/>
          <a:p>
            <a:r>
              <a:rPr lang="tr-TR" b="1" dirty="0"/>
              <a:t>Tüm araştırmalarda “Ölçme ve Değerlendirme” boyutu önemlidir;</a:t>
            </a:r>
          </a:p>
          <a:p>
            <a:pPr>
              <a:buNone/>
            </a:pPr>
            <a:endParaRPr lang="tr-TR" b="1" dirty="0"/>
          </a:p>
          <a:p>
            <a:pPr>
              <a:buFont typeface="Wingdings" pitchFamily="2" charset="2"/>
              <a:buChar char="ü"/>
            </a:pPr>
            <a:r>
              <a:rPr lang="tr-TR" b="1" dirty="0"/>
              <a:t>ÖLÇEK: </a:t>
            </a:r>
          </a:p>
          <a:p>
            <a:pPr>
              <a:buFont typeface="Wingdings" pitchFamily="2" charset="2"/>
              <a:buChar char="v"/>
            </a:pPr>
            <a:r>
              <a:rPr lang="tr-TR" b="1" dirty="0"/>
              <a:t>Bir durumun ya da konunun sayısal/nicel olarak ölçülebilmesi için geliştirilmiş, standardize edilmiş, geçerli ve güvenilir veri toplama aracıdır.</a:t>
            </a:r>
          </a:p>
          <a:p>
            <a:pPr>
              <a:buFont typeface="Wingdings" pitchFamily="2" charset="2"/>
              <a:buChar char="v"/>
            </a:pPr>
            <a:r>
              <a:rPr lang="tr-TR" dirty="0"/>
              <a:t>Bir değişken üzerindeki puan genişliğine ya da kategoriler setine ölçek denir. </a:t>
            </a:r>
          </a:p>
          <a:p>
            <a:pPr>
              <a:buFont typeface="Wingdings" pitchFamily="2" charset="2"/>
              <a:buChar char="ü"/>
            </a:pPr>
            <a:endParaRPr lang="tr-TR" b="1" dirty="0"/>
          </a:p>
          <a:p>
            <a:pPr>
              <a:buFont typeface="Wingdings" pitchFamily="2" charset="2"/>
              <a:buChar char="ü"/>
            </a:pPr>
            <a:r>
              <a:rPr lang="tr-TR" b="1" dirty="0"/>
              <a:t>ÖLÇME: </a:t>
            </a:r>
            <a:r>
              <a:rPr lang="tr-TR" dirty="0"/>
              <a:t>Bir konuda ya da alanda amaç doğrultusunda yapılan gözlem ve sonucun sayılarla ya da uygun sembollerle gösterilmesi,</a:t>
            </a:r>
          </a:p>
          <a:p>
            <a:pPr>
              <a:buFont typeface="Wingdings" pitchFamily="2" charset="2"/>
              <a:buChar char="ü"/>
            </a:pPr>
            <a:endParaRPr lang="tr-TR" b="1" dirty="0"/>
          </a:p>
          <a:p>
            <a:pPr>
              <a:buFont typeface="Wingdings" pitchFamily="2" charset="2"/>
              <a:buChar char="ü"/>
            </a:pPr>
            <a:r>
              <a:rPr lang="tr-TR" b="1" dirty="0"/>
              <a:t>DEĞERLENDİRME: </a:t>
            </a:r>
            <a:r>
              <a:rPr lang="tr-TR" dirty="0"/>
              <a:t>Ölçme sonuçlarının bir ölçütle karşılaştırarak bir değer yargısına ulaşılması,</a:t>
            </a:r>
          </a:p>
          <a:p>
            <a:endParaRPr lang="tr-TR" b="1" dirty="0"/>
          </a:p>
          <a:p>
            <a:pPr>
              <a:buNone/>
            </a:pPr>
            <a:endParaRPr lang="tr-TR" dirty="0"/>
          </a:p>
          <a:p>
            <a:endParaRPr lang="tr-TR" dirty="0"/>
          </a:p>
          <a:p>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75520" y="2420888"/>
            <a:ext cx="8424936" cy="1656184"/>
          </a:xfrm>
        </p:spPr>
        <p:txBody>
          <a:bodyPr>
            <a:normAutofit/>
          </a:bodyPr>
          <a:lstStyle/>
          <a:p>
            <a:pPr algn="ctr"/>
            <a:r>
              <a:rPr lang="tr-TR" sz="2800" b="1" dirty="0">
                <a:solidFill>
                  <a:srgbClr val="C00000"/>
                </a:solidFill>
              </a:rPr>
              <a:t>2.Anket ve Ölçek Arasında </a:t>
            </a:r>
            <a:br>
              <a:rPr lang="tr-TR" sz="2800" b="1" dirty="0">
                <a:solidFill>
                  <a:srgbClr val="C00000"/>
                </a:solidFill>
              </a:rPr>
            </a:br>
            <a:r>
              <a:rPr lang="tr-TR" sz="2800" b="1" dirty="0">
                <a:solidFill>
                  <a:srgbClr val="C00000"/>
                </a:solidFill>
              </a:rPr>
              <a:t>Temel Farklar</a:t>
            </a:r>
            <a:br>
              <a:rPr lang="tr-TR" sz="2800" b="1" dirty="0">
                <a:solidFill>
                  <a:srgbClr val="C00000"/>
                </a:solidFill>
              </a:rPr>
            </a:br>
            <a:endParaRPr lang="tr-TR" sz="2800" dirty="0"/>
          </a:p>
        </p:txBody>
      </p:sp>
      <p:sp>
        <p:nvSpPr>
          <p:cNvPr id="3" name="2 Slayt Numarası Yer Tutucusu"/>
          <p:cNvSpPr>
            <a:spLocks noGrp="1"/>
          </p:cNvSpPr>
          <p:nvPr>
            <p:ph type="sldNum" sz="quarter" idx="12"/>
          </p:nvPr>
        </p:nvSpPr>
        <p:spPr/>
        <p:txBody>
          <a:bodyPr/>
          <a:lstStyle/>
          <a:p>
            <a:fld id="{EF61F241-EC49-41D1-8D67-E19C899698A7}"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88640"/>
            <a:ext cx="8219256" cy="432048"/>
          </a:xfrm>
        </p:spPr>
        <p:txBody>
          <a:bodyPr>
            <a:noAutofit/>
          </a:bodyPr>
          <a:lstStyle/>
          <a:p>
            <a:pPr algn="ctr"/>
            <a:r>
              <a:rPr lang="tr-TR" sz="2400" b="1" dirty="0">
                <a:solidFill>
                  <a:srgbClr val="C00000"/>
                </a:solidFill>
              </a:rPr>
              <a:t>Anket ve Ölçek Tanımı</a:t>
            </a:r>
          </a:p>
        </p:txBody>
      </p:sp>
      <p:sp>
        <p:nvSpPr>
          <p:cNvPr id="3" name="2 İçerik Yer Tutucusu"/>
          <p:cNvSpPr>
            <a:spLocks noGrp="1"/>
          </p:cNvSpPr>
          <p:nvPr>
            <p:ph idx="1"/>
          </p:nvPr>
        </p:nvSpPr>
        <p:spPr>
          <a:xfrm>
            <a:off x="1847528" y="620688"/>
            <a:ext cx="8352928" cy="5853264"/>
          </a:xfrm>
        </p:spPr>
        <p:txBody>
          <a:bodyPr>
            <a:normAutofit/>
          </a:bodyPr>
          <a:lstStyle/>
          <a:p>
            <a:r>
              <a:rPr lang="tr-TR" b="1" dirty="0">
                <a:solidFill>
                  <a:srgbClr val="C00000"/>
                </a:solidFill>
              </a:rPr>
              <a:t>ANKET: </a:t>
            </a:r>
            <a:r>
              <a:rPr lang="tr-TR" dirty="0"/>
              <a:t>Belli bir amaç doğrultusunda hazırlanmış, bir konuya yönelik bilgi, tutum ve davranışların ve görüşlerin </a:t>
            </a:r>
            <a:r>
              <a:rPr lang="tr-TR" b="1" dirty="0"/>
              <a:t>durumunu</a:t>
            </a:r>
            <a:r>
              <a:rPr lang="tr-TR" dirty="0"/>
              <a:t> belirleyen;</a:t>
            </a:r>
          </a:p>
          <a:p>
            <a:pPr>
              <a:buFont typeface="Wingdings" pitchFamily="2" charset="2"/>
              <a:buChar char="ü"/>
            </a:pPr>
            <a:r>
              <a:rPr lang="tr-TR" dirty="0"/>
              <a:t>Sorulardan oluşan (ifadeye dayalı),</a:t>
            </a:r>
          </a:p>
          <a:p>
            <a:pPr>
              <a:buFont typeface="Wingdings" pitchFamily="2" charset="2"/>
              <a:buChar char="ü"/>
            </a:pPr>
            <a:r>
              <a:rPr lang="tr-TR" dirty="0"/>
              <a:t>Genellikle </a:t>
            </a:r>
            <a:r>
              <a:rPr lang="tr-TR" b="1" dirty="0"/>
              <a:t>Standart Olmayan, </a:t>
            </a:r>
          </a:p>
          <a:p>
            <a:pPr>
              <a:buFont typeface="Wingdings" pitchFamily="2" charset="2"/>
              <a:buChar char="ü"/>
            </a:pPr>
            <a:r>
              <a:rPr lang="tr-TR" dirty="0"/>
              <a:t>Bir </a:t>
            </a:r>
            <a:r>
              <a:rPr lang="tr-TR" b="1" dirty="0"/>
              <a:t>Durum Saptama Veri Toplama Aracı,</a:t>
            </a:r>
          </a:p>
          <a:p>
            <a:pPr>
              <a:buNone/>
            </a:pPr>
            <a:endParaRPr lang="tr-TR" dirty="0"/>
          </a:p>
          <a:p>
            <a:r>
              <a:rPr lang="tr-TR" b="1" dirty="0">
                <a:solidFill>
                  <a:srgbClr val="C00000"/>
                </a:solidFill>
              </a:rPr>
              <a:t>ÖLÇEK: </a:t>
            </a:r>
            <a:r>
              <a:rPr lang="tr-TR" dirty="0"/>
              <a:t>Belli amaç doğrultusunda bir konuda tutum, algı, ya da eğilimleri belirlemek için;</a:t>
            </a:r>
          </a:p>
          <a:p>
            <a:pPr>
              <a:buFont typeface="Wingdings" pitchFamily="2" charset="2"/>
              <a:buChar char="ü"/>
            </a:pPr>
            <a:r>
              <a:rPr lang="tr-TR" dirty="0"/>
              <a:t>İfade/Maddelerden oluşturulmuş ve geliştirilmiş,</a:t>
            </a:r>
          </a:p>
          <a:p>
            <a:pPr>
              <a:buFont typeface="Wingdings" pitchFamily="2" charset="2"/>
              <a:buChar char="ü"/>
            </a:pPr>
            <a:r>
              <a:rPr lang="tr-TR" dirty="0"/>
              <a:t>Geçerlik ve güvenirliği belirlenmiş, </a:t>
            </a:r>
            <a:r>
              <a:rPr lang="tr-TR" b="1" dirty="0"/>
              <a:t>Standart</a:t>
            </a:r>
            <a:r>
              <a:rPr lang="tr-TR" dirty="0"/>
              <a:t> </a:t>
            </a:r>
            <a:r>
              <a:rPr lang="tr-TR" b="1" dirty="0"/>
              <a:t>Ölçme(Tartma) Aracı,</a:t>
            </a:r>
          </a:p>
          <a:p>
            <a:pPr>
              <a:buFont typeface="Wingdings" pitchFamily="2" charset="2"/>
              <a:buChar char="ü"/>
            </a:pPr>
            <a:endParaRPr lang="tr-TR" b="1" dirty="0"/>
          </a:p>
          <a:p>
            <a:pPr>
              <a:buNone/>
            </a:pPr>
            <a:r>
              <a:rPr lang="tr-TR" b="1" dirty="0">
                <a:solidFill>
                  <a:srgbClr val="C00000"/>
                </a:solidFill>
              </a:rPr>
              <a:t>***ÖNEMLİ: </a:t>
            </a:r>
            <a:r>
              <a:rPr lang="tr-TR" b="1" dirty="0"/>
              <a:t>Her ankette ölçek yer almayabilir, ancak her ölçeğin anket kısmı bulunur.</a:t>
            </a:r>
            <a:endParaRPr lang="tr-TR" dirty="0"/>
          </a:p>
        </p:txBody>
      </p:sp>
      <p:sp>
        <p:nvSpPr>
          <p:cNvPr id="4" name="3 Slayt Numarası Yer Tutucusu"/>
          <p:cNvSpPr>
            <a:spLocks noGrp="1"/>
          </p:cNvSpPr>
          <p:nvPr>
            <p:ph type="sldNum" sz="quarter" idx="12"/>
          </p:nvPr>
        </p:nvSpPr>
        <p:spPr>
          <a:prstGeom prst="rect">
            <a:avLst/>
          </a:prstGeom>
        </p:spPr>
        <p:txBody>
          <a:bodyPr vert="horz" rtlCol="0" anchor="ctr"/>
          <a:lstStyle>
            <a:defPPr>
              <a:defRPr lang="tr-T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F61F241-EC49-41D1-8D67-E19C899698A7}" type="slidenum">
              <a:rPr lang="tr-TR" smtClean="0"/>
              <a:pPr/>
              <a:t>9</a:t>
            </a:fld>
            <a:endParaRPr lang="tr-TR"/>
          </a:p>
        </p:txBody>
      </p:sp>
    </p:spTree>
  </p:cSld>
  <p:clrMapOvr>
    <a:masterClrMapping/>
  </p:clrMapOvr>
</p:sld>
</file>

<file path=ppt/theme/theme1.xml><?xml version="1.0" encoding="utf-8"?>
<a:theme xmlns:a="http://schemas.openxmlformats.org/drawingml/2006/main" name="Kırpma">
  <a:themeElements>
    <a:clrScheme name="Kırpma">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Kırpma">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ırpma">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TM10001105[[fn=Kırpma]]</Template>
  <TotalTime>0</TotalTime>
  <Words>2471</Words>
  <Application>Microsoft Office PowerPoint</Application>
  <PresentationFormat>Geniş ekran</PresentationFormat>
  <Paragraphs>323</Paragraphs>
  <Slides>23</Slides>
  <Notes>21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23</vt:i4>
      </vt:variant>
    </vt:vector>
  </HeadingPairs>
  <TitlesOfParts>
    <vt:vector size="28" baseType="lpstr">
      <vt:lpstr>Calibri</vt:lpstr>
      <vt:lpstr>Franklin Gothic Book</vt:lpstr>
      <vt:lpstr>Monotype Sorts</vt:lpstr>
      <vt:lpstr>Wingdings</vt:lpstr>
      <vt:lpstr>Kırpma</vt:lpstr>
      <vt:lpstr>Araştırmalarda İfadeye(Beyana) dayalı Veri Toplama Araçları (Anket ve Ölçekler) İstatistiksel Değerlendirmeler (2)  SKY 401 Araştırma  Yöntemleri Dersi</vt:lpstr>
      <vt:lpstr>Konu Başlıkları ve Slayt Numaraları</vt:lpstr>
      <vt:lpstr>1.İfadeye dayalı Veri Toplama Araçlarının  (Anket/Ölçek) Önemi  </vt:lpstr>
      <vt:lpstr>İfadeye dayalı Veri Toplama Araçlarının  (Anket/Ölçek) Önemi ve  Araştırmalarda Üç Önemli Sorun </vt:lpstr>
      <vt:lpstr>Bilimsel Yanılma/Yanıltma (Scientific Misconduct)</vt:lpstr>
      <vt:lpstr>Veri Toplama Araçları</vt:lpstr>
      <vt:lpstr>Ölçme ve Değerlendirme Tanımı</vt:lpstr>
      <vt:lpstr>2.Anket ve Ölçek Arasında  Temel Farklar </vt:lpstr>
      <vt:lpstr>Anket ve Ölçek Tanımı</vt:lpstr>
      <vt:lpstr>Anket</vt:lpstr>
      <vt:lpstr>Ankete İlişkin Özellikler</vt:lpstr>
      <vt:lpstr>Konuya İlişkin Anket Soruları (Bilgi-Tutum-Davranış Tutarlılığı)</vt:lpstr>
      <vt:lpstr>Anket ve Ölçek Farkları</vt:lpstr>
      <vt:lpstr>3.İfadeye(Beyana) Dayalı Veri Toplama Araçları(VTA-Anket/Ölçek) İle  Doğru ve Güvenilir Veri Toplama Olasılığını Artıran Etmenler </vt:lpstr>
      <vt:lpstr>İfadeye Dayalı Veri Toplama Araçları(VTA-Anket/Ölçek) İle  Doğru ve Güvenilir Veri Toplama Olasılığını Artıran Etmenler(1)</vt:lpstr>
      <vt:lpstr>Bir Yönerge Örneği</vt:lpstr>
      <vt:lpstr>«Aydınlatılmış/Bilgilendirilmiş Onamın»  Gerekli Olduğu Durumlar (Hasta Hakları ve Helsinki Bildirgesi Kapsamında)</vt:lpstr>
      <vt:lpstr>İyi Klinik Uygulamalar İçin Aydınlatılmış Onam Formu</vt:lpstr>
      <vt:lpstr>İfadeye Dayalı Veri Toplama Araçları(VTA-Anket/Ölçek) İle  Doğru ve Güvenilir Veri Toplama Olasılığını Artıran Etmenler(2)</vt:lpstr>
      <vt:lpstr>İfadeye Dayalı Veri Toplama Araçları(VTA-Anket/Ölçek) İle  Doğru ve Güvenilir Veri Toplama Olasılığını Artıran Etmenler(3)</vt:lpstr>
      <vt:lpstr>İfadeye Dayalı Veri Toplama Araçları(VTA-Anket/Ölçek) İle  Doğru ve Güvenilir Veri Toplama Olasılığını Artıran Etmenler(4)</vt:lpstr>
      <vt:lpstr>İfadeye Dayalı Veri Toplama Araçları(VTA-Anket/Ölçek) İle  Doğru ve Güvenilir Veri Toplama Olasılığını Artıran Etmenler(5)</vt:lpstr>
      <vt:lpstr>İfadeye Dayalı Veri Toplama Araçları(VTA-Anket/Ölçek) İle  Doğru ve Güvenilir Veri Toplama Olasılığını Artıran Etmenler(6)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Araştırmalarda İfadeye(Beyana) dayalı Veri Toplama Araçları (Anket ve Ölçekler) İstatistiksel Değerlendirmeler (2)  SKY 401 Araştırma  Yöntemleri Dersi</dc:title>
  <dc:creator>gamze kutlu</dc:creator>
  <cp:lastModifiedBy>gamze kutlu</cp:lastModifiedBy>
  <cp:revision>1</cp:revision>
  <dcterms:created xsi:type="dcterms:W3CDTF">2020-04-30T11:18:08Z</dcterms:created>
  <dcterms:modified xsi:type="dcterms:W3CDTF">2020-04-30T11:19:06Z</dcterms:modified>
</cp:coreProperties>
</file>