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5" r:id="rId2"/>
    <p:sldId id="267" r:id="rId3"/>
    <p:sldId id="268" r:id="rId4"/>
    <p:sldId id="269" r:id="rId5"/>
    <p:sldId id="270" r:id="rId6"/>
    <p:sldId id="297" r:id="rId7"/>
    <p:sldId id="314" r:id="rId8"/>
    <p:sldId id="271" r:id="rId9"/>
    <p:sldId id="273" r:id="rId10"/>
    <p:sldId id="272" r:id="rId11"/>
    <p:sldId id="274" r:id="rId12"/>
    <p:sldId id="275" r:id="rId13"/>
    <p:sldId id="277" r:id="rId14"/>
    <p:sldId id="278" r:id="rId15"/>
    <p:sldId id="298" r:id="rId16"/>
    <p:sldId id="279" r:id="rId17"/>
    <p:sldId id="280" r:id="rId18"/>
    <p:sldId id="281" r:id="rId19"/>
    <p:sldId id="282" r:id="rId20"/>
    <p:sldId id="283" r:id="rId21"/>
    <p:sldId id="284" r:id="rId22"/>
    <p:sldId id="285" r:id="rId23"/>
    <p:sldId id="286" r:id="rId24"/>
    <p:sldId id="288" r:id="rId25"/>
    <p:sldId id="287" r:id="rId26"/>
    <p:sldId id="316" r:id="rId27"/>
    <p:sldId id="317" r:id="rId28"/>
    <p:sldId id="318" r:id="rId29"/>
    <p:sldId id="319" r:id="rId30"/>
    <p:sldId id="32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C7BDC-5D2F-4045-B6EF-ED8C138C38B6}" type="datetimeFigureOut">
              <a:rPr lang="tr-TR" smtClean="0"/>
              <a:pPr/>
              <a:t>02.03.2018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83B49-766F-44E8-89A3-0F7EE1111B73}" type="slidenum">
              <a:rPr lang="tr-TR" smtClean="0"/>
              <a:pPr/>
              <a:t>‹#›</a:t>
            </a:fld>
            <a:endParaRPr lang="tr-TR"/>
          </a:p>
        </p:txBody>
      </p:sp>
    </p:spTree>
    <p:extLst>
      <p:ext uri="{BB962C8B-B14F-4D97-AF65-F5344CB8AC3E}">
        <p14:creationId xmlns:p14="http://schemas.microsoft.com/office/powerpoint/2010/main" val="161308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6F49787-4C96-4607-8452-20A21114AEBE}" type="slidenum">
              <a:rPr lang="en-US" smtClean="0"/>
              <a:pPr/>
              <a:t>19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extLst>
      <p:ext uri="{BB962C8B-B14F-4D97-AF65-F5344CB8AC3E}">
        <p14:creationId xmlns:p14="http://schemas.microsoft.com/office/powerpoint/2010/main" val="381544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E30C008-13B7-46CF-907D-C3EB00932417}" type="slidenum">
              <a:rPr lang="en-US" smtClean="0"/>
              <a:pPr/>
              <a:t>23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extLst>
      <p:ext uri="{BB962C8B-B14F-4D97-AF65-F5344CB8AC3E}">
        <p14:creationId xmlns:p14="http://schemas.microsoft.com/office/powerpoint/2010/main" val="18430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1D4A28ED-0EEB-4D6F-A12F-A6B99BD7EB19}" type="datetimeFigureOut">
              <a:rPr lang="tr-TR" smtClean="0"/>
              <a:pPr/>
              <a:t>02.03.2018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2979E7ED-8DF8-4DFD-93BE-C30EA6EE8C0E}"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4A28ED-0EEB-4D6F-A12F-A6B99BD7EB19}" type="datetimeFigureOut">
              <a:rPr lang="tr-TR" smtClean="0"/>
              <a:pPr/>
              <a:t>02.03.2018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979E7ED-8DF8-4DFD-93BE-C30EA6EE8C0E}"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Y6S-vui03B7osM&amp;tbnid=0jwn-VxrbBbEuM:&amp;ved=0CAUQjRw&amp;url=http://www.swisselectric-research.ch/en/spallation-drilling.html&amp;ei=NOWNUuK_IIKp0QXPmIHAAw&amp;bvm=bv.56988011,d.d2k&amp;psig=AFQjCNHSmjoy-NcuPs26f1VT2sz_DVtpxQ&amp;ust=1385117341475173"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6Fwkb0Kxaj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8625" y="214313"/>
            <a:ext cx="8229600" cy="1143000"/>
          </a:xfrm>
        </p:spPr>
        <p:txBody>
          <a:bodyPr/>
          <a:lstStyle/>
          <a:p>
            <a:pPr eaLnBrk="1" hangingPunct="1"/>
            <a:r>
              <a:rPr lang="tr-TR" b="1" smtClean="0"/>
              <a:t>Su Sondajları</a:t>
            </a:r>
            <a:r>
              <a:rPr lang="en-US" smtClean="0"/>
              <a:t> </a:t>
            </a:r>
          </a:p>
        </p:txBody>
      </p:sp>
      <p:pic>
        <p:nvPicPr>
          <p:cNvPr id="25603" name="Picture 4" descr="waterwel"/>
          <p:cNvPicPr>
            <a:picLocks noGrp="1" noChangeAspect="1" noChangeArrowheads="1"/>
          </p:cNvPicPr>
          <p:nvPr>
            <p:ph idx="1"/>
          </p:nvPr>
        </p:nvPicPr>
        <p:blipFill>
          <a:blip r:embed="rId2" cstate="print"/>
          <a:srcRect/>
          <a:stretch>
            <a:fillRect/>
          </a:stretch>
        </p:blipFill>
        <p:spPr>
          <a:xfrm>
            <a:off x="2051050" y="1052513"/>
            <a:ext cx="4452938" cy="54737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971600" y="1025153"/>
            <a:ext cx="3744416" cy="4801314"/>
          </a:xfrm>
          <a:prstGeom prst="rect">
            <a:avLst/>
          </a:prstGeom>
          <a:noFill/>
          <a:ln w="9525">
            <a:noFill/>
            <a:miter lim="800000"/>
            <a:headEnd/>
            <a:tailEnd/>
          </a:ln>
        </p:spPr>
        <p:txBody>
          <a:bodyPr wrap="square" anchor="ctr">
            <a:spAutoFit/>
          </a:bodyPr>
          <a:lstStyle/>
          <a:p>
            <a:pPr algn="ctr"/>
            <a:r>
              <a:rPr lang="tr-TR" sz="1800" b="1" dirty="0" smtClean="0">
                <a:solidFill>
                  <a:schemeClr val="accent2"/>
                </a:solidFill>
              </a:rPr>
              <a:t>YIKAMA (Lavaj)</a:t>
            </a:r>
            <a:endParaRPr lang="en-US" sz="1800" dirty="0">
              <a:solidFill>
                <a:schemeClr val="accent2"/>
              </a:solidFill>
            </a:endParaRPr>
          </a:p>
          <a:p>
            <a:pPr algn="ctr"/>
            <a:r>
              <a:rPr lang="tr-TR" sz="1800" dirty="0">
                <a:solidFill>
                  <a:srgbClr val="FF0000"/>
                </a:solidFill>
              </a:rPr>
              <a:t>Döner sondaj uygulamalarında sondaj çamuru kuyu duvarında ince bir sıva oluşturur. Sondaj işlemi sırasında bu sıva, kuyu yıkılmasını ve göçmesini, </a:t>
            </a:r>
            <a:r>
              <a:rPr lang="tr-TR" sz="1800" dirty="0" err="1">
                <a:solidFill>
                  <a:srgbClr val="FF0000"/>
                </a:solidFill>
              </a:rPr>
              <a:t>akifer</a:t>
            </a:r>
            <a:r>
              <a:rPr lang="tr-TR" sz="1800" dirty="0">
                <a:solidFill>
                  <a:srgbClr val="FF0000"/>
                </a:solidFill>
              </a:rPr>
              <a:t> seviyelerinden kuyuya su girmesini önler. Kuyu tamamlandıktan sonra normal su veriminin alınabilmesi için bu sıvanın eritilerek </a:t>
            </a:r>
            <a:r>
              <a:rPr lang="tr-TR" sz="1800" dirty="0" err="1">
                <a:solidFill>
                  <a:srgbClr val="FF0000"/>
                </a:solidFill>
              </a:rPr>
              <a:t>akifer</a:t>
            </a:r>
            <a:r>
              <a:rPr lang="tr-TR" sz="1800" dirty="0">
                <a:solidFill>
                  <a:srgbClr val="FF0000"/>
                </a:solidFill>
              </a:rPr>
              <a:t> seviyelerindeki gözeneklerin açılması ve geliştirme için gerekli suyun kuyuya girmesi için yapılan işleme yıkama denir. Kuyuya teçhiz borusu indirildikten sonra yıkama su veya su+kimyasal madde karışımı ile yapılır. Havalı olarak açılan sondajlarda yıkama işlemi yapılmaz. </a:t>
            </a:r>
          </a:p>
        </p:txBody>
      </p:sp>
      <p:pic>
        <p:nvPicPr>
          <p:cNvPr id="64514" name="Picture 2"/>
          <p:cNvPicPr>
            <a:picLocks noChangeAspect="1" noChangeArrowheads="1"/>
          </p:cNvPicPr>
          <p:nvPr/>
        </p:nvPicPr>
        <p:blipFill>
          <a:blip r:embed="rId2" cstate="print"/>
          <a:srcRect/>
          <a:stretch>
            <a:fillRect/>
          </a:stretch>
        </p:blipFill>
        <p:spPr bwMode="auto">
          <a:xfrm>
            <a:off x="4833554" y="764704"/>
            <a:ext cx="411119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5750" y="428625"/>
            <a:ext cx="8715375" cy="1143000"/>
          </a:xfrm>
        </p:spPr>
        <p:txBody>
          <a:bodyPr>
            <a:normAutofit/>
          </a:bodyPr>
          <a:lstStyle/>
          <a:p>
            <a:pPr algn="ctr" eaLnBrk="1" hangingPunct="1"/>
            <a:r>
              <a:rPr lang="en-US" b="1" dirty="0" smtClean="0"/>
              <a:t>TECRİT</a:t>
            </a:r>
            <a:r>
              <a:rPr lang="tr-TR" b="1" dirty="0" smtClean="0"/>
              <a:t>-Borulama-</a:t>
            </a:r>
            <a:r>
              <a:rPr lang="tr-TR" b="1" dirty="0" err="1" smtClean="0"/>
              <a:t>Casing</a:t>
            </a:r>
            <a:endParaRPr lang="en-US" b="1" dirty="0" smtClean="0"/>
          </a:p>
        </p:txBody>
      </p:sp>
      <p:sp>
        <p:nvSpPr>
          <p:cNvPr id="32771" name="Rectangle 3"/>
          <p:cNvSpPr>
            <a:spLocks noGrp="1" noChangeArrowheads="1"/>
          </p:cNvSpPr>
          <p:nvPr>
            <p:ph idx="1"/>
          </p:nvPr>
        </p:nvSpPr>
        <p:spPr>
          <a:xfrm>
            <a:off x="428625" y="1571625"/>
            <a:ext cx="8229600" cy="4530725"/>
          </a:xfrm>
        </p:spPr>
        <p:txBody>
          <a:bodyPr/>
          <a:lstStyle/>
          <a:p>
            <a:pPr eaLnBrk="1" hangingPunct="1">
              <a:lnSpc>
                <a:spcPct val="90000"/>
              </a:lnSpc>
            </a:pPr>
            <a:r>
              <a:rPr lang="en-US" sz="2800" smtClean="0"/>
              <a:t>Su sondaj kuyularında yüzeydeki kötü kaliteli, kirli veya her ne sebeble olursa olsun zararlı oldukları</a:t>
            </a:r>
            <a:r>
              <a:rPr lang="tr-TR" sz="2800" smtClean="0"/>
              <a:t> </a:t>
            </a:r>
            <a:r>
              <a:rPr lang="en-US" sz="2800" smtClean="0"/>
              <a:t>anlaşılan suların, kuyunun içerisindeki bazı seviyelerde </a:t>
            </a:r>
            <a:r>
              <a:rPr lang="tr-TR" sz="2800" smtClean="0"/>
              <a:t> </a:t>
            </a:r>
            <a:r>
              <a:rPr lang="en-US" sz="2800" smtClean="0"/>
              <a:t>bulunan suların başka seviyelerdeki sulara</a:t>
            </a:r>
            <a:r>
              <a:rPr lang="tr-TR" sz="2800" smtClean="0"/>
              <a:t> </a:t>
            </a:r>
            <a:r>
              <a:rPr lang="en-US" sz="2800" smtClean="0"/>
              <a:t>karışmasını, kuyuda bulunan bazı seviyelerin su kalitesini bozacak litolojiye sahip olması</a:t>
            </a:r>
            <a:r>
              <a:rPr lang="tr-TR" sz="2800" smtClean="0">
                <a:latin typeface="Arial" charset="0"/>
              </a:rPr>
              <a:t> </a:t>
            </a:r>
            <a:r>
              <a:rPr lang="en-US" sz="2800" smtClean="0"/>
              <a:t>(jips, turba)</a:t>
            </a:r>
            <a:r>
              <a:rPr lang="tr-TR" sz="2800" smtClean="0"/>
              <a:t> </a:t>
            </a:r>
            <a:r>
              <a:rPr lang="en-US" sz="2800" smtClean="0"/>
              <a:t>halinde bu seviyelerin kapalı boru, kapalı </a:t>
            </a:r>
            <a:r>
              <a:rPr lang="tr-TR" sz="2800" smtClean="0"/>
              <a:t>b</a:t>
            </a:r>
            <a:r>
              <a:rPr lang="en-US" sz="2800" smtClean="0"/>
              <a:t>oru</a:t>
            </a:r>
            <a:r>
              <a:rPr lang="tr-TR" sz="2800" smtClean="0"/>
              <a:t> </a:t>
            </a:r>
            <a:r>
              <a:rPr lang="en-US" sz="2800" smtClean="0"/>
              <a:t>+</a:t>
            </a:r>
            <a:r>
              <a:rPr lang="tr-TR" sz="2800" smtClean="0"/>
              <a:t> </a:t>
            </a:r>
            <a:r>
              <a:rPr lang="en-US" sz="2800" smtClean="0"/>
              <a:t>beton,</a:t>
            </a:r>
            <a:r>
              <a:rPr lang="tr-TR" sz="2800" smtClean="0"/>
              <a:t> </a:t>
            </a:r>
            <a:r>
              <a:rPr lang="en-US" sz="2800" smtClean="0"/>
              <a:t>kalın kil veya çimento şerbetiyle kapatılma işlemine</a:t>
            </a:r>
            <a:r>
              <a:rPr lang="tr-TR" sz="2800" smtClean="0"/>
              <a:t> </a:t>
            </a:r>
            <a:r>
              <a:rPr lang="en-US" sz="2800" smtClean="0"/>
              <a:t>tecrit denir.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323850" y="1268413"/>
            <a:ext cx="8424863" cy="2376487"/>
          </a:xfrm>
          <a:prstGeom prst="rect">
            <a:avLst/>
          </a:prstGeom>
          <a:noFill/>
          <a:ln w="9525">
            <a:noFill/>
            <a:miter lim="800000"/>
            <a:headEnd/>
            <a:tailEnd/>
          </a:ln>
        </p:spPr>
        <p:txBody>
          <a:bodyPr>
            <a:spAutoFit/>
          </a:bodyPr>
          <a:lstStyle/>
          <a:p>
            <a:r>
              <a:rPr lang="en-US" sz="1800" b="1"/>
              <a:t>Çimento şerbetinin karışım oranları</a:t>
            </a:r>
            <a:endParaRPr lang="tr-TR" sz="1800" b="1"/>
          </a:p>
          <a:p>
            <a:endParaRPr lang="tr-TR" sz="1800" b="1"/>
          </a:p>
          <a:p>
            <a:endParaRPr lang="en-US" sz="1800" b="1"/>
          </a:p>
          <a:p>
            <a:r>
              <a:rPr lang="en-US">
                <a:latin typeface="Times New Roman TR" pitchFamily="18" charset="0"/>
              </a:rPr>
              <a:t>• 50 kg(1 torba) portland çimento+ 20 lt su</a:t>
            </a:r>
          </a:p>
          <a:p>
            <a:r>
              <a:rPr lang="en-US">
                <a:latin typeface="Times New Roman TR" pitchFamily="18" charset="0"/>
              </a:rPr>
              <a:t>• 750 gr Toz bentonit veya iyi kil+ 750 gr Kalsiyum Klorür</a:t>
            </a:r>
          </a:p>
          <a:p>
            <a:r>
              <a:rPr lang="en-US">
                <a:latin typeface="Times New Roman TR" pitchFamily="18" charset="0"/>
              </a:rPr>
              <a:t>• Önce tecrit malzemesi ile dolduracak kısmın hacmi hesaplanır. Bu hacim %20 arttırılarak gerekli miktarda</a:t>
            </a:r>
            <a:r>
              <a:rPr lang="tr-TR">
                <a:latin typeface="Times New Roman TR" pitchFamily="18" charset="0"/>
              </a:rPr>
              <a:t> </a:t>
            </a:r>
            <a:r>
              <a:rPr lang="en-US">
                <a:latin typeface="Times New Roman TR" pitchFamily="18" charset="0"/>
              </a:rPr>
              <a:t>çimento sağlanır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b="1" dirty="0" err="1" smtClean="0"/>
              <a:t>Yüzey</a:t>
            </a:r>
            <a:r>
              <a:rPr lang="en-US" b="1" dirty="0" smtClean="0"/>
              <a:t> </a:t>
            </a:r>
            <a:r>
              <a:rPr lang="en-US" b="1" dirty="0" err="1" smtClean="0"/>
              <a:t>Koruma</a:t>
            </a:r>
            <a:endParaRPr lang="en-US" b="1" dirty="0" smtClean="0"/>
          </a:p>
        </p:txBody>
      </p:sp>
      <p:sp>
        <p:nvSpPr>
          <p:cNvPr id="35843" name="Rectangle 3"/>
          <p:cNvSpPr>
            <a:spLocks noGrp="1" noChangeArrowheads="1"/>
          </p:cNvSpPr>
          <p:nvPr>
            <p:ph idx="1"/>
          </p:nvPr>
        </p:nvSpPr>
        <p:spPr>
          <a:xfrm>
            <a:off x="971600" y="1447800"/>
            <a:ext cx="7962088" cy="4800600"/>
          </a:xfrm>
        </p:spPr>
        <p:txBody>
          <a:bodyPr/>
          <a:lstStyle/>
          <a:p>
            <a:pPr algn="just" eaLnBrk="1" hangingPunct="1"/>
            <a:r>
              <a:rPr lang="en-US" dirty="0" err="1" smtClean="0"/>
              <a:t>Yüzey</a:t>
            </a:r>
            <a:r>
              <a:rPr lang="en-US" dirty="0" smtClean="0"/>
              <a:t> </a:t>
            </a:r>
            <a:r>
              <a:rPr lang="en-US" dirty="0" err="1" smtClean="0"/>
              <a:t>korumasının</a:t>
            </a:r>
            <a:r>
              <a:rPr lang="en-US" dirty="0" smtClean="0"/>
              <a:t> </a:t>
            </a:r>
            <a:r>
              <a:rPr lang="en-US" dirty="0" err="1" smtClean="0"/>
              <a:t>amacı</a:t>
            </a:r>
            <a:r>
              <a:rPr lang="en-US" dirty="0" smtClean="0"/>
              <a:t> </a:t>
            </a:r>
            <a:r>
              <a:rPr lang="en-US" dirty="0" err="1" smtClean="0"/>
              <a:t>yüzey</a:t>
            </a:r>
            <a:r>
              <a:rPr lang="en-US" dirty="0" smtClean="0"/>
              <a:t> </a:t>
            </a:r>
            <a:r>
              <a:rPr lang="en-US" dirty="0" err="1" smtClean="0"/>
              <a:t>sularının</a:t>
            </a:r>
            <a:r>
              <a:rPr lang="en-US" dirty="0" smtClean="0"/>
              <a:t> </a:t>
            </a:r>
            <a:r>
              <a:rPr lang="en-US" dirty="0" err="1" smtClean="0"/>
              <a:t>teçhiz</a:t>
            </a:r>
            <a:r>
              <a:rPr lang="en-US" dirty="0" smtClean="0"/>
              <a:t> </a:t>
            </a:r>
            <a:r>
              <a:rPr lang="en-US" dirty="0" err="1" smtClean="0"/>
              <a:t>borusu</a:t>
            </a:r>
            <a:r>
              <a:rPr lang="en-US" dirty="0" smtClean="0"/>
              <a:t> </a:t>
            </a:r>
            <a:r>
              <a:rPr lang="en-US" dirty="0" err="1" smtClean="0"/>
              <a:t>ile</a:t>
            </a:r>
            <a:r>
              <a:rPr lang="en-US" dirty="0" smtClean="0"/>
              <a:t> </a:t>
            </a:r>
            <a:r>
              <a:rPr lang="en-US" dirty="0" err="1" smtClean="0"/>
              <a:t>sondaj</a:t>
            </a:r>
            <a:r>
              <a:rPr lang="en-US" dirty="0" smtClean="0"/>
              <a:t> </a:t>
            </a:r>
            <a:r>
              <a:rPr lang="en-US" dirty="0" err="1" smtClean="0"/>
              <a:t>çeperi</a:t>
            </a:r>
            <a:r>
              <a:rPr lang="en-US" dirty="0" smtClean="0"/>
              <a:t> </a:t>
            </a:r>
            <a:r>
              <a:rPr lang="en-US" dirty="0" err="1" smtClean="0"/>
              <a:t>arasında</a:t>
            </a:r>
            <a:r>
              <a:rPr lang="en-US" dirty="0" smtClean="0"/>
              <a:t> </a:t>
            </a:r>
            <a:r>
              <a:rPr lang="en-US" dirty="0" err="1" smtClean="0"/>
              <a:t>kalan</a:t>
            </a:r>
            <a:r>
              <a:rPr lang="tr-TR" dirty="0" smtClean="0"/>
              <a:t> </a:t>
            </a:r>
            <a:r>
              <a:rPr lang="en-US" dirty="0" err="1" smtClean="0"/>
              <a:t>boşluktan</a:t>
            </a:r>
            <a:r>
              <a:rPr lang="en-US" dirty="0" smtClean="0"/>
              <a:t> </a:t>
            </a:r>
            <a:r>
              <a:rPr lang="en-US" dirty="0" err="1" smtClean="0"/>
              <a:t>kuyu</a:t>
            </a:r>
            <a:r>
              <a:rPr lang="en-US" dirty="0" smtClean="0"/>
              <a:t> </a:t>
            </a:r>
            <a:r>
              <a:rPr lang="en-US" dirty="0" err="1" smtClean="0"/>
              <a:t>tabanına</a:t>
            </a:r>
            <a:r>
              <a:rPr lang="en-US" dirty="0" smtClean="0"/>
              <a:t> </a:t>
            </a:r>
            <a:r>
              <a:rPr lang="en-US" dirty="0" err="1" smtClean="0"/>
              <a:t>doğru</a:t>
            </a:r>
            <a:r>
              <a:rPr lang="en-US" dirty="0" smtClean="0"/>
              <a:t> </a:t>
            </a:r>
            <a:r>
              <a:rPr lang="en-US" dirty="0" err="1" smtClean="0"/>
              <a:t>süzülmelerini</a:t>
            </a:r>
            <a:r>
              <a:rPr lang="en-US" dirty="0" smtClean="0"/>
              <a:t> </a:t>
            </a:r>
            <a:r>
              <a:rPr lang="en-US" dirty="0" err="1" smtClean="0"/>
              <a:t>önlemek</a:t>
            </a:r>
            <a:r>
              <a:rPr lang="en-US" dirty="0" smtClean="0"/>
              <a:t>, </a:t>
            </a:r>
            <a:r>
              <a:rPr lang="en-US" dirty="0" err="1" smtClean="0"/>
              <a:t>ve</a:t>
            </a:r>
            <a:r>
              <a:rPr lang="en-US" dirty="0" smtClean="0"/>
              <a:t> </a:t>
            </a:r>
            <a:r>
              <a:rPr lang="en-US" dirty="0" err="1" smtClean="0"/>
              <a:t>kuyuyu</a:t>
            </a:r>
            <a:r>
              <a:rPr lang="en-US" dirty="0" smtClean="0"/>
              <a:t> </a:t>
            </a:r>
            <a:r>
              <a:rPr lang="en-US" dirty="0" err="1" smtClean="0"/>
              <a:t>dış</a:t>
            </a:r>
            <a:r>
              <a:rPr lang="en-US" dirty="0" smtClean="0"/>
              <a:t> </a:t>
            </a:r>
            <a:r>
              <a:rPr lang="en-US" dirty="0" err="1" smtClean="0"/>
              <a:t>etkenlere</a:t>
            </a:r>
            <a:r>
              <a:rPr lang="en-US" dirty="0" smtClean="0"/>
              <a:t> </a:t>
            </a:r>
            <a:r>
              <a:rPr lang="en-US" dirty="0" err="1" smtClean="0"/>
              <a:t>karşı</a:t>
            </a:r>
            <a:r>
              <a:rPr lang="tr-TR" dirty="0" smtClean="0"/>
              <a:t> </a:t>
            </a:r>
            <a:r>
              <a:rPr lang="en-US" dirty="0" err="1" smtClean="0"/>
              <a:t>korumaktır</a:t>
            </a:r>
            <a:r>
              <a:rPr lang="en-US"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2484438" y="188913"/>
            <a:ext cx="3775075" cy="649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1115616" y="1412776"/>
            <a:ext cx="7498080" cy="4800600"/>
          </a:xfrm>
        </p:spPr>
        <p:txBody>
          <a:bodyPr>
            <a:normAutofit fontScale="55000" lnSpcReduction="20000"/>
          </a:bodyPr>
          <a:lstStyle/>
          <a:p>
            <a:pPr algn="just">
              <a:lnSpc>
                <a:spcPct val="90000"/>
              </a:lnSpc>
            </a:pPr>
            <a:r>
              <a:rPr lang="tr-TR" dirty="0" smtClean="0">
                <a:solidFill>
                  <a:srgbClr val="000000"/>
                </a:solidFill>
                <a:latin typeface="Comic Sans MS" pitchFamily="66" charset="0"/>
              </a:rPr>
              <a:t>Koruma boruları, genel olarak, saç plakalarının kıvrılması sonucunda elde edilmesine karşın, kuyularda oluşan korozyon ve boru dirençleri gibi olumsuz etkiler göz önünde tutularak farklı malzemelerden de koruma ve filtre boruları üretilmektedir. </a:t>
            </a:r>
          </a:p>
          <a:p>
            <a:pPr algn="just">
              <a:lnSpc>
                <a:spcPct val="90000"/>
              </a:lnSpc>
            </a:pPr>
            <a:r>
              <a:rPr lang="tr-TR" dirty="0" smtClean="0">
                <a:solidFill>
                  <a:srgbClr val="000000"/>
                </a:solidFill>
                <a:latin typeface="Comic Sans MS" pitchFamily="66" charset="0"/>
              </a:rPr>
              <a:t>Su sondajlarında kullanılan koruma ve filtreli boru türleri;</a:t>
            </a:r>
          </a:p>
          <a:p>
            <a:pPr algn="just">
              <a:lnSpc>
                <a:spcPct val="90000"/>
              </a:lnSpc>
            </a:pPr>
            <a:r>
              <a:rPr lang="tr-TR" dirty="0" smtClean="0">
                <a:solidFill>
                  <a:srgbClr val="000000"/>
                </a:solidFill>
                <a:latin typeface="Comic Sans MS" pitchFamily="66" charset="0"/>
              </a:rPr>
              <a:t>- Saç borular (Dikişli, Spiral ve Galvanize),</a:t>
            </a:r>
          </a:p>
          <a:p>
            <a:pPr algn="just">
              <a:lnSpc>
                <a:spcPct val="90000"/>
              </a:lnSpc>
            </a:pPr>
            <a:r>
              <a:rPr lang="tr-TR" dirty="0" smtClean="0">
                <a:solidFill>
                  <a:srgbClr val="000000"/>
                </a:solidFill>
                <a:latin typeface="Comic Sans MS" pitchFamily="66" charset="0"/>
              </a:rPr>
              <a:t>- Çekme borular,</a:t>
            </a:r>
          </a:p>
          <a:p>
            <a:pPr algn="just">
              <a:lnSpc>
                <a:spcPct val="90000"/>
              </a:lnSpc>
            </a:pPr>
            <a:r>
              <a:rPr lang="tr-TR" dirty="0" smtClean="0">
                <a:solidFill>
                  <a:srgbClr val="000000"/>
                </a:solidFill>
                <a:latin typeface="Comic Sans MS" pitchFamily="66" charset="0"/>
              </a:rPr>
              <a:t>- Paslanmaz çekme borular,</a:t>
            </a:r>
          </a:p>
          <a:p>
            <a:pPr algn="just">
              <a:lnSpc>
                <a:spcPct val="90000"/>
              </a:lnSpc>
            </a:pPr>
            <a:r>
              <a:rPr lang="tr-TR" dirty="0" smtClean="0">
                <a:solidFill>
                  <a:srgbClr val="000000"/>
                </a:solidFill>
                <a:latin typeface="Comic Sans MS" pitchFamily="66" charset="0"/>
              </a:rPr>
              <a:t>- Özel alaşımlı borular,</a:t>
            </a:r>
          </a:p>
          <a:p>
            <a:pPr algn="just">
              <a:lnSpc>
                <a:spcPct val="90000"/>
              </a:lnSpc>
            </a:pPr>
            <a:r>
              <a:rPr lang="tr-TR" dirty="0" smtClean="0">
                <a:solidFill>
                  <a:srgbClr val="000000"/>
                </a:solidFill>
                <a:latin typeface="Comic Sans MS" pitchFamily="66" charset="0"/>
              </a:rPr>
              <a:t>- PVC boruları,</a:t>
            </a:r>
          </a:p>
          <a:p>
            <a:pPr algn="just">
              <a:lnSpc>
                <a:spcPct val="90000"/>
              </a:lnSpc>
            </a:pPr>
            <a:r>
              <a:rPr lang="tr-TR" dirty="0" smtClean="0">
                <a:solidFill>
                  <a:srgbClr val="000000"/>
                </a:solidFill>
                <a:latin typeface="Comic Sans MS" pitchFamily="66" charset="0"/>
              </a:rPr>
              <a:t>- Yapay malzemeli borular,</a:t>
            </a:r>
          </a:p>
          <a:p>
            <a:pPr algn="just">
              <a:lnSpc>
                <a:spcPct val="90000"/>
              </a:lnSpc>
            </a:pPr>
            <a:endParaRPr lang="tr-TR" dirty="0" smtClean="0">
              <a:solidFill>
                <a:srgbClr val="000000"/>
              </a:solidFill>
              <a:latin typeface="Comic Sans MS" pitchFamily="66" charset="0"/>
            </a:endParaRPr>
          </a:p>
          <a:p>
            <a:pPr algn="just">
              <a:lnSpc>
                <a:spcPct val="90000"/>
              </a:lnSpc>
            </a:pPr>
            <a:r>
              <a:rPr lang="tr-TR" dirty="0" smtClean="0">
                <a:solidFill>
                  <a:srgbClr val="000000"/>
                </a:solidFill>
                <a:latin typeface="Comic Sans MS" pitchFamily="66" charset="0"/>
              </a:rPr>
              <a:t>Filtreler ise;</a:t>
            </a:r>
          </a:p>
          <a:p>
            <a:pPr algn="just">
              <a:lnSpc>
                <a:spcPct val="90000"/>
              </a:lnSpc>
            </a:pPr>
            <a:r>
              <a:rPr lang="tr-TR" dirty="0" smtClean="0">
                <a:solidFill>
                  <a:srgbClr val="000000"/>
                </a:solidFill>
                <a:latin typeface="Comic Sans MS" pitchFamily="66" charset="0"/>
              </a:rPr>
              <a:t>- Düz filtreler,</a:t>
            </a:r>
          </a:p>
          <a:p>
            <a:pPr algn="just">
              <a:lnSpc>
                <a:spcPct val="90000"/>
              </a:lnSpc>
            </a:pPr>
            <a:r>
              <a:rPr lang="tr-TR" dirty="0" smtClean="0">
                <a:solidFill>
                  <a:srgbClr val="000000"/>
                </a:solidFill>
                <a:latin typeface="Comic Sans MS" pitchFamily="66" charset="0"/>
              </a:rPr>
              <a:t>- Köprü tipi filtreler,</a:t>
            </a:r>
          </a:p>
          <a:p>
            <a:pPr algn="just">
              <a:lnSpc>
                <a:spcPct val="90000"/>
              </a:lnSpc>
            </a:pPr>
            <a:r>
              <a:rPr lang="tr-TR" dirty="0" smtClean="0">
                <a:solidFill>
                  <a:srgbClr val="000000"/>
                </a:solidFill>
                <a:latin typeface="Comic Sans MS" pitchFamily="66" charset="0"/>
              </a:rPr>
              <a:t>- Sargılı filtreler,</a:t>
            </a:r>
          </a:p>
          <a:p>
            <a:pPr algn="just">
              <a:lnSpc>
                <a:spcPct val="90000"/>
              </a:lnSpc>
            </a:pPr>
            <a:r>
              <a:rPr lang="tr-TR" dirty="0" smtClean="0">
                <a:solidFill>
                  <a:srgbClr val="000000"/>
                </a:solidFill>
                <a:latin typeface="Comic Sans MS" pitchFamily="66" charset="0"/>
              </a:rPr>
              <a:t>- Yapay malzemeli filtreler.  </a:t>
            </a:r>
          </a:p>
          <a:p>
            <a:endParaRPr lang="tr-TR" dirty="0"/>
          </a:p>
        </p:txBody>
      </p:sp>
      <p:sp>
        <p:nvSpPr>
          <p:cNvPr id="9" name="8 Dikdörtgen"/>
          <p:cNvSpPr/>
          <p:nvPr/>
        </p:nvSpPr>
        <p:spPr>
          <a:xfrm>
            <a:off x="2915816" y="548680"/>
            <a:ext cx="2491388" cy="369332"/>
          </a:xfrm>
          <a:prstGeom prst="rect">
            <a:avLst/>
          </a:prstGeom>
        </p:spPr>
        <p:txBody>
          <a:bodyPr wrap="none">
            <a:spAutoFit/>
          </a:bodyPr>
          <a:lstStyle/>
          <a:p>
            <a:r>
              <a:rPr lang="tr-TR" dirty="0" smtClean="0">
                <a:solidFill>
                  <a:srgbClr val="000000"/>
                </a:solidFill>
                <a:effectLst>
                  <a:outerShdw blurRad="38100" dist="38100" dir="2700000" algn="tl">
                    <a:srgbClr val="FFFFFF"/>
                  </a:outerShdw>
                </a:effectLst>
                <a:latin typeface="Comic Sans MS" pitchFamily="66" charset="0"/>
              </a:rPr>
              <a:t>Boru ve filtre türleri</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0063" y="142875"/>
            <a:ext cx="8229600" cy="1143000"/>
          </a:xfrm>
        </p:spPr>
        <p:txBody>
          <a:bodyPr/>
          <a:lstStyle/>
          <a:p>
            <a:pPr algn="ctr" eaLnBrk="1" hangingPunct="1"/>
            <a:r>
              <a:rPr lang="en-US" b="1" smtClean="0"/>
              <a:t>Yaygın Filtre Türleri</a:t>
            </a:r>
          </a:p>
        </p:txBody>
      </p:sp>
      <p:pic>
        <p:nvPicPr>
          <p:cNvPr id="37891" name="Picture 4"/>
          <p:cNvPicPr>
            <a:picLocks noGrp="1" noChangeAspect="1" noChangeArrowheads="1"/>
          </p:cNvPicPr>
          <p:nvPr>
            <p:ph idx="1"/>
          </p:nvPr>
        </p:nvPicPr>
        <p:blipFill>
          <a:blip r:embed="rId2" cstate="print"/>
          <a:srcRect/>
          <a:stretch>
            <a:fillRect/>
          </a:stretch>
        </p:blipFill>
        <p:spPr>
          <a:xfrm>
            <a:off x="323850" y="1196975"/>
            <a:ext cx="3959225" cy="3271838"/>
          </a:xfrm>
          <a:noFill/>
        </p:spPr>
      </p:pic>
      <p:pic>
        <p:nvPicPr>
          <p:cNvPr id="37892" name="Picture 5"/>
          <p:cNvPicPr>
            <a:picLocks noChangeAspect="1" noChangeArrowheads="1"/>
          </p:cNvPicPr>
          <p:nvPr/>
        </p:nvPicPr>
        <p:blipFill>
          <a:blip r:embed="rId3" cstate="print"/>
          <a:srcRect/>
          <a:stretch>
            <a:fillRect/>
          </a:stretch>
        </p:blipFill>
        <p:spPr bwMode="auto">
          <a:xfrm>
            <a:off x="4643438" y="1268413"/>
            <a:ext cx="3673475" cy="3048000"/>
          </a:xfrm>
          <a:prstGeom prst="rect">
            <a:avLst/>
          </a:prstGeom>
          <a:noFill/>
          <a:ln w="9525">
            <a:noFill/>
            <a:miter lim="800000"/>
            <a:headEnd/>
            <a:tailEnd/>
          </a:ln>
        </p:spPr>
      </p:pic>
      <p:sp>
        <p:nvSpPr>
          <p:cNvPr id="37893" name="Rectangle 6"/>
          <p:cNvSpPr>
            <a:spLocks noChangeArrowheads="1"/>
          </p:cNvSpPr>
          <p:nvPr/>
        </p:nvSpPr>
        <p:spPr bwMode="auto">
          <a:xfrm>
            <a:off x="250825" y="4652963"/>
            <a:ext cx="3197225" cy="366712"/>
          </a:xfrm>
          <a:prstGeom prst="rect">
            <a:avLst/>
          </a:prstGeom>
          <a:noFill/>
          <a:ln w="9525">
            <a:noFill/>
            <a:miter lim="800000"/>
            <a:headEnd/>
            <a:tailEnd/>
          </a:ln>
        </p:spPr>
        <p:txBody>
          <a:bodyPr wrap="none">
            <a:spAutoFit/>
          </a:bodyPr>
          <a:lstStyle/>
          <a:p>
            <a:r>
              <a:rPr lang="en-US" sz="1800"/>
              <a:t>Shutter yada Louvre Filtre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srcRect/>
          <a:stretch>
            <a:fillRect/>
          </a:stretch>
        </p:blipFill>
        <p:spPr bwMode="auto">
          <a:xfrm>
            <a:off x="2987675" y="188913"/>
            <a:ext cx="3476625" cy="6308725"/>
          </a:xfrm>
          <a:prstGeom prst="rect">
            <a:avLst/>
          </a:prstGeom>
          <a:noFill/>
          <a:ln w="9525">
            <a:noFill/>
            <a:miter lim="800000"/>
            <a:headEnd/>
            <a:tailEnd/>
          </a:ln>
        </p:spPr>
      </p:pic>
      <p:sp>
        <p:nvSpPr>
          <p:cNvPr id="38915" name="Rectangle 5"/>
          <p:cNvSpPr>
            <a:spLocks noChangeArrowheads="1"/>
          </p:cNvSpPr>
          <p:nvPr/>
        </p:nvSpPr>
        <p:spPr bwMode="auto">
          <a:xfrm>
            <a:off x="3059113" y="6491288"/>
            <a:ext cx="2638425" cy="366712"/>
          </a:xfrm>
          <a:prstGeom prst="rect">
            <a:avLst/>
          </a:prstGeom>
          <a:noFill/>
          <a:ln w="9525">
            <a:noFill/>
            <a:miter lim="800000"/>
            <a:headEnd/>
            <a:tailEnd/>
          </a:ln>
        </p:spPr>
        <p:txBody>
          <a:bodyPr wrap="none">
            <a:spAutoFit/>
          </a:bodyPr>
          <a:lstStyle/>
          <a:p>
            <a:r>
              <a:rPr lang="en-US" sz="1800"/>
              <a:t>Sürekli delikli filtreler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Resim2a"/>
          <p:cNvPicPr>
            <a:picLocks noChangeAspect="1" noChangeArrowheads="1"/>
          </p:cNvPicPr>
          <p:nvPr/>
        </p:nvPicPr>
        <p:blipFill>
          <a:blip r:embed="rId2" cstate="print"/>
          <a:srcRect/>
          <a:stretch>
            <a:fillRect/>
          </a:stretch>
        </p:blipFill>
        <p:spPr bwMode="auto">
          <a:xfrm>
            <a:off x="1116013" y="130175"/>
            <a:ext cx="6911975" cy="66024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323850" y="0"/>
            <a:ext cx="2952750" cy="763588"/>
          </a:xfrm>
        </p:spPr>
        <p:txBody>
          <a:bodyPr>
            <a:normAutofit/>
          </a:bodyPr>
          <a:lstStyle/>
          <a:p>
            <a:pPr eaLnBrk="1" fontAlgn="auto" hangingPunct="1">
              <a:spcAft>
                <a:spcPts val="0"/>
              </a:spcAft>
              <a:defRPr/>
            </a:pPr>
            <a:r>
              <a:rPr lang="tr-TR" b="1"/>
              <a:t>Çakıllama</a:t>
            </a:r>
            <a:r>
              <a:rPr lang="tr-TR"/>
              <a:t> </a:t>
            </a:r>
          </a:p>
        </p:txBody>
      </p:sp>
      <p:sp>
        <p:nvSpPr>
          <p:cNvPr id="40963" name="Rectangle 3"/>
          <p:cNvSpPr>
            <a:spLocks noChangeArrowheads="1"/>
          </p:cNvSpPr>
          <p:nvPr/>
        </p:nvSpPr>
        <p:spPr bwMode="auto">
          <a:xfrm>
            <a:off x="468313" y="4149725"/>
            <a:ext cx="8424862" cy="2225675"/>
          </a:xfrm>
          <a:prstGeom prst="rect">
            <a:avLst/>
          </a:prstGeom>
          <a:noFill/>
          <a:ln w="9525">
            <a:noFill/>
            <a:miter lim="800000"/>
            <a:headEnd/>
            <a:tailEnd/>
          </a:ln>
        </p:spPr>
        <p:txBody>
          <a:bodyPr anchor="ctr">
            <a:spAutoFit/>
          </a:bodyPr>
          <a:lstStyle/>
          <a:p>
            <a:pPr eaLnBrk="1" hangingPunct="1">
              <a:buFontTx/>
              <a:buChar char="•"/>
            </a:pPr>
            <a:r>
              <a:rPr lang="tr-TR" sz="2000" dirty="0">
                <a:latin typeface="Times New Roman" pitchFamily="18" charset="0"/>
              </a:rPr>
              <a:t> </a:t>
            </a:r>
            <a:r>
              <a:rPr lang="tr-TR" sz="2000" dirty="0" err="1">
                <a:latin typeface="Times New Roman" pitchFamily="18" charset="0"/>
              </a:rPr>
              <a:t>Akifer</a:t>
            </a:r>
            <a:r>
              <a:rPr lang="tr-TR" sz="2000" dirty="0">
                <a:latin typeface="Times New Roman" pitchFamily="18" charset="0"/>
              </a:rPr>
              <a:t> malzemesinden daha iri taneli elenmiş çakıllar yerleştirilirse, suyun kuyu içine geçişi kolaylaşır</a:t>
            </a:r>
          </a:p>
          <a:p>
            <a:pPr eaLnBrk="1" hangingPunct="1">
              <a:buFontTx/>
              <a:buChar char="•"/>
            </a:pPr>
            <a:r>
              <a:rPr lang="tr-TR" sz="2000" dirty="0">
                <a:latin typeface="Times New Roman" pitchFamily="18" charset="0"/>
              </a:rPr>
              <a:t> İnce kırıntılarının kuyuya girmesini önleyen bu işlem </a:t>
            </a:r>
            <a:r>
              <a:rPr lang="tr-TR" sz="2000" dirty="0" err="1">
                <a:latin typeface="Times New Roman" pitchFamily="18" charset="0"/>
              </a:rPr>
              <a:t>çakıllama</a:t>
            </a:r>
            <a:r>
              <a:rPr lang="tr-TR" sz="2000" dirty="0">
                <a:latin typeface="Times New Roman" pitchFamily="18" charset="0"/>
              </a:rPr>
              <a:t> diye adlandırılır. Çakıl yuvarlak taneli, temiz, düzgün ve </a:t>
            </a:r>
            <a:r>
              <a:rPr lang="tr-TR" sz="2000" dirty="0" err="1">
                <a:latin typeface="Times New Roman" pitchFamily="18" charset="0"/>
              </a:rPr>
              <a:t>üniform</a:t>
            </a:r>
            <a:r>
              <a:rPr lang="tr-TR" sz="2000" dirty="0">
                <a:latin typeface="Times New Roman" pitchFamily="18" charset="0"/>
              </a:rPr>
              <a:t> boylu olmalıdır. </a:t>
            </a:r>
          </a:p>
          <a:p>
            <a:pPr eaLnBrk="1" hangingPunct="1">
              <a:buFontTx/>
              <a:buChar char="•"/>
            </a:pPr>
            <a:r>
              <a:rPr lang="tr-TR" sz="2000" dirty="0">
                <a:latin typeface="Times New Roman" pitchFamily="18" charset="0"/>
              </a:rPr>
              <a:t> Çakıl yığını kalınlığının filtreyi tamamen çevrelediğinden emin olmak için en az 7-8 cm değerlerinde olmalıdır. Çakıl tabakası kalınlığının üst sınırı 20 cm civarındadır.</a:t>
            </a:r>
          </a:p>
        </p:txBody>
      </p:sp>
      <p:pic>
        <p:nvPicPr>
          <p:cNvPr id="40964" name="Picture 4"/>
          <p:cNvPicPr>
            <a:picLocks noChangeAspect="1" noChangeArrowheads="1"/>
          </p:cNvPicPr>
          <p:nvPr/>
        </p:nvPicPr>
        <p:blipFill>
          <a:blip r:embed="rId3" cstate="print"/>
          <a:srcRect/>
          <a:stretch>
            <a:fillRect/>
          </a:stretch>
        </p:blipFill>
        <p:spPr bwMode="auto">
          <a:xfrm>
            <a:off x="2843213" y="765175"/>
            <a:ext cx="5988050" cy="3271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88913"/>
            <a:ext cx="8229600" cy="1143000"/>
          </a:xfrm>
        </p:spPr>
        <p:txBody>
          <a:bodyPr>
            <a:normAutofit fontScale="90000"/>
          </a:bodyPr>
          <a:lstStyle/>
          <a:p>
            <a:pPr algn="ctr" eaLnBrk="1" hangingPunct="1"/>
            <a:r>
              <a:rPr lang="tr-TR" sz="3600" b="1" dirty="0" smtClean="0">
                <a:latin typeface="Times New Roman TR" pitchFamily="18" charset="0"/>
                <a:cs typeface="Times New Roman TR" pitchFamily="18" charset="0"/>
              </a:rPr>
              <a:t>SU KUYUSU AVAN PROJESİ veya TASARIMI</a:t>
            </a:r>
            <a:r>
              <a:rPr lang="en-US" sz="3600" dirty="0" smtClean="0">
                <a:latin typeface="Times New Roman TR" pitchFamily="18" charset="0"/>
                <a:cs typeface="Times New Roman TR" pitchFamily="18" charset="0"/>
              </a:rPr>
              <a:t> </a:t>
            </a:r>
          </a:p>
        </p:txBody>
      </p:sp>
      <p:sp>
        <p:nvSpPr>
          <p:cNvPr id="28675" name="Rectangle 3"/>
          <p:cNvSpPr>
            <a:spLocks noGrp="1" noChangeArrowheads="1"/>
          </p:cNvSpPr>
          <p:nvPr>
            <p:ph idx="1"/>
          </p:nvPr>
        </p:nvSpPr>
        <p:spPr>
          <a:xfrm>
            <a:off x="500063" y="1500188"/>
            <a:ext cx="8229600" cy="4593108"/>
          </a:xfrm>
        </p:spPr>
        <p:txBody>
          <a:bodyPr>
            <a:normAutofit fontScale="92500" lnSpcReduction="10000"/>
          </a:bodyPr>
          <a:lstStyle/>
          <a:p>
            <a:pPr algn="just" eaLnBrk="1" hangingPunct="1">
              <a:lnSpc>
                <a:spcPct val="80000"/>
              </a:lnSpc>
            </a:pPr>
            <a:r>
              <a:rPr lang="en-US" sz="2000" dirty="0" smtClean="0"/>
              <a:t> </a:t>
            </a:r>
            <a:r>
              <a:rPr lang="en-US" sz="2400" dirty="0" err="1" smtClean="0">
                <a:latin typeface="Times New Roman TR" pitchFamily="18" charset="0"/>
              </a:rPr>
              <a:t>Bir</a:t>
            </a:r>
            <a:r>
              <a:rPr lang="en-US" sz="2400" dirty="0" smtClean="0">
                <a:latin typeface="Times New Roman TR" pitchFamily="18" charset="0"/>
              </a:rPr>
              <a:t> </a:t>
            </a:r>
            <a:r>
              <a:rPr lang="en-US" sz="2400" dirty="0" err="1" smtClean="0">
                <a:latin typeface="Times New Roman TR" pitchFamily="18" charset="0"/>
              </a:rPr>
              <a:t>kuyunun</a:t>
            </a:r>
            <a:r>
              <a:rPr lang="en-US" sz="2400" dirty="0" smtClean="0">
                <a:latin typeface="Times New Roman TR" pitchFamily="18" charset="0"/>
              </a:rPr>
              <a:t> </a:t>
            </a:r>
            <a:r>
              <a:rPr lang="en-US" sz="2400" dirty="0" err="1" smtClean="0">
                <a:latin typeface="Times New Roman TR" pitchFamily="18" charset="0"/>
              </a:rPr>
              <a:t>tasarımına</a:t>
            </a:r>
            <a:r>
              <a:rPr lang="en-US" sz="2400" dirty="0" smtClean="0">
                <a:latin typeface="Times New Roman TR" pitchFamily="18" charset="0"/>
              </a:rPr>
              <a:t> </a:t>
            </a:r>
            <a:r>
              <a:rPr lang="en-US" sz="2400" dirty="0" err="1" smtClean="0">
                <a:latin typeface="Times New Roman TR" pitchFamily="18" charset="0"/>
              </a:rPr>
              <a:t>başlamadan</a:t>
            </a:r>
            <a:r>
              <a:rPr lang="en-US" sz="2400" dirty="0" smtClean="0">
                <a:latin typeface="Times New Roman TR" pitchFamily="18" charset="0"/>
              </a:rPr>
              <a:t> </a:t>
            </a:r>
            <a:r>
              <a:rPr lang="en-US" sz="2400" dirty="0" err="1" smtClean="0">
                <a:latin typeface="Times New Roman TR" pitchFamily="18" charset="0"/>
              </a:rPr>
              <a:t>önce</a:t>
            </a:r>
            <a:r>
              <a:rPr lang="en-US" sz="2400" dirty="0" smtClean="0">
                <a:latin typeface="Times New Roman TR" pitchFamily="18" charset="0"/>
              </a:rPr>
              <a:t> </a:t>
            </a:r>
            <a:r>
              <a:rPr lang="en-US" sz="2400" dirty="0" err="1" smtClean="0">
                <a:latin typeface="Times New Roman TR" pitchFamily="18" charset="0"/>
              </a:rPr>
              <a:t>yörede</a:t>
            </a:r>
            <a:r>
              <a:rPr lang="en-US" sz="2400" dirty="0" smtClean="0">
                <a:latin typeface="Times New Roman TR" pitchFamily="18" charset="0"/>
              </a:rPr>
              <a:t> </a:t>
            </a:r>
            <a:r>
              <a:rPr lang="en-US" sz="2400" dirty="0" err="1" smtClean="0">
                <a:latin typeface="Times New Roman TR" pitchFamily="18" charset="0"/>
              </a:rPr>
              <a:t>daha</a:t>
            </a:r>
            <a:r>
              <a:rPr lang="en-US" sz="2400" dirty="0" smtClean="0">
                <a:latin typeface="Times New Roman TR" pitchFamily="18" charset="0"/>
              </a:rPr>
              <a:t> </a:t>
            </a:r>
            <a:r>
              <a:rPr lang="en-US" sz="2400" dirty="0" err="1" smtClean="0">
                <a:latin typeface="Times New Roman TR" pitchFamily="18" charset="0"/>
              </a:rPr>
              <a:t>önceden</a:t>
            </a:r>
            <a:r>
              <a:rPr lang="en-US" sz="2400" dirty="0" smtClean="0">
                <a:latin typeface="Times New Roman TR" pitchFamily="18" charset="0"/>
              </a:rPr>
              <a:t> </a:t>
            </a:r>
            <a:r>
              <a:rPr lang="en-US" sz="2400" dirty="0" err="1" smtClean="0">
                <a:latin typeface="Times New Roman TR" pitchFamily="18" charset="0"/>
              </a:rPr>
              <a:t>açılmış</a:t>
            </a:r>
            <a:r>
              <a:rPr lang="tr-TR" sz="2400" dirty="0" smtClean="0">
                <a:latin typeface="Times New Roman TR" pitchFamily="18" charset="0"/>
              </a:rPr>
              <a:t> </a:t>
            </a:r>
            <a:r>
              <a:rPr lang="en-US" sz="2400" dirty="0" err="1" smtClean="0">
                <a:latin typeface="Times New Roman TR" pitchFamily="18" charset="0"/>
              </a:rPr>
              <a:t>bulunan</a:t>
            </a:r>
            <a:r>
              <a:rPr lang="en-US" sz="2400" dirty="0" smtClean="0">
                <a:latin typeface="Times New Roman TR" pitchFamily="18" charset="0"/>
              </a:rPr>
              <a:t> </a:t>
            </a:r>
            <a:r>
              <a:rPr lang="en-US" sz="2400" dirty="0" err="1" smtClean="0">
                <a:latin typeface="Times New Roman TR" pitchFamily="18" charset="0"/>
              </a:rPr>
              <a:t>kuyuların</a:t>
            </a:r>
            <a:r>
              <a:rPr lang="en-US" sz="2400" dirty="0" smtClean="0">
                <a:latin typeface="Times New Roman TR" pitchFamily="18" charset="0"/>
              </a:rPr>
              <a:t> </a:t>
            </a:r>
            <a:r>
              <a:rPr lang="en-US" sz="2400" dirty="0" err="1" smtClean="0">
                <a:latin typeface="Times New Roman TR" pitchFamily="18" charset="0"/>
              </a:rPr>
              <a:t>tasarım</a:t>
            </a:r>
            <a:r>
              <a:rPr lang="en-US" sz="2400" dirty="0" smtClean="0">
                <a:latin typeface="Times New Roman TR" pitchFamily="18" charset="0"/>
              </a:rPr>
              <a:t>, </a:t>
            </a:r>
            <a:r>
              <a:rPr lang="en-US" sz="2400" dirty="0" err="1" smtClean="0">
                <a:latin typeface="Times New Roman TR" pitchFamily="18" charset="0"/>
              </a:rPr>
              <a:t>delinme</a:t>
            </a:r>
            <a:r>
              <a:rPr lang="en-US" sz="2400" dirty="0" smtClean="0">
                <a:latin typeface="Times New Roman TR" pitchFamily="18" charset="0"/>
              </a:rPr>
              <a:t>, </a:t>
            </a:r>
            <a:r>
              <a:rPr lang="en-US" sz="2400" dirty="0" err="1" smtClean="0">
                <a:latin typeface="Times New Roman TR" pitchFamily="18" charset="0"/>
              </a:rPr>
              <a:t>ve</a:t>
            </a:r>
            <a:r>
              <a:rPr lang="en-US" sz="2400" dirty="0" smtClean="0">
                <a:latin typeface="Times New Roman TR" pitchFamily="18" charset="0"/>
              </a:rPr>
              <a:t> </a:t>
            </a:r>
            <a:r>
              <a:rPr lang="en-US" sz="2400" dirty="0" err="1" smtClean="0">
                <a:latin typeface="Times New Roman TR" pitchFamily="18" charset="0"/>
              </a:rPr>
              <a:t>kuyuların</a:t>
            </a:r>
            <a:r>
              <a:rPr lang="en-US" sz="2400" dirty="0" smtClean="0">
                <a:latin typeface="Times New Roman TR" pitchFamily="18" charset="0"/>
              </a:rPr>
              <a:t> </a:t>
            </a:r>
            <a:r>
              <a:rPr lang="en-US" sz="2400" dirty="0" err="1" smtClean="0">
                <a:latin typeface="Times New Roman TR" pitchFamily="18" charset="0"/>
              </a:rPr>
              <a:t>tamamlanana</a:t>
            </a:r>
            <a:r>
              <a:rPr lang="en-US" sz="2400" dirty="0" smtClean="0">
                <a:latin typeface="Times New Roman TR" pitchFamily="18" charset="0"/>
              </a:rPr>
              <a:t> </a:t>
            </a:r>
            <a:r>
              <a:rPr lang="en-US" sz="2400" dirty="0" err="1" smtClean="0">
                <a:latin typeface="Times New Roman TR" pitchFamily="18" charset="0"/>
              </a:rPr>
              <a:t>kadar</a:t>
            </a:r>
            <a:r>
              <a:rPr lang="en-US" sz="2400" dirty="0" smtClean="0">
                <a:latin typeface="Times New Roman TR" pitchFamily="18" charset="0"/>
              </a:rPr>
              <a:t> </a:t>
            </a:r>
            <a:r>
              <a:rPr lang="en-US" sz="2400" dirty="0" err="1" smtClean="0">
                <a:latin typeface="Times New Roman TR" pitchFamily="18" charset="0"/>
              </a:rPr>
              <a:t>çıkan</a:t>
            </a:r>
            <a:r>
              <a:rPr lang="tr-TR" sz="2400" dirty="0" smtClean="0">
                <a:latin typeface="Times New Roman TR" pitchFamily="18" charset="0"/>
              </a:rPr>
              <a:t> </a:t>
            </a:r>
            <a:r>
              <a:rPr lang="en-US" sz="2400" dirty="0" err="1" smtClean="0">
                <a:latin typeface="Times New Roman TR" pitchFamily="18" charset="0"/>
              </a:rPr>
              <a:t>tüm</a:t>
            </a:r>
            <a:r>
              <a:rPr lang="en-US" sz="2400" dirty="0" smtClean="0">
                <a:latin typeface="Times New Roman TR" pitchFamily="18" charset="0"/>
              </a:rPr>
              <a:t> </a:t>
            </a:r>
            <a:r>
              <a:rPr lang="en-US" sz="2400" dirty="0" err="1" smtClean="0">
                <a:latin typeface="Times New Roman TR" pitchFamily="18" charset="0"/>
              </a:rPr>
              <a:t>zorlukların</a:t>
            </a:r>
            <a:r>
              <a:rPr lang="en-US" sz="2400" dirty="0" smtClean="0">
                <a:latin typeface="Times New Roman TR" pitchFamily="18" charset="0"/>
              </a:rPr>
              <a:t> </a:t>
            </a:r>
            <a:r>
              <a:rPr lang="en-US" sz="2400" dirty="0" err="1" smtClean="0">
                <a:latin typeface="Times New Roman TR" pitchFamily="18" charset="0"/>
              </a:rPr>
              <a:t>öğrenilmesinde</a:t>
            </a:r>
            <a:r>
              <a:rPr lang="en-US" sz="2400" dirty="0" smtClean="0">
                <a:latin typeface="Times New Roman TR" pitchFamily="18" charset="0"/>
              </a:rPr>
              <a:t> </a:t>
            </a:r>
            <a:r>
              <a:rPr lang="en-US" sz="2400" dirty="0" err="1" smtClean="0">
                <a:latin typeface="Times New Roman TR" pitchFamily="18" charset="0"/>
              </a:rPr>
              <a:t>çok</a:t>
            </a:r>
            <a:r>
              <a:rPr lang="en-US" sz="2400" dirty="0" smtClean="0">
                <a:latin typeface="Times New Roman TR" pitchFamily="18" charset="0"/>
              </a:rPr>
              <a:t> </a:t>
            </a:r>
            <a:r>
              <a:rPr lang="en-US" sz="2400" dirty="0" err="1" smtClean="0">
                <a:latin typeface="Times New Roman TR" pitchFamily="18" charset="0"/>
              </a:rPr>
              <a:t>büyük</a:t>
            </a:r>
            <a:r>
              <a:rPr lang="en-US" sz="2400" dirty="0" smtClean="0">
                <a:latin typeface="Times New Roman TR" pitchFamily="18" charset="0"/>
              </a:rPr>
              <a:t> </a:t>
            </a:r>
            <a:r>
              <a:rPr lang="en-US" sz="2400" dirty="0" err="1" smtClean="0">
                <a:latin typeface="Times New Roman TR" pitchFamily="18" charset="0"/>
              </a:rPr>
              <a:t>fayda</a:t>
            </a:r>
            <a:r>
              <a:rPr lang="en-US" sz="2400" dirty="0" smtClean="0">
                <a:latin typeface="Times New Roman TR" pitchFamily="18" charset="0"/>
              </a:rPr>
              <a:t> </a:t>
            </a:r>
            <a:r>
              <a:rPr lang="en-US" sz="2400" dirty="0" err="1" smtClean="0">
                <a:latin typeface="Times New Roman TR" pitchFamily="18" charset="0"/>
              </a:rPr>
              <a:t>vardır</a:t>
            </a:r>
            <a:r>
              <a:rPr lang="en-US" sz="2400" dirty="0" smtClean="0">
                <a:latin typeface="Times New Roman TR" pitchFamily="18" charset="0"/>
              </a:rPr>
              <a:t>.</a:t>
            </a:r>
            <a:endParaRPr lang="tr-TR" sz="2400" dirty="0" smtClean="0">
              <a:latin typeface="Times New Roman TR" pitchFamily="18" charset="0"/>
            </a:endParaRPr>
          </a:p>
          <a:p>
            <a:pPr algn="just" eaLnBrk="1" hangingPunct="1">
              <a:lnSpc>
                <a:spcPct val="80000"/>
              </a:lnSpc>
            </a:pPr>
            <a:endParaRPr lang="en-US" sz="2400" dirty="0" smtClean="0">
              <a:latin typeface="Times New Roman TR" pitchFamily="18" charset="0"/>
            </a:endParaRPr>
          </a:p>
          <a:p>
            <a:pPr algn="just" eaLnBrk="1" hangingPunct="1">
              <a:lnSpc>
                <a:spcPct val="80000"/>
              </a:lnSpc>
            </a:pPr>
            <a:r>
              <a:rPr lang="en-US" sz="2400" dirty="0" err="1" smtClean="0">
                <a:latin typeface="Times New Roman TR" pitchFamily="18" charset="0"/>
              </a:rPr>
              <a:t>Kuyuların</a:t>
            </a:r>
            <a:r>
              <a:rPr lang="en-US" sz="2400" dirty="0" smtClean="0">
                <a:latin typeface="Times New Roman TR" pitchFamily="18" charset="0"/>
              </a:rPr>
              <a:t> </a:t>
            </a:r>
            <a:r>
              <a:rPr lang="en-US" sz="2400" dirty="0" err="1" smtClean="0">
                <a:latin typeface="Times New Roman TR" pitchFamily="18" charset="0"/>
              </a:rPr>
              <a:t>işletilmeye</a:t>
            </a:r>
            <a:r>
              <a:rPr lang="en-US" sz="2400" dirty="0" smtClean="0">
                <a:latin typeface="Times New Roman TR" pitchFamily="18" charset="0"/>
              </a:rPr>
              <a:t> </a:t>
            </a:r>
            <a:r>
              <a:rPr lang="en-US" sz="2400" dirty="0" err="1" smtClean="0">
                <a:latin typeface="Times New Roman TR" pitchFamily="18" charset="0"/>
              </a:rPr>
              <a:t>başlanmasından</a:t>
            </a:r>
            <a:r>
              <a:rPr lang="en-US" sz="2400" dirty="0" smtClean="0">
                <a:latin typeface="Times New Roman TR" pitchFamily="18" charset="0"/>
              </a:rPr>
              <a:t> </a:t>
            </a:r>
            <a:r>
              <a:rPr lang="en-US" sz="2400" dirty="0" err="1" smtClean="0">
                <a:latin typeface="Times New Roman TR" pitchFamily="18" charset="0"/>
              </a:rPr>
              <a:t>sonra</a:t>
            </a:r>
            <a:r>
              <a:rPr lang="en-US" sz="2400" dirty="0" smtClean="0">
                <a:latin typeface="Times New Roman TR" pitchFamily="18" charset="0"/>
              </a:rPr>
              <a:t> </a:t>
            </a:r>
            <a:r>
              <a:rPr lang="en-US" sz="2400" dirty="0" err="1" smtClean="0">
                <a:latin typeface="Times New Roman TR" pitchFamily="18" charset="0"/>
              </a:rPr>
              <a:t>çıkan</a:t>
            </a:r>
            <a:r>
              <a:rPr lang="en-US" sz="2400" dirty="0" smtClean="0">
                <a:latin typeface="Times New Roman TR" pitchFamily="18" charset="0"/>
              </a:rPr>
              <a:t> </a:t>
            </a:r>
            <a:r>
              <a:rPr lang="en-US" sz="2400" dirty="0" err="1" smtClean="0">
                <a:latin typeface="Times New Roman TR" pitchFamily="18" charset="0"/>
              </a:rPr>
              <a:t>sorunlarında</a:t>
            </a:r>
            <a:r>
              <a:rPr lang="en-US" sz="2400" dirty="0" smtClean="0">
                <a:latin typeface="Times New Roman TR" pitchFamily="18" charset="0"/>
              </a:rPr>
              <a:t> </a:t>
            </a:r>
            <a:r>
              <a:rPr lang="en-US" sz="2400" dirty="0" err="1" smtClean="0">
                <a:latin typeface="Times New Roman TR" pitchFamily="18" charset="0"/>
              </a:rPr>
              <a:t>öğrenilmesi</a:t>
            </a:r>
            <a:r>
              <a:rPr lang="tr-TR" sz="2400" dirty="0" smtClean="0">
                <a:latin typeface="Times New Roman TR" pitchFamily="18" charset="0"/>
              </a:rPr>
              <a:t> </a:t>
            </a:r>
            <a:r>
              <a:rPr lang="en-US" sz="2400" dirty="0" err="1" smtClean="0">
                <a:latin typeface="Times New Roman TR" pitchFamily="18" charset="0"/>
              </a:rPr>
              <a:t>gerekmektedir</a:t>
            </a:r>
            <a:r>
              <a:rPr lang="en-US" sz="2400" dirty="0" smtClean="0">
                <a:latin typeface="Times New Roman TR" pitchFamily="18" charset="0"/>
              </a:rPr>
              <a:t>.</a:t>
            </a:r>
            <a:endParaRPr lang="tr-TR" sz="2400" dirty="0" smtClean="0">
              <a:latin typeface="Times New Roman TR" pitchFamily="18" charset="0"/>
            </a:endParaRPr>
          </a:p>
          <a:p>
            <a:pPr algn="just" eaLnBrk="1" hangingPunct="1">
              <a:lnSpc>
                <a:spcPct val="80000"/>
              </a:lnSpc>
            </a:pPr>
            <a:endParaRPr lang="en-US" sz="2400" dirty="0" smtClean="0">
              <a:latin typeface="Times New Roman TR" pitchFamily="18" charset="0"/>
            </a:endParaRPr>
          </a:p>
          <a:p>
            <a:pPr algn="just" eaLnBrk="1" hangingPunct="1">
              <a:lnSpc>
                <a:spcPct val="80000"/>
              </a:lnSpc>
            </a:pPr>
            <a:r>
              <a:rPr lang="en-US" sz="2400" dirty="0" err="1" smtClean="0">
                <a:latin typeface="Times New Roman TR" pitchFamily="18" charset="0"/>
              </a:rPr>
              <a:t>Bir</a:t>
            </a:r>
            <a:r>
              <a:rPr lang="en-US" sz="2400" dirty="0" smtClean="0">
                <a:latin typeface="Times New Roman TR" pitchFamily="18" charset="0"/>
              </a:rPr>
              <a:t> </a:t>
            </a:r>
            <a:r>
              <a:rPr lang="en-US" sz="2400" dirty="0" err="1" smtClean="0">
                <a:latin typeface="Times New Roman TR" pitchFamily="18" charset="0"/>
              </a:rPr>
              <a:t>sondaj</a:t>
            </a:r>
            <a:r>
              <a:rPr lang="en-US" sz="2400" dirty="0" smtClean="0">
                <a:latin typeface="Times New Roman TR" pitchFamily="18" charset="0"/>
              </a:rPr>
              <a:t> </a:t>
            </a:r>
            <a:r>
              <a:rPr lang="en-US" sz="2400" dirty="0" err="1" smtClean="0">
                <a:latin typeface="Times New Roman TR" pitchFamily="18" charset="0"/>
              </a:rPr>
              <a:t>ekibi</a:t>
            </a:r>
            <a:r>
              <a:rPr lang="en-US" sz="2400" dirty="0" smtClean="0">
                <a:latin typeface="Times New Roman TR" pitchFamily="18" charset="0"/>
              </a:rPr>
              <a:t> </a:t>
            </a:r>
            <a:r>
              <a:rPr lang="en-US" sz="2400" dirty="0" err="1" smtClean="0">
                <a:latin typeface="Times New Roman TR" pitchFamily="18" charset="0"/>
              </a:rPr>
              <a:t>gideceği</a:t>
            </a:r>
            <a:r>
              <a:rPr lang="en-US" sz="2400" dirty="0" smtClean="0">
                <a:latin typeface="Times New Roman TR" pitchFamily="18" charset="0"/>
              </a:rPr>
              <a:t> </a:t>
            </a:r>
            <a:r>
              <a:rPr lang="en-US" sz="2400" dirty="0" err="1" smtClean="0">
                <a:latin typeface="Times New Roman TR" pitchFamily="18" charset="0"/>
              </a:rPr>
              <a:t>kuyu</a:t>
            </a:r>
            <a:r>
              <a:rPr lang="en-US" sz="2400" dirty="0" smtClean="0">
                <a:latin typeface="Times New Roman TR" pitchFamily="18" charset="0"/>
              </a:rPr>
              <a:t> </a:t>
            </a:r>
            <a:r>
              <a:rPr lang="en-US" sz="2400" dirty="0" err="1" smtClean="0">
                <a:latin typeface="Times New Roman TR" pitchFamily="18" charset="0"/>
              </a:rPr>
              <a:t>lokasyonuna</a:t>
            </a:r>
            <a:r>
              <a:rPr lang="en-US" sz="2400" dirty="0" smtClean="0">
                <a:latin typeface="Times New Roman TR" pitchFamily="18" charset="0"/>
              </a:rPr>
              <a:t> </a:t>
            </a:r>
            <a:r>
              <a:rPr lang="en-US" sz="2400" dirty="0" err="1" smtClean="0">
                <a:latin typeface="Times New Roman TR" pitchFamily="18" charset="0"/>
              </a:rPr>
              <a:t>göre</a:t>
            </a:r>
            <a:r>
              <a:rPr lang="en-US" sz="2400" dirty="0" smtClean="0">
                <a:latin typeface="Times New Roman TR" pitchFamily="18" charset="0"/>
              </a:rPr>
              <a:t> </a:t>
            </a:r>
            <a:r>
              <a:rPr lang="en-US" sz="2400" dirty="0" err="1" smtClean="0">
                <a:latin typeface="Times New Roman TR" pitchFamily="18" charset="0"/>
              </a:rPr>
              <a:t>hazırlanan</a:t>
            </a:r>
            <a:r>
              <a:rPr lang="en-US" sz="2400" dirty="0" smtClean="0">
                <a:latin typeface="Times New Roman TR" pitchFamily="18" charset="0"/>
              </a:rPr>
              <a:t> </a:t>
            </a:r>
            <a:r>
              <a:rPr lang="en-US" sz="2400" dirty="0" err="1" smtClean="0">
                <a:latin typeface="Times New Roman TR" pitchFamily="18" charset="0"/>
              </a:rPr>
              <a:t>jeolojik</a:t>
            </a:r>
            <a:r>
              <a:rPr lang="en-US" sz="2400" dirty="0" smtClean="0">
                <a:latin typeface="Times New Roman TR" pitchFamily="18" charset="0"/>
              </a:rPr>
              <a:t> </a:t>
            </a:r>
            <a:r>
              <a:rPr lang="en-US" sz="2400" dirty="0" err="1" smtClean="0">
                <a:latin typeface="Times New Roman TR" pitchFamily="18" charset="0"/>
              </a:rPr>
              <a:t>ve</a:t>
            </a:r>
            <a:r>
              <a:rPr lang="tr-TR" sz="2400" dirty="0" smtClean="0">
                <a:latin typeface="Times New Roman TR" pitchFamily="18" charset="0"/>
              </a:rPr>
              <a:t> </a:t>
            </a:r>
            <a:r>
              <a:rPr lang="en-US" sz="2400" dirty="0" err="1" smtClean="0">
                <a:latin typeface="Times New Roman TR" pitchFamily="18" charset="0"/>
              </a:rPr>
              <a:t>hidrojeolojik</a:t>
            </a:r>
            <a:r>
              <a:rPr lang="en-US" sz="2400" dirty="0" smtClean="0">
                <a:latin typeface="Times New Roman TR" pitchFamily="18" charset="0"/>
              </a:rPr>
              <a:t> </a:t>
            </a:r>
            <a:r>
              <a:rPr lang="en-US" sz="2400" dirty="0" err="1" smtClean="0">
                <a:latin typeface="Times New Roman TR" pitchFamily="18" charset="0"/>
              </a:rPr>
              <a:t>etüd</a:t>
            </a:r>
            <a:r>
              <a:rPr lang="en-US" sz="2400" dirty="0" smtClean="0">
                <a:latin typeface="Times New Roman TR" pitchFamily="18" charset="0"/>
              </a:rPr>
              <a:t> </a:t>
            </a:r>
            <a:r>
              <a:rPr lang="en-US" sz="2400" dirty="0" err="1" smtClean="0">
                <a:latin typeface="Times New Roman TR" pitchFamily="18" charset="0"/>
              </a:rPr>
              <a:t>raporunu</a:t>
            </a:r>
            <a:r>
              <a:rPr lang="en-US" sz="2400" dirty="0" smtClean="0">
                <a:latin typeface="Times New Roman TR" pitchFamily="18" charset="0"/>
              </a:rPr>
              <a:t> </a:t>
            </a:r>
            <a:r>
              <a:rPr lang="en-US" sz="2400" dirty="0" err="1" smtClean="0">
                <a:latin typeface="Times New Roman TR" pitchFamily="18" charset="0"/>
              </a:rPr>
              <a:t>incelemeli</a:t>
            </a:r>
            <a:r>
              <a:rPr lang="en-US" sz="2400" dirty="0" smtClean="0">
                <a:latin typeface="Times New Roman TR" pitchFamily="18" charset="0"/>
              </a:rPr>
              <a:t>; </a:t>
            </a:r>
            <a:r>
              <a:rPr lang="en-US" sz="2400" dirty="0" err="1" smtClean="0">
                <a:latin typeface="Times New Roman TR" pitchFamily="18" charset="0"/>
              </a:rPr>
              <a:t>eğer</a:t>
            </a:r>
            <a:r>
              <a:rPr lang="en-US" sz="2400" dirty="0" smtClean="0">
                <a:latin typeface="Times New Roman TR" pitchFamily="18" charset="0"/>
              </a:rPr>
              <a:t> </a:t>
            </a:r>
            <a:r>
              <a:rPr lang="en-US" sz="2400" dirty="0" err="1" smtClean="0">
                <a:latin typeface="Times New Roman TR" pitchFamily="18" charset="0"/>
              </a:rPr>
              <a:t>etüd</a:t>
            </a:r>
            <a:r>
              <a:rPr lang="en-US" sz="2400" dirty="0" smtClean="0">
                <a:latin typeface="Times New Roman TR" pitchFamily="18" charset="0"/>
              </a:rPr>
              <a:t> </a:t>
            </a:r>
            <a:r>
              <a:rPr lang="en-US" sz="2400" dirty="0" err="1" smtClean="0">
                <a:latin typeface="Times New Roman TR" pitchFamily="18" charset="0"/>
              </a:rPr>
              <a:t>raporu</a:t>
            </a:r>
            <a:r>
              <a:rPr lang="en-US" sz="2400" dirty="0" smtClean="0">
                <a:latin typeface="Times New Roman TR" pitchFamily="18" charset="0"/>
              </a:rPr>
              <a:t> </a:t>
            </a:r>
            <a:r>
              <a:rPr lang="en-US" sz="2400" dirty="0" err="1" smtClean="0">
                <a:latin typeface="Times New Roman TR" pitchFamily="18" charset="0"/>
              </a:rPr>
              <a:t>yoksa</a:t>
            </a:r>
            <a:r>
              <a:rPr lang="en-US" sz="2400" dirty="0" smtClean="0">
                <a:latin typeface="Times New Roman TR" pitchFamily="18" charset="0"/>
              </a:rPr>
              <a:t> </a:t>
            </a:r>
            <a:r>
              <a:rPr lang="en-US" sz="2400" dirty="0" err="1" smtClean="0">
                <a:latin typeface="Times New Roman TR" pitchFamily="18" charset="0"/>
              </a:rPr>
              <a:t>jeoloji</a:t>
            </a:r>
            <a:r>
              <a:rPr lang="tr-TR" sz="2400" dirty="0" smtClean="0">
                <a:latin typeface="Times New Roman TR" pitchFamily="18" charset="0"/>
              </a:rPr>
              <a:t> </a:t>
            </a:r>
            <a:r>
              <a:rPr lang="en-US" sz="2400" dirty="0" err="1" smtClean="0">
                <a:latin typeface="Times New Roman TR" pitchFamily="18" charset="0"/>
              </a:rPr>
              <a:t>mühendisi</a:t>
            </a:r>
            <a:r>
              <a:rPr lang="en-US" sz="2400" dirty="0" smtClean="0">
                <a:latin typeface="Times New Roman TR" pitchFamily="18" charset="0"/>
              </a:rPr>
              <a:t> </a:t>
            </a:r>
            <a:r>
              <a:rPr lang="en-US" sz="2400" dirty="0" err="1" smtClean="0">
                <a:latin typeface="Times New Roman TR" pitchFamily="18" charset="0"/>
              </a:rPr>
              <a:t>aşağıda</a:t>
            </a:r>
            <a:r>
              <a:rPr lang="en-US" sz="2400" dirty="0" smtClean="0">
                <a:latin typeface="Times New Roman TR" pitchFamily="18" charset="0"/>
              </a:rPr>
              <a:t> </a:t>
            </a:r>
            <a:r>
              <a:rPr lang="en-US" sz="2400" dirty="0" err="1" smtClean="0">
                <a:latin typeface="Times New Roman TR" pitchFamily="18" charset="0"/>
              </a:rPr>
              <a:t>belirtilen</a:t>
            </a:r>
            <a:r>
              <a:rPr lang="en-US" sz="2400" dirty="0" smtClean="0">
                <a:latin typeface="Times New Roman TR" pitchFamily="18" charset="0"/>
              </a:rPr>
              <a:t> </a:t>
            </a:r>
            <a:r>
              <a:rPr lang="en-US" sz="2400" dirty="0" err="1" smtClean="0">
                <a:latin typeface="Times New Roman TR" pitchFamily="18" charset="0"/>
              </a:rPr>
              <a:t>ön</a:t>
            </a:r>
            <a:r>
              <a:rPr lang="en-US" sz="2400" dirty="0" smtClean="0">
                <a:latin typeface="Times New Roman TR" pitchFamily="18" charset="0"/>
              </a:rPr>
              <a:t> </a:t>
            </a:r>
            <a:r>
              <a:rPr lang="en-US" sz="2400" dirty="0" err="1" smtClean="0">
                <a:latin typeface="Times New Roman TR" pitchFamily="18" charset="0"/>
              </a:rPr>
              <a:t>bilgileri</a:t>
            </a:r>
            <a:r>
              <a:rPr lang="en-US" sz="2400" dirty="0" smtClean="0">
                <a:latin typeface="Times New Roman TR" pitchFamily="18" charset="0"/>
              </a:rPr>
              <a:t> </a:t>
            </a:r>
            <a:r>
              <a:rPr lang="en-US" sz="2400" dirty="0" err="1" smtClean="0">
                <a:latin typeface="Times New Roman TR" pitchFamily="18" charset="0"/>
              </a:rPr>
              <a:t>derleyerek</a:t>
            </a:r>
            <a:r>
              <a:rPr lang="en-US" sz="2400" dirty="0" smtClean="0">
                <a:latin typeface="Times New Roman TR" pitchFamily="18" charset="0"/>
              </a:rPr>
              <a:t> </a:t>
            </a:r>
            <a:r>
              <a:rPr lang="en-US" sz="2400" dirty="0" err="1" smtClean="0">
                <a:latin typeface="Times New Roman TR" pitchFamily="18" charset="0"/>
              </a:rPr>
              <a:t>gideceği</a:t>
            </a:r>
            <a:r>
              <a:rPr lang="en-US" sz="2400" dirty="0" smtClean="0">
                <a:latin typeface="Times New Roman TR" pitchFamily="18" charset="0"/>
              </a:rPr>
              <a:t> </a:t>
            </a:r>
            <a:r>
              <a:rPr lang="en-US" sz="2400" dirty="0" err="1" smtClean="0">
                <a:latin typeface="Times New Roman TR" pitchFamily="18" charset="0"/>
              </a:rPr>
              <a:t>lokasyona</a:t>
            </a:r>
            <a:r>
              <a:rPr lang="en-US" sz="2400" dirty="0" smtClean="0">
                <a:latin typeface="Times New Roman TR" pitchFamily="18" charset="0"/>
              </a:rPr>
              <a:t> </a:t>
            </a:r>
            <a:r>
              <a:rPr lang="en-US" sz="2400" dirty="0" err="1" smtClean="0">
                <a:latin typeface="Times New Roman TR" pitchFamily="18" charset="0"/>
              </a:rPr>
              <a:t>göre</a:t>
            </a:r>
            <a:r>
              <a:rPr lang="tr-TR" sz="2400" dirty="0" smtClean="0">
                <a:latin typeface="Times New Roman TR" pitchFamily="18" charset="0"/>
              </a:rPr>
              <a:t> </a:t>
            </a:r>
            <a:r>
              <a:rPr lang="en-US" sz="2400" dirty="0" err="1" smtClean="0">
                <a:latin typeface="Times New Roman TR" pitchFamily="18" charset="0"/>
              </a:rPr>
              <a:t>taşıyacağı</a:t>
            </a:r>
            <a:r>
              <a:rPr lang="en-US" sz="2400" dirty="0" smtClean="0">
                <a:latin typeface="Times New Roman TR" pitchFamily="18" charset="0"/>
              </a:rPr>
              <a:t> </a:t>
            </a:r>
            <a:r>
              <a:rPr lang="en-US" sz="2400" dirty="0" err="1" smtClean="0">
                <a:latin typeface="Times New Roman TR" pitchFamily="18" charset="0"/>
              </a:rPr>
              <a:t>malzeme</a:t>
            </a:r>
            <a:r>
              <a:rPr lang="en-US" sz="2400" dirty="0" smtClean="0">
                <a:latin typeface="Times New Roman TR" pitchFamily="18" charset="0"/>
              </a:rPr>
              <a:t> </a:t>
            </a:r>
            <a:r>
              <a:rPr lang="en-US" sz="2400" dirty="0" err="1" smtClean="0">
                <a:latin typeface="Times New Roman TR" pitchFamily="18" charset="0"/>
              </a:rPr>
              <a:t>ve</a:t>
            </a:r>
            <a:r>
              <a:rPr lang="en-US" sz="2400" dirty="0" smtClean="0">
                <a:latin typeface="Times New Roman TR" pitchFamily="18" charset="0"/>
              </a:rPr>
              <a:t> </a:t>
            </a:r>
            <a:r>
              <a:rPr lang="en-US" sz="2400" dirty="0" err="1" smtClean="0">
                <a:latin typeface="Times New Roman TR" pitchFamily="18" charset="0"/>
              </a:rPr>
              <a:t>ekipmanı</a:t>
            </a:r>
            <a:r>
              <a:rPr lang="en-US" sz="2400" dirty="0" smtClean="0">
                <a:latin typeface="Times New Roman TR" pitchFamily="18" charset="0"/>
              </a:rPr>
              <a:t> </a:t>
            </a:r>
            <a:r>
              <a:rPr lang="en-US" sz="2400" dirty="0" err="1" smtClean="0">
                <a:latin typeface="Times New Roman TR" pitchFamily="18" charset="0"/>
              </a:rPr>
              <a:t>önceden</a:t>
            </a:r>
            <a:r>
              <a:rPr lang="en-US" sz="2400" dirty="0" smtClean="0">
                <a:latin typeface="Times New Roman TR" pitchFamily="18" charset="0"/>
              </a:rPr>
              <a:t> </a:t>
            </a:r>
            <a:r>
              <a:rPr lang="en-US" sz="2400" dirty="0" err="1" smtClean="0">
                <a:latin typeface="Times New Roman TR" pitchFamily="18" charset="0"/>
              </a:rPr>
              <a:t>temin</a:t>
            </a:r>
            <a:r>
              <a:rPr lang="en-US" sz="2400" dirty="0" smtClean="0">
                <a:latin typeface="Times New Roman TR" pitchFamily="18" charset="0"/>
              </a:rPr>
              <a:t> </a:t>
            </a:r>
            <a:r>
              <a:rPr lang="en-US" sz="2400" dirty="0" err="1" smtClean="0">
                <a:latin typeface="Times New Roman TR" pitchFamily="18" charset="0"/>
              </a:rPr>
              <a:t>ederek</a:t>
            </a:r>
            <a:r>
              <a:rPr lang="en-US" sz="2400" dirty="0" smtClean="0">
                <a:latin typeface="Times New Roman TR" pitchFamily="18" charset="0"/>
              </a:rPr>
              <a:t> </a:t>
            </a:r>
            <a:r>
              <a:rPr lang="en-US" sz="2400" dirty="0" err="1" smtClean="0">
                <a:latin typeface="Times New Roman TR" pitchFamily="18" charset="0"/>
              </a:rPr>
              <a:t>nakliyata</a:t>
            </a:r>
            <a:r>
              <a:rPr lang="tr-TR" sz="2400" dirty="0" smtClean="0">
                <a:latin typeface="Times New Roman TR" pitchFamily="18" charset="0"/>
              </a:rPr>
              <a:t> </a:t>
            </a:r>
            <a:r>
              <a:rPr lang="en-US" sz="2400" dirty="0" err="1" smtClean="0">
                <a:latin typeface="Times New Roman TR" pitchFamily="18" charset="0"/>
              </a:rPr>
              <a:t>başlamalıdır</a:t>
            </a:r>
            <a:r>
              <a:rPr lang="en-US" sz="2400" dirty="0" smtClean="0">
                <a:latin typeface="Times New Roman TR" pitchFamily="18" charset="0"/>
              </a:rPr>
              <a:t>.</a:t>
            </a:r>
            <a:endParaRPr lang="tr-TR" sz="2400" dirty="0" smtClean="0">
              <a:latin typeface="Times New Roman TR" pitchFamily="18" charset="0"/>
            </a:endParaRPr>
          </a:p>
          <a:p>
            <a:pPr eaLnBrk="1" hangingPunct="1">
              <a:lnSpc>
                <a:spcPct val="80000"/>
              </a:lnSpc>
            </a:pPr>
            <a:endParaRPr lang="en-US" sz="2400" dirty="0" smtClean="0">
              <a:latin typeface="Times New Roman TR" pitchFamily="18" charset="0"/>
            </a:endParaRPr>
          </a:p>
          <a:p>
            <a:pPr algn="just" eaLnBrk="1" hangingPunct="1">
              <a:lnSpc>
                <a:spcPct val="80000"/>
              </a:lnSpc>
            </a:pPr>
            <a:r>
              <a:rPr lang="en-US" sz="2400" dirty="0" err="1" smtClean="0">
                <a:latin typeface="Times New Roman TR" pitchFamily="18" charset="0"/>
              </a:rPr>
              <a:t>Kuyu</a:t>
            </a:r>
            <a:r>
              <a:rPr lang="en-US" sz="2400" dirty="0" smtClean="0">
                <a:latin typeface="Times New Roman TR" pitchFamily="18" charset="0"/>
              </a:rPr>
              <a:t> </a:t>
            </a:r>
            <a:r>
              <a:rPr lang="en-US" sz="2400" dirty="0" err="1" smtClean="0">
                <a:latin typeface="Times New Roman TR" pitchFamily="18" charset="0"/>
              </a:rPr>
              <a:t>tasarımı</a:t>
            </a:r>
            <a:r>
              <a:rPr lang="en-US" sz="2400" dirty="0" smtClean="0">
                <a:latin typeface="Times New Roman TR" pitchFamily="18" charset="0"/>
              </a:rPr>
              <a:t> </a:t>
            </a:r>
            <a:r>
              <a:rPr lang="en-US" sz="2400" dirty="0" err="1" smtClean="0">
                <a:latin typeface="Times New Roman TR" pitchFamily="18" charset="0"/>
              </a:rPr>
              <a:t>ve</a:t>
            </a:r>
            <a:r>
              <a:rPr lang="en-US" sz="2400" dirty="0" smtClean="0">
                <a:latin typeface="Times New Roman TR" pitchFamily="18" charset="0"/>
              </a:rPr>
              <a:t> </a:t>
            </a:r>
            <a:r>
              <a:rPr lang="en-US" sz="2400" dirty="0" err="1" smtClean="0">
                <a:latin typeface="Times New Roman TR" pitchFamily="18" charset="0"/>
              </a:rPr>
              <a:t>kuyudan</a:t>
            </a:r>
            <a:r>
              <a:rPr lang="en-US" sz="2400" dirty="0" smtClean="0">
                <a:latin typeface="Times New Roman TR" pitchFamily="18" charset="0"/>
              </a:rPr>
              <a:t> </a:t>
            </a:r>
            <a:r>
              <a:rPr lang="en-US" sz="2400" dirty="0" err="1" smtClean="0">
                <a:latin typeface="Times New Roman TR" pitchFamily="18" charset="0"/>
              </a:rPr>
              <a:t>istenilen</a:t>
            </a:r>
            <a:r>
              <a:rPr lang="en-US" sz="2400" dirty="0" smtClean="0">
                <a:latin typeface="Times New Roman TR" pitchFamily="18" charset="0"/>
              </a:rPr>
              <a:t> </a:t>
            </a:r>
            <a:r>
              <a:rPr lang="en-US" sz="2400" dirty="0" err="1" smtClean="0">
                <a:latin typeface="Times New Roman TR" pitchFamily="18" charset="0"/>
              </a:rPr>
              <a:t>randımanın</a:t>
            </a:r>
            <a:r>
              <a:rPr lang="en-US" sz="2400" dirty="0" smtClean="0">
                <a:latin typeface="Times New Roman TR" pitchFamily="18" charset="0"/>
              </a:rPr>
              <a:t> </a:t>
            </a:r>
            <a:r>
              <a:rPr lang="en-US" sz="2400" dirty="0" err="1" smtClean="0">
                <a:latin typeface="Times New Roman TR" pitchFamily="18" charset="0"/>
              </a:rPr>
              <a:t>alınması</a:t>
            </a:r>
            <a:r>
              <a:rPr lang="en-US" sz="2400" dirty="0" smtClean="0">
                <a:latin typeface="Times New Roman TR" pitchFamily="18" charset="0"/>
              </a:rPr>
              <a:t> </a:t>
            </a:r>
            <a:r>
              <a:rPr lang="en-US" sz="2400" dirty="0" err="1" smtClean="0">
                <a:latin typeface="Times New Roman TR" pitchFamily="18" charset="0"/>
              </a:rPr>
              <a:t>kuyu</a:t>
            </a:r>
            <a:r>
              <a:rPr lang="en-US" sz="2400" dirty="0" smtClean="0">
                <a:latin typeface="Times New Roman TR" pitchFamily="18" charset="0"/>
              </a:rPr>
              <a:t> </a:t>
            </a:r>
            <a:r>
              <a:rPr lang="en-US" sz="2400" dirty="0" err="1" smtClean="0">
                <a:latin typeface="Times New Roman TR" pitchFamily="18" charset="0"/>
              </a:rPr>
              <a:t>lokasyonuna</a:t>
            </a:r>
            <a:r>
              <a:rPr lang="tr-TR" sz="2400" dirty="0" smtClean="0">
                <a:latin typeface="Times New Roman TR" pitchFamily="18" charset="0"/>
              </a:rPr>
              <a:t> </a:t>
            </a:r>
            <a:r>
              <a:rPr lang="en-US" sz="2400" dirty="0" err="1" smtClean="0">
                <a:latin typeface="Times New Roman TR" pitchFamily="18" charset="0"/>
              </a:rPr>
              <a:t>gitmeden</a:t>
            </a:r>
            <a:r>
              <a:rPr lang="en-US" sz="2400" dirty="0" smtClean="0">
                <a:latin typeface="Times New Roman TR" pitchFamily="18" charset="0"/>
              </a:rPr>
              <a:t> </a:t>
            </a:r>
            <a:r>
              <a:rPr lang="en-US" sz="2400" dirty="0" err="1" smtClean="0">
                <a:latin typeface="Times New Roman TR" pitchFamily="18" charset="0"/>
              </a:rPr>
              <a:t>önce</a:t>
            </a:r>
            <a:r>
              <a:rPr lang="en-US" sz="2400" dirty="0" smtClean="0">
                <a:latin typeface="Times New Roman TR" pitchFamily="18" charset="0"/>
              </a:rPr>
              <a:t> </a:t>
            </a:r>
            <a:r>
              <a:rPr lang="en-US" sz="2400" dirty="0" err="1" smtClean="0">
                <a:latin typeface="Times New Roman TR" pitchFamily="18" charset="0"/>
              </a:rPr>
              <a:t>alınacak</a:t>
            </a:r>
            <a:r>
              <a:rPr lang="en-US" sz="2400" dirty="0" smtClean="0">
                <a:latin typeface="Times New Roman TR" pitchFamily="18" charset="0"/>
              </a:rPr>
              <a:t> </a:t>
            </a:r>
            <a:r>
              <a:rPr lang="en-US" sz="2400" dirty="0" err="1" smtClean="0">
                <a:latin typeface="Times New Roman TR" pitchFamily="18" charset="0"/>
              </a:rPr>
              <a:t>tedbirlerle</a:t>
            </a:r>
            <a:r>
              <a:rPr lang="en-US" sz="2400" dirty="0" smtClean="0">
                <a:latin typeface="Times New Roman TR" pitchFamily="18" charset="0"/>
              </a:rPr>
              <a:t> </a:t>
            </a:r>
            <a:r>
              <a:rPr lang="en-US" sz="2400" dirty="0" err="1" smtClean="0">
                <a:latin typeface="Times New Roman TR" pitchFamily="18" charset="0"/>
              </a:rPr>
              <a:t>başlar</a:t>
            </a:r>
            <a:r>
              <a:rPr lang="en-US" sz="2400" dirty="0" smtClean="0">
                <a:latin typeface="Times New Roman TR" pitchFamily="18" charset="0"/>
              </a:rPr>
              <a:t>, </a:t>
            </a:r>
            <a:r>
              <a:rPr lang="en-US" sz="2400" dirty="0" err="1" smtClean="0">
                <a:latin typeface="Times New Roman TR" pitchFamily="18" charset="0"/>
              </a:rPr>
              <a:t>kuyu</a:t>
            </a:r>
            <a:r>
              <a:rPr lang="en-US" sz="2400" dirty="0" smtClean="0">
                <a:latin typeface="Times New Roman TR" pitchFamily="18" charset="0"/>
              </a:rPr>
              <a:t> </a:t>
            </a:r>
            <a:r>
              <a:rPr lang="en-US" sz="2400" dirty="0" err="1" smtClean="0">
                <a:latin typeface="Times New Roman TR" pitchFamily="18" charset="0"/>
              </a:rPr>
              <a:t>yer</a:t>
            </a:r>
            <a:r>
              <a:rPr lang="en-US" sz="2400" dirty="0" smtClean="0">
                <a:latin typeface="Times New Roman TR" pitchFamily="18" charset="0"/>
              </a:rPr>
              <a:t> </a:t>
            </a:r>
            <a:r>
              <a:rPr lang="en-US" sz="2400" dirty="0" err="1" smtClean="0">
                <a:latin typeface="Times New Roman TR" pitchFamily="18" charset="0"/>
              </a:rPr>
              <a:t>hazırlığı</a:t>
            </a:r>
            <a:r>
              <a:rPr lang="en-US" sz="2400" dirty="0" smtClean="0">
                <a:latin typeface="Times New Roman TR" pitchFamily="18" charset="0"/>
              </a:rPr>
              <a:t>, </a:t>
            </a:r>
            <a:r>
              <a:rPr lang="en-US" sz="2400" dirty="0" err="1" smtClean="0">
                <a:latin typeface="Times New Roman TR" pitchFamily="18" charset="0"/>
              </a:rPr>
              <a:t>ilerleme</a:t>
            </a:r>
            <a:r>
              <a:rPr lang="en-US" sz="2400" dirty="0" smtClean="0">
                <a:latin typeface="Times New Roman TR" pitchFamily="18" charset="0"/>
              </a:rPr>
              <a:t> </a:t>
            </a:r>
            <a:r>
              <a:rPr lang="en-US" sz="2400" dirty="0" err="1" smtClean="0">
                <a:latin typeface="Times New Roman TR" pitchFamily="18" charset="0"/>
              </a:rPr>
              <a:t>ve</a:t>
            </a:r>
            <a:r>
              <a:rPr lang="tr-TR" sz="2400" dirty="0" smtClean="0">
                <a:latin typeface="Times New Roman TR" pitchFamily="18" charset="0"/>
              </a:rPr>
              <a:t> </a:t>
            </a:r>
            <a:r>
              <a:rPr lang="en-US" sz="2400" dirty="0" err="1" smtClean="0">
                <a:latin typeface="Times New Roman TR" pitchFamily="18" charset="0"/>
              </a:rPr>
              <a:t>borulama</a:t>
            </a:r>
            <a:r>
              <a:rPr lang="en-US" sz="2400" dirty="0" smtClean="0">
                <a:latin typeface="Times New Roman TR" pitchFamily="18" charset="0"/>
              </a:rPr>
              <a:t> </a:t>
            </a:r>
            <a:r>
              <a:rPr lang="en-US" sz="2400" dirty="0" err="1" smtClean="0">
                <a:latin typeface="Times New Roman TR" pitchFamily="18" charset="0"/>
              </a:rPr>
              <a:t>ile</a:t>
            </a:r>
            <a:r>
              <a:rPr lang="en-US" sz="2400" dirty="0" smtClean="0">
                <a:latin typeface="Times New Roman TR" pitchFamily="18" charset="0"/>
              </a:rPr>
              <a:t> </a:t>
            </a:r>
            <a:r>
              <a:rPr lang="en-US" sz="2400" dirty="0" err="1" smtClean="0">
                <a:latin typeface="Times New Roman TR" pitchFamily="18" charset="0"/>
              </a:rPr>
              <a:t>devam</a:t>
            </a:r>
            <a:r>
              <a:rPr lang="en-US" sz="2400" dirty="0" smtClean="0">
                <a:latin typeface="Times New Roman TR" pitchFamily="18" charset="0"/>
              </a:rPr>
              <a:t> </a:t>
            </a:r>
            <a:r>
              <a:rPr lang="en-US" sz="2400" dirty="0" err="1" smtClean="0">
                <a:latin typeface="Times New Roman TR" pitchFamily="18" charset="0"/>
              </a:rPr>
              <a:t>eder</a:t>
            </a:r>
            <a:r>
              <a:rPr lang="en-US" sz="2400" dirty="0" smtClean="0">
                <a:latin typeface="Times New Roman TR"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0"/>
            <a:ext cx="8229600" cy="1139825"/>
          </a:xfrm>
        </p:spPr>
        <p:txBody>
          <a:bodyPr/>
          <a:lstStyle/>
          <a:p>
            <a:pPr eaLnBrk="1" hangingPunct="1"/>
            <a:r>
              <a:rPr lang="en-US" sz="2800" b="1" dirty="0" err="1" smtClean="0"/>
              <a:t>Homojen</a:t>
            </a:r>
            <a:r>
              <a:rPr lang="en-US" sz="2800" b="1" dirty="0" smtClean="0"/>
              <a:t> </a:t>
            </a:r>
            <a:r>
              <a:rPr lang="en-US" sz="2800" b="1" dirty="0" err="1" smtClean="0"/>
              <a:t>bir</a:t>
            </a:r>
            <a:r>
              <a:rPr lang="en-US" sz="2800" b="1" dirty="0" smtClean="0"/>
              <a:t> </a:t>
            </a:r>
            <a:r>
              <a:rPr lang="en-US" sz="2800" b="1" dirty="0" err="1" smtClean="0"/>
              <a:t>akifer</a:t>
            </a:r>
            <a:r>
              <a:rPr lang="en-US" sz="2800" b="1" dirty="0" smtClean="0"/>
              <a:t> </a:t>
            </a:r>
            <a:r>
              <a:rPr lang="en-US" sz="2800" b="1" dirty="0" err="1" smtClean="0"/>
              <a:t>ortamda</a:t>
            </a:r>
            <a:r>
              <a:rPr lang="en-US" sz="2800" b="1" dirty="0" smtClean="0"/>
              <a:t> </a:t>
            </a:r>
            <a:r>
              <a:rPr lang="en-US" sz="2800" b="1" dirty="0" err="1" smtClean="0"/>
              <a:t>açılan</a:t>
            </a:r>
            <a:r>
              <a:rPr lang="en-US" sz="2800" b="1" dirty="0" smtClean="0"/>
              <a:t> </a:t>
            </a:r>
            <a:r>
              <a:rPr lang="en-US" sz="2800" b="1" dirty="0" err="1" smtClean="0"/>
              <a:t>kuyuda</a:t>
            </a:r>
            <a:r>
              <a:rPr lang="en-US" sz="2800" b="1" dirty="0" smtClean="0"/>
              <a:t> </a:t>
            </a:r>
            <a:r>
              <a:rPr lang="en-US" sz="2800" b="1" dirty="0" err="1" smtClean="0"/>
              <a:t>yapılacak</a:t>
            </a:r>
            <a:r>
              <a:rPr lang="en-US" sz="2800" b="1" dirty="0" smtClean="0"/>
              <a:t> </a:t>
            </a:r>
            <a:r>
              <a:rPr lang="en-US" sz="2800" b="1" dirty="0" err="1" smtClean="0"/>
              <a:t>en</a:t>
            </a:r>
            <a:r>
              <a:rPr lang="en-US" sz="2800" b="1" dirty="0" smtClean="0"/>
              <a:t> </a:t>
            </a:r>
            <a:r>
              <a:rPr lang="en-US" sz="2800" b="1" dirty="0" err="1" smtClean="0"/>
              <a:t>uygun</a:t>
            </a:r>
            <a:r>
              <a:rPr lang="en-US" sz="2800" b="1" dirty="0" smtClean="0"/>
              <a:t> </a:t>
            </a:r>
            <a:r>
              <a:rPr lang="en-US" sz="2800" b="1" dirty="0" err="1" smtClean="0"/>
              <a:t>filtreleme</a:t>
            </a:r>
            <a:r>
              <a:rPr lang="en-US" sz="2800" b="1" dirty="0" smtClean="0"/>
              <a:t> </a:t>
            </a:r>
            <a:r>
              <a:rPr lang="en-US" sz="2800" b="1" dirty="0" err="1" smtClean="0"/>
              <a:t>modeli</a:t>
            </a:r>
            <a:endParaRPr lang="en-US" sz="2800" b="1" dirty="0" smtClean="0"/>
          </a:p>
        </p:txBody>
      </p:sp>
      <p:pic>
        <p:nvPicPr>
          <p:cNvPr id="41987" name="Picture 4"/>
          <p:cNvPicPr>
            <a:picLocks noGrp="1" noChangeAspect="1" noChangeArrowheads="1"/>
          </p:cNvPicPr>
          <p:nvPr>
            <p:ph idx="1"/>
          </p:nvPr>
        </p:nvPicPr>
        <p:blipFill rotWithShape="1">
          <a:blip r:embed="rId2" cstate="print"/>
          <a:srcRect l="4001" t="2269" r="4042" b="3231"/>
          <a:stretch/>
        </p:blipFill>
        <p:spPr>
          <a:xfrm>
            <a:off x="3635896" y="1556792"/>
            <a:ext cx="3096344" cy="4536504"/>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0"/>
            <a:ext cx="8229600" cy="1139825"/>
          </a:xfrm>
        </p:spPr>
        <p:txBody>
          <a:bodyPr/>
          <a:lstStyle/>
          <a:p>
            <a:pPr eaLnBrk="1" hangingPunct="1"/>
            <a:r>
              <a:rPr lang="en-US" sz="2800" b="1" dirty="0" err="1" smtClean="0"/>
              <a:t>Çok</a:t>
            </a:r>
            <a:r>
              <a:rPr lang="en-US" sz="2800" b="1" dirty="0" smtClean="0"/>
              <a:t> </a:t>
            </a:r>
            <a:r>
              <a:rPr lang="en-US" sz="2800" b="1" dirty="0" err="1" smtClean="0"/>
              <a:t>seviyeli</a:t>
            </a:r>
            <a:r>
              <a:rPr lang="en-US" sz="2800" b="1" dirty="0" smtClean="0"/>
              <a:t> </a:t>
            </a:r>
            <a:r>
              <a:rPr lang="en-US" sz="2800" b="1" dirty="0" err="1" smtClean="0"/>
              <a:t>basınçlı</a:t>
            </a:r>
            <a:r>
              <a:rPr lang="en-US" sz="2800" b="1" dirty="0" smtClean="0"/>
              <a:t> </a:t>
            </a:r>
            <a:r>
              <a:rPr lang="en-US" sz="2800" b="1" dirty="0" err="1" smtClean="0"/>
              <a:t>akifer</a:t>
            </a:r>
            <a:r>
              <a:rPr lang="en-US" sz="2800" b="1" dirty="0" smtClean="0"/>
              <a:t> </a:t>
            </a:r>
            <a:r>
              <a:rPr lang="en-US" sz="2800" b="1" dirty="0" err="1" smtClean="0"/>
              <a:t>ortamda</a:t>
            </a:r>
            <a:r>
              <a:rPr lang="en-US" sz="2800" b="1" dirty="0" smtClean="0"/>
              <a:t> </a:t>
            </a:r>
            <a:r>
              <a:rPr lang="en-US" sz="2800" b="1" dirty="0" err="1" smtClean="0"/>
              <a:t>açılan</a:t>
            </a:r>
            <a:r>
              <a:rPr lang="en-US" sz="2800" b="1" dirty="0" smtClean="0"/>
              <a:t> </a:t>
            </a:r>
            <a:r>
              <a:rPr lang="en-US" sz="2800" b="1" dirty="0" err="1" smtClean="0"/>
              <a:t>kuyuda</a:t>
            </a:r>
            <a:r>
              <a:rPr lang="en-US" sz="2800" b="1" dirty="0" smtClean="0"/>
              <a:t> </a:t>
            </a:r>
            <a:r>
              <a:rPr lang="en-US" sz="2800" b="1" dirty="0" err="1" smtClean="0"/>
              <a:t>yapılacaken</a:t>
            </a:r>
            <a:r>
              <a:rPr lang="en-US" sz="2800" b="1" dirty="0" smtClean="0"/>
              <a:t> </a:t>
            </a:r>
            <a:r>
              <a:rPr lang="en-US" sz="2800" b="1" dirty="0" err="1" smtClean="0"/>
              <a:t>uygun</a:t>
            </a:r>
            <a:r>
              <a:rPr lang="en-US" sz="2800" b="1" dirty="0" smtClean="0"/>
              <a:t> </a:t>
            </a:r>
            <a:r>
              <a:rPr lang="en-US" sz="2800" b="1" dirty="0" err="1" smtClean="0"/>
              <a:t>filtreleme</a:t>
            </a:r>
            <a:r>
              <a:rPr lang="en-US" sz="2800" b="1" dirty="0" smtClean="0"/>
              <a:t> </a:t>
            </a:r>
            <a:r>
              <a:rPr lang="en-US" sz="2800" b="1" dirty="0" err="1" smtClean="0"/>
              <a:t>modeli</a:t>
            </a:r>
            <a:endParaRPr lang="en-US" sz="2800" b="1" dirty="0" smtClean="0"/>
          </a:p>
        </p:txBody>
      </p:sp>
      <p:pic>
        <p:nvPicPr>
          <p:cNvPr id="43011" name="Picture 4"/>
          <p:cNvPicPr>
            <a:picLocks noGrp="1" noChangeAspect="1" noChangeArrowheads="1"/>
          </p:cNvPicPr>
          <p:nvPr>
            <p:ph idx="1"/>
          </p:nvPr>
        </p:nvPicPr>
        <p:blipFill rotWithShape="1">
          <a:blip r:embed="rId2" cstate="print"/>
          <a:srcRect l="3274" t="6770" r="4617" b="4731"/>
          <a:stretch/>
        </p:blipFill>
        <p:spPr>
          <a:xfrm>
            <a:off x="2627784" y="1772816"/>
            <a:ext cx="5040560" cy="4248472"/>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rotWithShape="1">
          <a:blip r:embed="rId2" cstate="print"/>
          <a:srcRect l="3508" t="1701" r="5470" b="2750"/>
          <a:stretch/>
        </p:blipFill>
        <p:spPr bwMode="auto">
          <a:xfrm>
            <a:off x="1835695" y="116632"/>
            <a:ext cx="5616625"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539750" y="404813"/>
            <a:ext cx="7772400" cy="835025"/>
          </a:xfrm>
        </p:spPr>
        <p:txBody>
          <a:bodyPr/>
          <a:lstStyle/>
          <a:p>
            <a:pPr algn="ctr" eaLnBrk="1" fontAlgn="auto" hangingPunct="1">
              <a:spcAft>
                <a:spcPts val="0"/>
              </a:spcAft>
              <a:defRPr/>
            </a:pPr>
            <a:r>
              <a:rPr lang="tr-TR" b="1" dirty="0"/>
              <a:t>Filtre uzunluğu</a:t>
            </a:r>
            <a:r>
              <a:rPr lang="tr-TR" dirty="0"/>
              <a:t> </a:t>
            </a:r>
          </a:p>
        </p:txBody>
      </p:sp>
      <p:sp>
        <p:nvSpPr>
          <p:cNvPr id="45059" name="Rectangle 3"/>
          <p:cNvSpPr>
            <a:spLocks noChangeArrowheads="1"/>
          </p:cNvSpPr>
          <p:nvPr/>
        </p:nvSpPr>
        <p:spPr bwMode="auto">
          <a:xfrm>
            <a:off x="1115617" y="1360374"/>
            <a:ext cx="7776864" cy="4247317"/>
          </a:xfrm>
          <a:prstGeom prst="rect">
            <a:avLst/>
          </a:prstGeom>
          <a:noFill/>
          <a:ln w="9525">
            <a:noFill/>
            <a:miter lim="800000"/>
            <a:headEnd/>
            <a:tailEnd/>
          </a:ln>
        </p:spPr>
        <p:txBody>
          <a:bodyPr wrap="square" anchor="ctr">
            <a:spAutoFit/>
          </a:bodyPr>
          <a:lstStyle/>
          <a:p>
            <a:pPr algn="just" eaLnBrk="1" hangingPunct="1">
              <a:buFontTx/>
              <a:buChar char="•"/>
            </a:pPr>
            <a:r>
              <a:rPr lang="tr-TR" dirty="0">
                <a:latin typeface="Times New Roman" pitchFamily="18" charset="0"/>
              </a:rPr>
              <a:t> </a:t>
            </a:r>
            <a:r>
              <a:rPr lang="tr-TR" dirty="0" err="1">
                <a:latin typeface="Times New Roman" pitchFamily="18" charset="0"/>
              </a:rPr>
              <a:t>Akifer</a:t>
            </a:r>
            <a:r>
              <a:rPr lang="tr-TR" dirty="0">
                <a:latin typeface="Times New Roman" pitchFamily="18" charset="0"/>
              </a:rPr>
              <a:t> kalınlığının %70 - %80 veya daha fazlasının filtrelenmesi </a:t>
            </a:r>
            <a:r>
              <a:rPr lang="tr-TR" dirty="0" smtClean="0">
                <a:latin typeface="Times New Roman" pitchFamily="18" charset="0"/>
              </a:rPr>
              <a:t>genel </a:t>
            </a:r>
            <a:r>
              <a:rPr lang="tr-TR" dirty="0">
                <a:latin typeface="Times New Roman" pitchFamily="18" charset="0"/>
              </a:rPr>
              <a:t>bir kuraldır, bu durumda </a:t>
            </a:r>
            <a:r>
              <a:rPr lang="tr-TR" dirty="0" err="1">
                <a:latin typeface="Times New Roman" pitchFamily="18" charset="0"/>
              </a:rPr>
              <a:t>akiferin</a:t>
            </a:r>
            <a:r>
              <a:rPr lang="tr-TR" dirty="0">
                <a:latin typeface="Times New Roman" pitchFamily="18" charset="0"/>
              </a:rPr>
              <a:t> tamamı </a:t>
            </a:r>
            <a:r>
              <a:rPr lang="tr-TR" dirty="0" smtClean="0">
                <a:latin typeface="Times New Roman" pitchFamily="18" charset="0"/>
              </a:rPr>
              <a:t>filtrelendiğinde alınacak </a:t>
            </a:r>
            <a:r>
              <a:rPr lang="tr-TR" dirty="0">
                <a:latin typeface="Times New Roman" pitchFamily="18" charset="0"/>
              </a:rPr>
              <a:t>maksimum debinin % 90 ‘ı hatta daha fazlası elde edilir. </a:t>
            </a:r>
          </a:p>
          <a:p>
            <a:pPr algn="just" eaLnBrk="1" hangingPunct="1"/>
            <a:endParaRPr lang="tr-TR" dirty="0">
              <a:latin typeface="Times New Roman" pitchFamily="18" charset="0"/>
            </a:endParaRPr>
          </a:p>
          <a:p>
            <a:pPr algn="just" eaLnBrk="1" hangingPunct="1">
              <a:buFontTx/>
              <a:buChar char="•"/>
            </a:pPr>
            <a:r>
              <a:rPr lang="tr-TR" dirty="0">
                <a:latin typeface="Times New Roman" pitchFamily="18" charset="0"/>
              </a:rPr>
              <a:t> Serbest </a:t>
            </a:r>
            <a:r>
              <a:rPr lang="tr-TR" dirty="0" err="1">
                <a:latin typeface="Times New Roman" pitchFamily="18" charset="0"/>
              </a:rPr>
              <a:t>akiferlerde</a:t>
            </a:r>
            <a:r>
              <a:rPr lang="tr-TR" dirty="0">
                <a:latin typeface="Times New Roman" pitchFamily="18" charset="0"/>
              </a:rPr>
              <a:t>, büyük düşümlerin filtreyi suyun üstünde </a:t>
            </a:r>
            <a:r>
              <a:rPr lang="tr-TR" dirty="0" smtClean="0">
                <a:latin typeface="Times New Roman" pitchFamily="18" charset="0"/>
              </a:rPr>
              <a:t>bırakmaması </a:t>
            </a:r>
            <a:r>
              <a:rPr lang="tr-TR" dirty="0">
                <a:latin typeface="Times New Roman" pitchFamily="18" charset="0"/>
              </a:rPr>
              <a:t>için alt kısmında sadece üçte birinin veya yarısının </a:t>
            </a:r>
            <a:r>
              <a:rPr lang="tr-TR" dirty="0" smtClean="0">
                <a:latin typeface="Times New Roman" pitchFamily="18" charset="0"/>
              </a:rPr>
              <a:t>filtrelenmesi </a:t>
            </a:r>
            <a:r>
              <a:rPr lang="tr-TR" dirty="0">
                <a:latin typeface="Times New Roman" pitchFamily="18" charset="0"/>
              </a:rPr>
              <a:t>tercih edilir.  </a:t>
            </a:r>
          </a:p>
          <a:p>
            <a:pPr algn="just" eaLnBrk="1" hangingPunct="1"/>
            <a:endParaRPr lang="tr-TR" dirty="0">
              <a:latin typeface="Times New Roman" pitchFamily="18" charset="0"/>
            </a:endParaRPr>
          </a:p>
          <a:p>
            <a:pPr algn="just" eaLnBrk="1" hangingPunct="1">
              <a:buFontTx/>
              <a:buChar char="•"/>
            </a:pPr>
            <a:r>
              <a:rPr lang="tr-TR" dirty="0">
                <a:latin typeface="Times New Roman" pitchFamily="18" charset="0"/>
              </a:rPr>
              <a:t> Uygun bir filtre seçiminde filtre açıklığının, girecek su hızının </a:t>
            </a:r>
            <a:r>
              <a:rPr lang="tr-TR" dirty="0" smtClean="0">
                <a:latin typeface="Times New Roman" pitchFamily="18" charset="0"/>
              </a:rPr>
              <a:t>düşük </a:t>
            </a:r>
            <a:r>
              <a:rPr lang="tr-TR" dirty="0">
                <a:latin typeface="Times New Roman" pitchFamily="18" charset="0"/>
              </a:rPr>
              <a:t>olacak şekilde, </a:t>
            </a:r>
            <a:endParaRPr lang="tr-TR" dirty="0" smtClean="0">
              <a:latin typeface="Times New Roman" pitchFamily="18" charset="0"/>
            </a:endParaRPr>
          </a:p>
          <a:p>
            <a:pPr algn="just" eaLnBrk="1" hangingPunct="1">
              <a:buFontTx/>
              <a:buChar char="•"/>
            </a:pPr>
            <a:endParaRPr lang="tr-TR" dirty="0">
              <a:latin typeface="Times New Roman" pitchFamily="18" charset="0"/>
            </a:endParaRPr>
          </a:p>
          <a:p>
            <a:pPr algn="just" eaLnBrk="1" hangingPunct="1">
              <a:buFontTx/>
              <a:buChar char="•"/>
            </a:pPr>
            <a:r>
              <a:rPr lang="tr-TR" dirty="0" smtClean="0">
                <a:latin typeface="Times New Roman" pitchFamily="18" charset="0"/>
              </a:rPr>
              <a:t>örneğin </a:t>
            </a:r>
            <a:r>
              <a:rPr lang="tr-TR" dirty="0">
                <a:latin typeface="Times New Roman" pitchFamily="18" charset="0"/>
              </a:rPr>
              <a:t>3 cm/s’ den az olacak şekilde, </a:t>
            </a:r>
            <a:r>
              <a:rPr lang="tr-TR" dirty="0" smtClean="0">
                <a:latin typeface="Times New Roman" pitchFamily="18" charset="0"/>
              </a:rPr>
              <a:t>uygun </a:t>
            </a:r>
            <a:r>
              <a:rPr lang="tr-TR" dirty="0">
                <a:latin typeface="Times New Roman" pitchFamily="18" charset="0"/>
              </a:rPr>
              <a:t>bir açıklığa sahip olmasına dikkat edilmelidir, </a:t>
            </a:r>
            <a:endParaRPr lang="tr-TR" dirty="0" smtClean="0">
              <a:latin typeface="Times New Roman" pitchFamily="18" charset="0"/>
            </a:endParaRPr>
          </a:p>
          <a:p>
            <a:pPr algn="just" eaLnBrk="1" hangingPunct="1">
              <a:buFontTx/>
              <a:buChar char="•"/>
            </a:pPr>
            <a:endParaRPr lang="tr-TR" dirty="0">
              <a:latin typeface="Times New Roman" pitchFamily="18" charset="0"/>
            </a:endParaRPr>
          </a:p>
          <a:p>
            <a:pPr algn="just" eaLnBrk="1" hangingPunct="1">
              <a:buFontTx/>
              <a:buChar char="•"/>
            </a:pPr>
            <a:endParaRPr lang="tr-TR" dirty="0" smtClean="0">
              <a:latin typeface="Times New Roman" pitchFamily="18" charset="0"/>
            </a:endParaRPr>
          </a:p>
          <a:p>
            <a:pPr algn="just" eaLnBrk="1" hangingPunct="1">
              <a:buFontTx/>
              <a:buChar char="•"/>
            </a:pPr>
            <a:r>
              <a:rPr lang="tr-TR" dirty="0" smtClean="0">
                <a:latin typeface="Times New Roman" pitchFamily="18" charset="0"/>
              </a:rPr>
              <a:t>zira </a:t>
            </a:r>
            <a:r>
              <a:rPr lang="tr-TR" dirty="0">
                <a:latin typeface="Times New Roman" pitchFamily="18" charset="0"/>
              </a:rPr>
              <a:t>böyle bir hızla filtre açıklıklarındaki aşındırma kuvvetleri ihmal edilir.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043608" y="188640"/>
            <a:ext cx="8100392" cy="4247317"/>
          </a:xfrm>
          <a:prstGeom prst="rect">
            <a:avLst/>
          </a:prstGeom>
          <a:solidFill>
            <a:srgbClr val="FFFFFF"/>
          </a:solidFill>
          <a:ln w="9525">
            <a:noFill/>
            <a:miter lim="800000"/>
            <a:headEnd/>
            <a:tailEnd/>
          </a:ln>
        </p:spPr>
        <p:txBody>
          <a:bodyPr wrap="square" anchor="ctr">
            <a:spAutoFit/>
          </a:bodyPr>
          <a:lstStyle/>
          <a:p>
            <a:pPr algn="ctr"/>
            <a:r>
              <a:rPr lang="tr-TR" sz="1800" b="1" dirty="0"/>
              <a:t> </a:t>
            </a:r>
            <a:r>
              <a:rPr lang="tr-TR" sz="1800" b="1" dirty="0">
                <a:solidFill>
                  <a:schemeClr val="accent2"/>
                </a:solidFill>
              </a:rPr>
              <a:t>SU TECRÜBELERİ (POMPAJ DENEYLERİ)</a:t>
            </a:r>
            <a:endParaRPr lang="en-US" sz="1800" dirty="0">
              <a:solidFill>
                <a:schemeClr val="accent2"/>
              </a:solidFill>
            </a:endParaRPr>
          </a:p>
          <a:p>
            <a:pPr algn="ctr"/>
            <a:r>
              <a:rPr lang="tr-TR" sz="1400" dirty="0">
                <a:solidFill>
                  <a:srgbClr val="FF0000"/>
                </a:solidFill>
                <a:latin typeface="Times New Roman TR"/>
              </a:rPr>
              <a:t>Geliştirme çalışmalarından sonra, suyun kuyu içerisindeki seviyesinin indirilen pompanın çalışmaya başlamasından önce pompa çalıştırılırken ve pompa durdurulduktan sonra belirli zaman aralıklarında ölçülmesine pompa deneyi denir. Ölçümler sırasında statik su seviyesi, dinamik su seviyesi ve su verimi (debi) belirlenir. Uygun pompanın seçimi için su tecrübe çalışmalarının yapılması çok önemlidir. </a:t>
            </a:r>
            <a:endParaRPr lang="en-US" sz="1400" dirty="0">
              <a:solidFill>
                <a:srgbClr val="FF0000"/>
              </a:solidFill>
              <a:latin typeface="Times New Roman TR"/>
            </a:endParaRPr>
          </a:p>
          <a:p>
            <a:pPr algn="ctr"/>
            <a:r>
              <a:rPr lang="tr-TR" sz="1400" dirty="0">
                <a:solidFill>
                  <a:srgbClr val="FF0000"/>
                </a:solidFill>
                <a:latin typeface="Times New Roman TR"/>
              </a:rPr>
              <a:t>Su tecrübe çalışmalarının amaçları şunlardır;</a:t>
            </a:r>
            <a:endParaRPr lang="en-US" sz="1400" dirty="0">
              <a:solidFill>
                <a:srgbClr val="FF0000"/>
              </a:solidFill>
              <a:latin typeface="Times New Roman TR"/>
            </a:endParaRPr>
          </a:p>
          <a:p>
            <a:pPr algn="ctr"/>
            <a:r>
              <a:rPr lang="tr-TR" sz="1400" dirty="0">
                <a:solidFill>
                  <a:srgbClr val="FF0000"/>
                </a:solidFill>
                <a:latin typeface="Times New Roman TR"/>
              </a:rPr>
              <a:t>- </a:t>
            </a:r>
            <a:r>
              <a:rPr lang="tr-TR" sz="1400" dirty="0" err="1">
                <a:solidFill>
                  <a:srgbClr val="FF0000"/>
                </a:solidFill>
                <a:latin typeface="Times New Roman TR"/>
              </a:rPr>
              <a:t>Akiferin</a:t>
            </a:r>
            <a:r>
              <a:rPr lang="tr-TR" sz="1400" dirty="0">
                <a:solidFill>
                  <a:srgbClr val="FF0000"/>
                </a:solidFill>
                <a:latin typeface="Times New Roman TR"/>
              </a:rPr>
              <a:t> özelliklerini belirlemek</a:t>
            </a:r>
            <a:endParaRPr lang="en-US" sz="1400" dirty="0">
              <a:solidFill>
                <a:srgbClr val="FF0000"/>
              </a:solidFill>
              <a:latin typeface="Times New Roman TR"/>
            </a:endParaRPr>
          </a:p>
          <a:p>
            <a:pPr algn="ctr"/>
            <a:r>
              <a:rPr lang="tr-TR" sz="1400" dirty="0">
                <a:solidFill>
                  <a:srgbClr val="FF0000"/>
                </a:solidFill>
                <a:latin typeface="Times New Roman TR"/>
              </a:rPr>
              <a:t>   * iletkenlik katsayısı</a:t>
            </a:r>
            <a:endParaRPr lang="en-US" sz="1400" dirty="0">
              <a:solidFill>
                <a:srgbClr val="FF0000"/>
              </a:solidFill>
              <a:latin typeface="Times New Roman TR"/>
            </a:endParaRPr>
          </a:p>
          <a:p>
            <a:pPr algn="ctr"/>
            <a:r>
              <a:rPr lang="tr-TR" sz="1400" dirty="0">
                <a:solidFill>
                  <a:srgbClr val="FF0000"/>
                </a:solidFill>
                <a:latin typeface="Times New Roman TR"/>
              </a:rPr>
              <a:t>   * geçirgenlik katsayısı</a:t>
            </a:r>
            <a:endParaRPr lang="en-US" sz="1400" dirty="0">
              <a:solidFill>
                <a:srgbClr val="FF0000"/>
              </a:solidFill>
              <a:latin typeface="Times New Roman TR"/>
            </a:endParaRPr>
          </a:p>
          <a:p>
            <a:pPr algn="ctr"/>
            <a:r>
              <a:rPr lang="tr-TR" sz="1400" dirty="0">
                <a:solidFill>
                  <a:srgbClr val="FF0000"/>
                </a:solidFill>
                <a:latin typeface="Times New Roman TR"/>
              </a:rPr>
              <a:t>   * depolama katsayısı</a:t>
            </a:r>
            <a:endParaRPr lang="en-US" sz="1400" dirty="0">
              <a:solidFill>
                <a:srgbClr val="FF0000"/>
              </a:solidFill>
              <a:latin typeface="Times New Roman TR"/>
            </a:endParaRPr>
          </a:p>
          <a:p>
            <a:pPr algn="ctr"/>
            <a:r>
              <a:rPr lang="tr-TR" sz="1400" dirty="0">
                <a:solidFill>
                  <a:srgbClr val="FF0000"/>
                </a:solidFill>
                <a:latin typeface="Times New Roman TR"/>
              </a:rPr>
              <a:t>- Kuyu özelliklerini belirlemek</a:t>
            </a:r>
            <a:endParaRPr lang="en-US" sz="1400" dirty="0">
              <a:solidFill>
                <a:srgbClr val="FF0000"/>
              </a:solidFill>
              <a:latin typeface="Times New Roman TR"/>
            </a:endParaRPr>
          </a:p>
          <a:p>
            <a:pPr algn="ctr"/>
            <a:r>
              <a:rPr lang="tr-TR" sz="1400" dirty="0">
                <a:solidFill>
                  <a:srgbClr val="FF0000"/>
                </a:solidFill>
                <a:latin typeface="Times New Roman TR"/>
              </a:rPr>
              <a:t>   * düşüm</a:t>
            </a:r>
            <a:endParaRPr lang="en-US" sz="1400" dirty="0">
              <a:solidFill>
                <a:srgbClr val="FF0000"/>
              </a:solidFill>
              <a:latin typeface="Times New Roman TR"/>
            </a:endParaRPr>
          </a:p>
          <a:p>
            <a:pPr algn="ctr"/>
            <a:r>
              <a:rPr lang="tr-TR" sz="1400" dirty="0">
                <a:solidFill>
                  <a:srgbClr val="FF0000"/>
                </a:solidFill>
                <a:latin typeface="Times New Roman TR"/>
              </a:rPr>
              <a:t>   * kuyu kayıpları</a:t>
            </a:r>
            <a:endParaRPr lang="en-US" sz="1400" dirty="0">
              <a:solidFill>
                <a:srgbClr val="FF0000"/>
              </a:solidFill>
              <a:latin typeface="Times New Roman TR"/>
            </a:endParaRPr>
          </a:p>
          <a:p>
            <a:pPr algn="ctr"/>
            <a:r>
              <a:rPr lang="tr-TR" sz="1400" dirty="0">
                <a:solidFill>
                  <a:srgbClr val="FF0000"/>
                </a:solidFill>
                <a:latin typeface="Times New Roman TR"/>
              </a:rPr>
              <a:t>   * düşüm - verim - zaman ilişkisi</a:t>
            </a:r>
            <a:endParaRPr lang="en-US" sz="1400" dirty="0">
              <a:solidFill>
                <a:srgbClr val="FF0000"/>
              </a:solidFill>
              <a:latin typeface="Times New Roman TR"/>
            </a:endParaRPr>
          </a:p>
          <a:p>
            <a:pPr algn="ctr"/>
            <a:r>
              <a:rPr lang="tr-TR" sz="1400" dirty="0">
                <a:solidFill>
                  <a:srgbClr val="FF0000"/>
                </a:solidFill>
                <a:latin typeface="Times New Roman TR"/>
              </a:rPr>
              <a:t>   * kuyunun tesir yarıçapı</a:t>
            </a:r>
            <a:endParaRPr lang="en-US" sz="1400" dirty="0">
              <a:solidFill>
                <a:srgbClr val="FF0000"/>
              </a:solidFill>
              <a:latin typeface="Times New Roman TR"/>
            </a:endParaRPr>
          </a:p>
          <a:p>
            <a:pPr algn="ctr"/>
            <a:r>
              <a:rPr lang="tr-TR" sz="1400" dirty="0">
                <a:solidFill>
                  <a:srgbClr val="FF0000"/>
                </a:solidFill>
                <a:latin typeface="Times New Roman TR"/>
              </a:rPr>
              <a:t>- Uygun kapasitede pompa seçmek</a:t>
            </a:r>
            <a:endParaRPr lang="en-US" sz="1400" dirty="0">
              <a:solidFill>
                <a:srgbClr val="FF0000"/>
              </a:solidFill>
              <a:latin typeface="Times New Roman TR"/>
            </a:endParaRPr>
          </a:p>
          <a:p>
            <a:pPr algn="ctr"/>
            <a:r>
              <a:rPr lang="tr-TR" sz="1400" dirty="0">
                <a:solidFill>
                  <a:srgbClr val="FF0000"/>
                </a:solidFill>
                <a:latin typeface="Times New Roman TR"/>
              </a:rPr>
              <a:t>- Sondaj yönteminin kuyu verimine etkisini irdelemek</a:t>
            </a:r>
            <a:endParaRPr lang="en-US" sz="1400" dirty="0">
              <a:solidFill>
                <a:srgbClr val="FF0000"/>
              </a:solidFill>
              <a:latin typeface="Times New Roman TR"/>
            </a:endParaRPr>
          </a:p>
          <a:p>
            <a:pPr algn="ctr"/>
            <a:r>
              <a:rPr lang="tr-TR" sz="1400" dirty="0">
                <a:solidFill>
                  <a:srgbClr val="FF0000"/>
                </a:solidFill>
                <a:latin typeface="Times New Roman TR"/>
              </a:rPr>
              <a:t>- </a:t>
            </a:r>
            <a:r>
              <a:rPr lang="tr-TR" sz="1400" dirty="0" err="1">
                <a:solidFill>
                  <a:srgbClr val="FF0000"/>
                </a:solidFill>
                <a:latin typeface="Times New Roman TR"/>
              </a:rPr>
              <a:t>Akifer</a:t>
            </a:r>
            <a:r>
              <a:rPr lang="tr-TR" sz="1400" dirty="0">
                <a:solidFill>
                  <a:srgbClr val="FF0000"/>
                </a:solidFill>
                <a:latin typeface="Times New Roman TR"/>
              </a:rPr>
              <a:t> veriminin güvenliğini sağlamak</a:t>
            </a:r>
          </a:p>
        </p:txBody>
      </p:sp>
      <p:sp>
        <p:nvSpPr>
          <p:cNvPr id="2" name="Dikdörtgen 1"/>
          <p:cNvSpPr/>
          <p:nvPr/>
        </p:nvSpPr>
        <p:spPr>
          <a:xfrm>
            <a:off x="179512" y="4546067"/>
            <a:ext cx="8208912" cy="2031325"/>
          </a:xfrm>
          <a:prstGeom prst="rect">
            <a:avLst/>
          </a:prstGeom>
        </p:spPr>
        <p:txBody>
          <a:bodyPr wrap="square">
            <a:spAutoFit/>
          </a:bodyPr>
          <a:lstStyle/>
          <a:p>
            <a:pPr algn="just"/>
            <a:r>
              <a:rPr lang="tr-TR" dirty="0">
                <a:latin typeface="Times New Roman TR"/>
              </a:rPr>
              <a:t>deney başlangıcından itibaren ilk 6 </a:t>
            </a:r>
            <a:r>
              <a:rPr lang="tr-TR" dirty="0" err="1">
                <a:latin typeface="Times New Roman TR"/>
              </a:rPr>
              <a:t>dk</a:t>
            </a:r>
            <a:r>
              <a:rPr lang="tr-TR" dirty="0">
                <a:latin typeface="Times New Roman TR"/>
              </a:rPr>
              <a:t> </a:t>
            </a:r>
            <a:r>
              <a:rPr lang="tr-TR" dirty="0" smtClean="0">
                <a:latin typeface="Times New Roman TR"/>
              </a:rPr>
              <a:t>1 </a:t>
            </a:r>
            <a:r>
              <a:rPr lang="tr-TR" dirty="0">
                <a:latin typeface="Times New Roman TR"/>
              </a:rPr>
              <a:t>er dakikada bir, </a:t>
            </a:r>
            <a:endParaRPr lang="tr-TR" dirty="0" smtClean="0">
              <a:latin typeface="Times New Roman TR"/>
            </a:endParaRPr>
          </a:p>
          <a:p>
            <a:pPr algn="just"/>
            <a:r>
              <a:rPr lang="tr-TR" dirty="0" smtClean="0">
                <a:latin typeface="Times New Roman TR"/>
              </a:rPr>
              <a:t>30. </a:t>
            </a:r>
            <a:r>
              <a:rPr lang="tr-TR" dirty="0">
                <a:latin typeface="Times New Roman TR"/>
              </a:rPr>
              <a:t>dakikaya kadar 2 şer dakikada bir, </a:t>
            </a:r>
            <a:endParaRPr lang="tr-TR" dirty="0" smtClean="0">
              <a:latin typeface="Times New Roman TR"/>
            </a:endParaRPr>
          </a:p>
          <a:p>
            <a:pPr algn="just"/>
            <a:r>
              <a:rPr lang="tr-TR" dirty="0" smtClean="0">
                <a:latin typeface="Times New Roman TR"/>
              </a:rPr>
              <a:t>60. </a:t>
            </a:r>
            <a:r>
              <a:rPr lang="tr-TR" dirty="0">
                <a:latin typeface="Times New Roman TR"/>
              </a:rPr>
              <a:t>dakikaya kadar 5 er dakikada bir, </a:t>
            </a:r>
            <a:endParaRPr lang="tr-TR" dirty="0" smtClean="0">
              <a:latin typeface="Times New Roman TR"/>
            </a:endParaRPr>
          </a:p>
          <a:p>
            <a:pPr algn="just"/>
            <a:r>
              <a:rPr lang="tr-TR" dirty="0" smtClean="0">
                <a:latin typeface="Times New Roman TR"/>
              </a:rPr>
              <a:t>2. </a:t>
            </a:r>
            <a:r>
              <a:rPr lang="tr-TR" dirty="0">
                <a:latin typeface="Times New Roman TR"/>
              </a:rPr>
              <a:t>saat sonuna kadar 10 ar dakikada bir, </a:t>
            </a:r>
            <a:endParaRPr lang="tr-TR" dirty="0" smtClean="0">
              <a:latin typeface="Times New Roman TR"/>
            </a:endParaRPr>
          </a:p>
          <a:p>
            <a:pPr algn="just"/>
            <a:r>
              <a:rPr lang="tr-TR" dirty="0" smtClean="0">
                <a:latin typeface="Times New Roman TR"/>
              </a:rPr>
              <a:t>5. </a:t>
            </a:r>
            <a:r>
              <a:rPr lang="tr-TR" dirty="0">
                <a:latin typeface="Times New Roman TR"/>
              </a:rPr>
              <a:t>saat sonuna kadar 20 şer dakikada bir, </a:t>
            </a:r>
            <a:endParaRPr lang="tr-TR" dirty="0" smtClean="0">
              <a:latin typeface="Times New Roman TR"/>
            </a:endParaRPr>
          </a:p>
          <a:p>
            <a:pPr algn="just"/>
            <a:r>
              <a:rPr lang="tr-TR" dirty="0" smtClean="0">
                <a:latin typeface="Times New Roman TR"/>
              </a:rPr>
              <a:t>5. saatten </a:t>
            </a:r>
            <a:r>
              <a:rPr lang="tr-TR" dirty="0">
                <a:latin typeface="Times New Roman TR"/>
              </a:rPr>
              <a:t>itibaren asgari </a:t>
            </a:r>
            <a:r>
              <a:rPr lang="tr-TR" dirty="0" smtClean="0">
                <a:latin typeface="Times New Roman TR"/>
              </a:rPr>
              <a:t>24 saat </a:t>
            </a:r>
            <a:r>
              <a:rPr lang="tr-TR" dirty="0">
                <a:latin typeface="Times New Roman TR"/>
              </a:rPr>
              <a:t>sonuna kadar (motor durduruluncaya kadar) 30 ar dakikada bir su seviyesi ölçülür.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1435608" y="0"/>
            <a:ext cx="7498080" cy="1143000"/>
          </a:xfrm>
        </p:spPr>
        <p:txBody>
          <a:bodyPr/>
          <a:lstStyle/>
          <a:p>
            <a:pPr algn="ctr"/>
            <a:r>
              <a:rPr lang="tr-TR" dirty="0" smtClean="0"/>
              <a:t>POMPALAR</a:t>
            </a:r>
          </a:p>
        </p:txBody>
      </p:sp>
      <p:sp>
        <p:nvSpPr>
          <p:cNvPr id="46083" name="2 İçerik Yer Tutucusu"/>
          <p:cNvSpPr>
            <a:spLocks noGrp="1"/>
          </p:cNvSpPr>
          <p:nvPr>
            <p:ph idx="1"/>
          </p:nvPr>
        </p:nvSpPr>
        <p:spPr>
          <a:xfrm>
            <a:off x="755576" y="908720"/>
            <a:ext cx="8178112" cy="4800600"/>
          </a:xfrm>
        </p:spPr>
        <p:txBody>
          <a:bodyPr>
            <a:noAutofit/>
          </a:bodyPr>
          <a:lstStyle/>
          <a:p>
            <a:pPr algn="just"/>
            <a:r>
              <a:rPr lang="tr-TR" sz="1600" dirty="0" smtClean="0">
                <a:latin typeface="Times New Roman TR" pitchFamily="18" charset="0"/>
                <a:cs typeface="Times New Roman TR" pitchFamily="18" charset="0"/>
              </a:rPr>
              <a:t>Sondajda dört ayrı grupta yer alan pompalar kullanılmaktadır. </a:t>
            </a:r>
          </a:p>
          <a:p>
            <a:pPr algn="just"/>
            <a:r>
              <a:rPr lang="tr-TR" sz="1600" b="1" dirty="0" smtClean="0">
                <a:latin typeface="Times New Roman TR" pitchFamily="18" charset="0"/>
                <a:cs typeface="Times New Roman TR" pitchFamily="18" charset="0"/>
              </a:rPr>
              <a:t>Pistonlu pompalar : </a:t>
            </a:r>
            <a:r>
              <a:rPr lang="tr-TR" sz="1600" dirty="0" smtClean="0">
                <a:latin typeface="Times New Roman TR" pitchFamily="18" charset="0"/>
                <a:cs typeface="Times New Roman TR" pitchFamily="18" charset="0"/>
              </a:rPr>
              <a:t>Tek pistonlu, iki pistonlu ve üç pistonlu olarak üretilirler. EİE ‘de üç pistonlu (tripleks) pompalar kullanılmaktadır. Yalnızca enjeksiyon pompaları iki pistonludur. Pistonlu pompaların </a:t>
            </a:r>
            <a:r>
              <a:rPr lang="tr-TR" sz="1600" dirty="0" err="1" smtClean="0">
                <a:latin typeface="Times New Roman TR" pitchFamily="18" charset="0"/>
                <a:cs typeface="Times New Roman TR" pitchFamily="18" charset="0"/>
              </a:rPr>
              <a:t>santrfüjlere</a:t>
            </a:r>
            <a:r>
              <a:rPr lang="tr-TR" sz="1600" dirty="0" smtClean="0">
                <a:latin typeface="Times New Roman TR" pitchFamily="18" charset="0"/>
                <a:cs typeface="Times New Roman TR" pitchFamily="18" charset="0"/>
              </a:rPr>
              <a:t> nazaran verimleri az ancak basınçları yüksektir. Bu nedenle sondajda tercih edilir. Tripleks pompa dengeli çalışır, hafiftir, parçalara bölünebilir. Enjeksiyon pompaları elektrik motorlu olup diğer pompalar dizel motorlu ve hava soğutmalıdır.</a:t>
            </a:r>
          </a:p>
          <a:p>
            <a:pPr algn="just"/>
            <a:endParaRPr lang="tr-TR" sz="1600" dirty="0" smtClean="0">
              <a:latin typeface="Times New Roman TR" pitchFamily="18" charset="0"/>
              <a:cs typeface="Times New Roman TR" pitchFamily="18" charset="0"/>
            </a:endParaRPr>
          </a:p>
          <a:p>
            <a:pPr algn="just"/>
            <a:r>
              <a:rPr lang="tr-TR" sz="1600" b="1" dirty="0" smtClean="0">
                <a:latin typeface="Times New Roman TR" pitchFamily="18" charset="0"/>
                <a:cs typeface="Times New Roman TR" pitchFamily="18" charset="0"/>
              </a:rPr>
              <a:t>Santrifüj pompalar : </a:t>
            </a:r>
            <a:r>
              <a:rPr lang="tr-TR" sz="1600" dirty="0" smtClean="0">
                <a:latin typeface="Times New Roman TR" pitchFamily="18" charset="0"/>
                <a:cs typeface="Times New Roman TR" pitchFamily="18" charset="0"/>
              </a:rPr>
              <a:t>Basınç gereksinimi küçük, debisi büyük yerlerde kullanılır. EİE de yoktur.</a:t>
            </a:r>
          </a:p>
          <a:p>
            <a:pPr algn="just"/>
            <a:endParaRPr lang="tr-TR" sz="1600" dirty="0" smtClean="0">
              <a:latin typeface="Times New Roman TR" pitchFamily="18" charset="0"/>
              <a:cs typeface="Times New Roman TR" pitchFamily="18" charset="0"/>
            </a:endParaRPr>
          </a:p>
          <a:p>
            <a:pPr algn="just"/>
            <a:r>
              <a:rPr lang="tr-TR" sz="1600" b="1" dirty="0" smtClean="0">
                <a:latin typeface="Times New Roman TR" pitchFamily="18" charset="0"/>
                <a:cs typeface="Times New Roman TR" pitchFamily="18" charset="0"/>
              </a:rPr>
              <a:t>Dalgıç pompalar : </a:t>
            </a:r>
            <a:r>
              <a:rPr lang="tr-TR" sz="1600" dirty="0" smtClean="0">
                <a:latin typeface="Times New Roman TR" pitchFamily="18" charset="0"/>
                <a:cs typeface="Times New Roman TR" pitchFamily="18" charset="0"/>
              </a:rPr>
              <a:t>Elektrikle çalışır. Pompa ve motor suya batarak çalışır.</a:t>
            </a:r>
          </a:p>
          <a:p>
            <a:pPr algn="just"/>
            <a:endParaRPr lang="tr-TR" sz="1600" dirty="0" smtClean="0">
              <a:latin typeface="Times New Roman TR" pitchFamily="18" charset="0"/>
              <a:cs typeface="Times New Roman TR" pitchFamily="18" charset="0"/>
            </a:endParaRPr>
          </a:p>
          <a:p>
            <a:pPr algn="just"/>
            <a:r>
              <a:rPr lang="tr-TR" sz="1600" b="1" dirty="0" smtClean="0">
                <a:latin typeface="Times New Roman TR" pitchFamily="18" charset="0"/>
                <a:cs typeface="Times New Roman TR" pitchFamily="18" charset="0"/>
              </a:rPr>
              <a:t>Derin kuyu pompaları : </a:t>
            </a:r>
            <a:r>
              <a:rPr lang="tr-TR" sz="1600" dirty="0" smtClean="0">
                <a:latin typeface="Times New Roman TR" pitchFamily="18" charset="0"/>
                <a:cs typeface="Times New Roman TR" pitchFamily="18" charset="0"/>
              </a:rPr>
              <a:t>Emme yüksekliğinin 6-7 m’ den büyük olduğu yerlerde kullanılır. </a:t>
            </a:r>
          </a:p>
          <a:p>
            <a:pPr algn="just"/>
            <a:r>
              <a:rPr lang="tr-TR" sz="1600" dirty="0" smtClean="0">
                <a:latin typeface="Times New Roman TR" pitchFamily="18" charset="0"/>
                <a:cs typeface="Times New Roman TR" pitchFamily="18" charset="0"/>
              </a:rPr>
              <a:t>Suyun basma özelliğinden yararlanarak çalışır.</a:t>
            </a:r>
          </a:p>
          <a:p>
            <a:pPr algn="just"/>
            <a:r>
              <a:rPr lang="tr-TR" sz="1600" b="1" dirty="0" smtClean="0">
                <a:latin typeface="Times New Roman TR" pitchFamily="18" charset="0"/>
                <a:cs typeface="Times New Roman TR" pitchFamily="18" charset="0"/>
              </a:rPr>
              <a:t>Sirkülasyon pompaları </a:t>
            </a:r>
            <a:r>
              <a:rPr lang="tr-TR" sz="1600" dirty="0" smtClean="0">
                <a:latin typeface="Times New Roman TR" pitchFamily="18" charset="0"/>
                <a:cs typeface="Times New Roman TR" pitchFamily="18" charset="0"/>
              </a:rPr>
              <a:t>50-70 </a:t>
            </a:r>
            <a:r>
              <a:rPr lang="tr-TR" sz="1600" dirty="0" err="1" smtClean="0">
                <a:latin typeface="Times New Roman TR" pitchFamily="18" charset="0"/>
                <a:cs typeface="Times New Roman TR" pitchFamily="18" charset="0"/>
              </a:rPr>
              <a:t>Atm</a:t>
            </a:r>
            <a:r>
              <a:rPr lang="tr-TR" sz="1600" dirty="0" smtClean="0">
                <a:latin typeface="Times New Roman TR" pitchFamily="18" charset="0"/>
                <a:cs typeface="Times New Roman TR" pitchFamily="18" charset="0"/>
              </a:rPr>
              <a:t> basınçta 135-250 </a:t>
            </a:r>
            <a:r>
              <a:rPr lang="tr-TR" sz="1600" dirty="0" err="1" smtClean="0">
                <a:latin typeface="Times New Roman TR" pitchFamily="18" charset="0"/>
                <a:cs typeface="Times New Roman TR" pitchFamily="18" charset="0"/>
              </a:rPr>
              <a:t>lt</a:t>
            </a:r>
            <a:r>
              <a:rPr lang="tr-TR" sz="1600" dirty="0" smtClean="0">
                <a:latin typeface="Times New Roman TR" pitchFamily="18" charset="0"/>
                <a:cs typeface="Times New Roman TR" pitchFamily="18" charset="0"/>
              </a:rPr>
              <a:t>/</a:t>
            </a:r>
            <a:r>
              <a:rPr lang="tr-TR" sz="1600" dirty="0" err="1" smtClean="0">
                <a:latin typeface="Times New Roman TR" pitchFamily="18" charset="0"/>
                <a:cs typeface="Times New Roman TR" pitchFamily="18" charset="0"/>
              </a:rPr>
              <a:t>dk</a:t>
            </a:r>
            <a:r>
              <a:rPr lang="tr-TR" sz="1600" dirty="0" smtClean="0">
                <a:latin typeface="Times New Roman TR" pitchFamily="18" charset="0"/>
                <a:cs typeface="Times New Roman TR" pitchFamily="18" charset="0"/>
              </a:rPr>
              <a:t> debide, enjeksiyon pompaları 80 </a:t>
            </a:r>
            <a:r>
              <a:rPr lang="tr-TR" sz="1600" dirty="0" err="1" smtClean="0">
                <a:latin typeface="Times New Roman TR" pitchFamily="18" charset="0"/>
                <a:cs typeface="Times New Roman TR" pitchFamily="18" charset="0"/>
              </a:rPr>
              <a:t>Atm</a:t>
            </a:r>
            <a:r>
              <a:rPr lang="tr-TR" sz="1600" dirty="0" smtClean="0">
                <a:latin typeface="Times New Roman TR" pitchFamily="18" charset="0"/>
                <a:cs typeface="Times New Roman TR" pitchFamily="18" charset="0"/>
              </a:rPr>
              <a:t> basınçta ve 65 </a:t>
            </a:r>
            <a:r>
              <a:rPr lang="tr-TR" sz="1600" dirty="0" err="1" smtClean="0">
                <a:latin typeface="Times New Roman TR" pitchFamily="18" charset="0"/>
                <a:cs typeface="Times New Roman TR" pitchFamily="18" charset="0"/>
              </a:rPr>
              <a:t>lt</a:t>
            </a:r>
            <a:r>
              <a:rPr lang="tr-TR" sz="1600" dirty="0" smtClean="0">
                <a:latin typeface="Times New Roman TR" pitchFamily="18" charset="0"/>
                <a:cs typeface="Times New Roman TR" pitchFamily="18" charset="0"/>
              </a:rPr>
              <a:t>/</a:t>
            </a:r>
            <a:r>
              <a:rPr lang="tr-TR" sz="1600" dirty="0" err="1" smtClean="0">
                <a:latin typeface="Times New Roman TR" pitchFamily="18" charset="0"/>
                <a:cs typeface="Times New Roman TR" pitchFamily="18" charset="0"/>
              </a:rPr>
              <a:t>dk</a:t>
            </a:r>
            <a:r>
              <a:rPr lang="tr-TR" sz="1600" dirty="0" smtClean="0">
                <a:latin typeface="Times New Roman TR" pitchFamily="18" charset="0"/>
                <a:cs typeface="Times New Roman TR" pitchFamily="18" charset="0"/>
              </a:rPr>
              <a:t> debide su basabilmektedir. Tripleks pompaların </a:t>
            </a:r>
            <a:r>
              <a:rPr lang="tr-TR" sz="1600" dirty="0" err="1" smtClean="0">
                <a:latin typeface="Times New Roman TR" pitchFamily="18" charset="0"/>
                <a:cs typeface="Times New Roman TR" pitchFamily="18" charset="0"/>
              </a:rPr>
              <a:t>syrok</a:t>
            </a:r>
            <a:r>
              <a:rPr lang="tr-TR" sz="1600" dirty="0" smtClean="0">
                <a:latin typeface="Times New Roman TR" pitchFamily="18" charset="0"/>
                <a:cs typeface="Times New Roman TR" pitchFamily="18" charset="0"/>
              </a:rPr>
              <a:t> ayarı bir somun aracılığı ile ayarlanarak 35-45-50 kg/cm kare olarak basınç ayarlaması yapılabilir. Ayarlama sonucu basınç arttıkça debi düşer..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593" y="0"/>
            <a:ext cx="1928813" cy="6858000"/>
          </a:xfrm>
          <a:prstGeom prst="rect">
            <a:avLst/>
          </a:prstGeom>
        </p:spPr>
      </p:pic>
    </p:spTree>
    <p:extLst>
      <p:ext uri="{BB962C8B-B14F-4D97-AF65-F5344CB8AC3E}">
        <p14:creationId xmlns:p14="http://schemas.microsoft.com/office/powerpoint/2010/main" val="931572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FÜZYON SONDAJI</a:t>
            </a:r>
            <a:br>
              <a:rPr lang="tr-TR" b="1" dirty="0" smtClean="0"/>
            </a:br>
            <a:r>
              <a:rPr lang="tr-TR" b="1" dirty="0" smtClean="0"/>
              <a:t>(THERMAL SPALLATION)</a:t>
            </a:r>
            <a:endParaRPr lang="tr-TR" dirty="0"/>
          </a:p>
        </p:txBody>
      </p:sp>
      <p:sp>
        <p:nvSpPr>
          <p:cNvPr id="3" name="2 İçerik Yer Tutucusu"/>
          <p:cNvSpPr>
            <a:spLocks noGrp="1"/>
          </p:cNvSpPr>
          <p:nvPr>
            <p:ph idx="1"/>
          </p:nvPr>
        </p:nvSpPr>
        <p:spPr>
          <a:xfrm>
            <a:off x="683568" y="2276872"/>
            <a:ext cx="8250120" cy="3133328"/>
          </a:xfrm>
        </p:spPr>
        <p:txBody>
          <a:bodyPr>
            <a:normAutofit/>
          </a:bodyPr>
          <a:lstStyle/>
          <a:p>
            <a:pPr algn="just">
              <a:buNone/>
            </a:pPr>
            <a:r>
              <a:rPr lang="tr-TR" dirty="0" smtClean="0"/>
              <a:t>	Füzyon sondajı </a:t>
            </a:r>
            <a:r>
              <a:rPr lang="tr-TR" b="1" dirty="0" smtClean="0"/>
              <a:t>jeotermal sondaj </a:t>
            </a:r>
            <a:r>
              <a:rPr lang="tr-TR" dirty="0" smtClean="0"/>
              <a:t>teknikleri arasında maliyetlerin düşürülmesi açısından gelecek vadeden bir teknoloji olarak görülmektedir. Füzyon sondajını açık kuyularda düşük yoğunluklu petrol-hava alevi sondajı olarak nitelendirebiliriz.</a:t>
            </a:r>
            <a:endParaRPr lang="tr-TR" dirty="0"/>
          </a:p>
        </p:txBody>
      </p:sp>
    </p:spTree>
    <p:extLst>
      <p:ext uri="{BB962C8B-B14F-4D97-AF65-F5344CB8AC3E}">
        <p14:creationId xmlns:p14="http://schemas.microsoft.com/office/powerpoint/2010/main" val="927013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tic of Coiled-tubing deployed spallation drill concept"/>
          <p:cNvPicPr>
            <a:picLocks noChangeAspect="1" noChangeArrowheads="1"/>
          </p:cNvPicPr>
          <p:nvPr/>
        </p:nvPicPr>
        <p:blipFill>
          <a:blip r:embed="rId2" cstate="print"/>
          <a:srcRect/>
          <a:stretch>
            <a:fillRect/>
          </a:stretch>
        </p:blipFill>
        <p:spPr bwMode="auto">
          <a:xfrm>
            <a:off x="107504" y="116632"/>
            <a:ext cx="4680520" cy="5604699"/>
          </a:xfrm>
          <a:prstGeom prst="rect">
            <a:avLst/>
          </a:prstGeom>
          <a:noFill/>
        </p:spPr>
      </p:pic>
      <p:pic>
        <p:nvPicPr>
          <p:cNvPr id="1028" name="Picture 4" descr="http://www.swisselectric-research.ch/tl_files/swisselectric/forschungsprojekte/neue_erneuerbare_energien/Spallation%20Drilling/1%20-%20challenges.jpg">
            <a:hlinkClick r:id="rId3"/>
          </p:cNvPr>
          <p:cNvPicPr>
            <a:picLocks noChangeAspect="1" noChangeArrowheads="1"/>
          </p:cNvPicPr>
          <p:nvPr/>
        </p:nvPicPr>
        <p:blipFill>
          <a:blip r:embed="rId4" cstate="print"/>
          <a:srcRect r="36834" b="461"/>
          <a:stretch>
            <a:fillRect/>
          </a:stretch>
        </p:blipFill>
        <p:spPr bwMode="auto">
          <a:xfrm>
            <a:off x="4607496" y="0"/>
            <a:ext cx="4536504" cy="5688632"/>
          </a:xfrm>
          <a:prstGeom prst="rect">
            <a:avLst/>
          </a:prstGeom>
          <a:noFill/>
        </p:spPr>
      </p:pic>
      <p:sp>
        <p:nvSpPr>
          <p:cNvPr id="4" name="3 Dikdörtgen"/>
          <p:cNvSpPr/>
          <p:nvPr/>
        </p:nvSpPr>
        <p:spPr>
          <a:xfrm>
            <a:off x="0" y="5733256"/>
            <a:ext cx="8676456" cy="923330"/>
          </a:xfrm>
          <a:prstGeom prst="rect">
            <a:avLst/>
          </a:prstGeom>
        </p:spPr>
        <p:txBody>
          <a:bodyPr wrap="square">
            <a:spAutoFit/>
          </a:bodyPr>
          <a:lstStyle/>
          <a:p>
            <a:r>
              <a:rPr lang="tr-TR" dirty="0" smtClean="0"/>
              <a:t>Bu yöntem sığ, açık kuyularda yıllardır kullanılmaktadır.</a:t>
            </a:r>
          </a:p>
          <a:p>
            <a:r>
              <a:rPr lang="tr-TR" dirty="0" smtClean="0"/>
              <a:t>EGS (</a:t>
            </a:r>
            <a:r>
              <a:rPr lang="tr-TR" dirty="0" err="1" smtClean="0"/>
              <a:t>Enhanced</a:t>
            </a:r>
            <a:r>
              <a:rPr lang="tr-TR" dirty="0" smtClean="0"/>
              <a:t> </a:t>
            </a:r>
            <a:r>
              <a:rPr lang="tr-TR" dirty="0" err="1" smtClean="0"/>
              <a:t>Geothermal</a:t>
            </a:r>
            <a:r>
              <a:rPr lang="tr-TR" dirty="0" smtClean="0"/>
              <a:t> </a:t>
            </a:r>
            <a:r>
              <a:rPr lang="tr-TR" dirty="0" err="1" smtClean="0"/>
              <a:t>Systems</a:t>
            </a:r>
            <a:r>
              <a:rPr lang="tr-TR" dirty="0" smtClean="0"/>
              <a:t>) projelerinde sıkça rastlanan granit gibi sert kayaçların sondajında etkili bir yöntem olduğu kanıtlanmıştır.</a:t>
            </a:r>
            <a:endParaRPr lang="tr-TR" dirty="0"/>
          </a:p>
        </p:txBody>
      </p:sp>
    </p:spTree>
    <p:extLst>
      <p:ext uri="{BB962C8B-B14F-4D97-AF65-F5344CB8AC3E}">
        <p14:creationId xmlns:p14="http://schemas.microsoft.com/office/powerpoint/2010/main" val="965338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085462" y="561696"/>
            <a:ext cx="7704856" cy="1200329"/>
          </a:xfrm>
          <a:prstGeom prst="rect">
            <a:avLst/>
          </a:prstGeom>
        </p:spPr>
        <p:txBody>
          <a:bodyPr wrap="square">
            <a:spAutoFit/>
          </a:bodyPr>
          <a:lstStyle/>
          <a:p>
            <a:pPr algn="just"/>
            <a:r>
              <a:rPr lang="tr-TR" dirty="0" smtClean="0"/>
              <a:t>Bu sondajda yüksek yoğunluklu sıcaklık, Şekil’de görülebileceği  gibi yüzeyin, altındaki tabakalara nazaran genişlemesine sebep olur ve mikro çatlaklar oluşur ve formasyon kesintileri taşınır.</a:t>
            </a:r>
          </a:p>
          <a:p>
            <a:endParaRPr lang="tr-TR" dirty="0" smtClean="0"/>
          </a:p>
        </p:txBody>
      </p:sp>
      <p:pic>
        <p:nvPicPr>
          <p:cNvPr id="52226" name="Picture 2"/>
          <p:cNvPicPr>
            <a:picLocks noChangeAspect="1" noChangeArrowheads="1"/>
          </p:cNvPicPr>
          <p:nvPr/>
        </p:nvPicPr>
        <p:blipFill>
          <a:blip r:embed="rId2" cstate="print"/>
          <a:srcRect/>
          <a:stretch>
            <a:fillRect/>
          </a:stretch>
        </p:blipFill>
        <p:spPr bwMode="auto">
          <a:xfrm>
            <a:off x="971600" y="1988840"/>
            <a:ext cx="8172400" cy="1946968"/>
          </a:xfrm>
          <a:prstGeom prst="rect">
            <a:avLst/>
          </a:prstGeom>
          <a:noFill/>
          <a:ln w="9525">
            <a:noFill/>
            <a:miter lim="800000"/>
            <a:headEnd/>
            <a:tailEnd/>
          </a:ln>
        </p:spPr>
      </p:pic>
      <p:sp>
        <p:nvSpPr>
          <p:cNvPr id="5" name="4 Dikdörtgen"/>
          <p:cNvSpPr/>
          <p:nvPr/>
        </p:nvSpPr>
        <p:spPr>
          <a:xfrm>
            <a:off x="3203848" y="3789040"/>
            <a:ext cx="3034998" cy="369332"/>
          </a:xfrm>
          <a:prstGeom prst="rect">
            <a:avLst/>
          </a:prstGeom>
        </p:spPr>
        <p:txBody>
          <a:bodyPr wrap="none">
            <a:spAutoFit/>
          </a:bodyPr>
          <a:lstStyle/>
          <a:p>
            <a:r>
              <a:rPr lang="tr-TR" i="1" dirty="0" smtClean="0"/>
              <a:t>Füzyon Sondajındaki Aşamalar</a:t>
            </a:r>
            <a:endParaRPr lang="tr-TR" dirty="0"/>
          </a:p>
        </p:txBody>
      </p:sp>
      <p:sp>
        <p:nvSpPr>
          <p:cNvPr id="2" name="Dikdörtgen 1"/>
          <p:cNvSpPr/>
          <p:nvPr/>
        </p:nvSpPr>
        <p:spPr>
          <a:xfrm>
            <a:off x="1115616" y="4681609"/>
            <a:ext cx="7776864" cy="923330"/>
          </a:xfrm>
          <a:prstGeom prst="rect">
            <a:avLst/>
          </a:prstGeom>
        </p:spPr>
        <p:txBody>
          <a:bodyPr wrap="square">
            <a:spAutoFit/>
          </a:bodyPr>
          <a:lstStyle/>
          <a:p>
            <a:pPr algn="just"/>
            <a:r>
              <a:rPr lang="tr-TR" dirty="0"/>
              <a:t>Bu yöntemdeki sondajda, sondaj, formasyon ile temassız yapıldığı için dizide yıpranma </a:t>
            </a:r>
            <a:r>
              <a:rPr lang="sv-SE" dirty="0"/>
              <a:t>normal sondaja göre daha yavaş</a:t>
            </a:r>
            <a:r>
              <a:rPr lang="tr-TR" dirty="0"/>
              <a:t> gerçekleşir dolayısıyla sondaja ara vermeden devam edilebilmektedir.</a:t>
            </a:r>
          </a:p>
        </p:txBody>
      </p:sp>
    </p:spTree>
    <p:extLst>
      <p:ext uri="{BB962C8B-B14F-4D97-AF65-F5344CB8AC3E}">
        <p14:creationId xmlns:p14="http://schemas.microsoft.com/office/powerpoint/2010/main" val="2747186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sim1ŞLKŞ"/>
          <p:cNvPicPr>
            <a:picLocks noChangeAspect="1" noChangeArrowheads="1"/>
          </p:cNvPicPr>
          <p:nvPr/>
        </p:nvPicPr>
        <p:blipFill>
          <a:blip r:embed="rId2" cstate="print"/>
          <a:srcRect/>
          <a:stretch>
            <a:fillRect/>
          </a:stretch>
        </p:blipFill>
        <p:spPr bwMode="auto">
          <a:xfrm>
            <a:off x="179388" y="188913"/>
            <a:ext cx="4752652" cy="6408737"/>
          </a:xfrm>
          <a:prstGeom prst="rect">
            <a:avLst/>
          </a:prstGeom>
          <a:noFill/>
          <a:ln w="9525">
            <a:noFill/>
            <a:miter lim="800000"/>
            <a:headEnd/>
            <a:tailEnd/>
          </a:ln>
        </p:spPr>
      </p:pic>
      <p:sp>
        <p:nvSpPr>
          <p:cNvPr id="29699" name="Rectangle 3"/>
          <p:cNvSpPr>
            <a:spLocks noChangeArrowheads="1"/>
          </p:cNvSpPr>
          <p:nvPr/>
        </p:nvSpPr>
        <p:spPr bwMode="auto">
          <a:xfrm>
            <a:off x="5220469" y="3861048"/>
            <a:ext cx="3923531" cy="1200329"/>
          </a:xfrm>
          <a:prstGeom prst="rect">
            <a:avLst/>
          </a:prstGeom>
          <a:noFill/>
          <a:ln w="9525">
            <a:noFill/>
            <a:miter lim="800000"/>
            <a:headEnd/>
            <a:tailEnd/>
          </a:ln>
        </p:spPr>
        <p:txBody>
          <a:bodyPr wrap="square" anchor="ctr">
            <a:spAutoFit/>
          </a:bodyPr>
          <a:lstStyle/>
          <a:p>
            <a:pPr algn="just"/>
            <a:r>
              <a:rPr lang="tr-TR" sz="1100" dirty="0">
                <a:latin typeface="Times New Roman TR" pitchFamily="18" charset="0"/>
                <a:ea typeface="Times New Roman" pitchFamily="18" charset="0"/>
                <a:cs typeface="Times New Roman TR" pitchFamily="18" charset="0"/>
              </a:rPr>
              <a:t>* </a:t>
            </a:r>
            <a:r>
              <a:rPr lang="tr-TR" sz="1200" dirty="0">
                <a:latin typeface="Times New Roman TR" pitchFamily="18" charset="0"/>
                <a:ea typeface="Times New Roman" pitchFamily="18" charset="0"/>
                <a:cs typeface="Times New Roman TR" pitchFamily="18" charset="0"/>
              </a:rPr>
              <a:t>Kuyu çapı ve derinliği için;</a:t>
            </a:r>
          </a:p>
          <a:p>
            <a:pPr algn="just"/>
            <a:r>
              <a:rPr lang="tr-TR" sz="1200" dirty="0">
                <a:latin typeface="Times New Roman TR" pitchFamily="18" charset="0"/>
                <a:ea typeface="Times New Roman" pitchFamily="18" charset="0"/>
                <a:cs typeface="Times New Roman TR" pitchFamily="18" charset="0"/>
              </a:rPr>
              <a:t>a.İlerleme sırasında geçilecek litoloji</a:t>
            </a:r>
          </a:p>
          <a:p>
            <a:pPr algn="just"/>
            <a:r>
              <a:rPr lang="tr-TR" sz="1200" dirty="0">
                <a:latin typeface="Times New Roman TR" pitchFamily="18" charset="0"/>
                <a:ea typeface="Times New Roman" pitchFamily="18" charset="0"/>
                <a:cs typeface="Times New Roman TR" pitchFamily="18" charset="0"/>
              </a:rPr>
              <a:t>b.İlerleme sırasında yaşanabilecek sondaj güçlükleri</a:t>
            </a:r>
          </a:p>
          <a:p>
            <a:pPr algn="just"/>
            <a:r>
              <a:rPr lang="tr-TR" sz="1200" dirty="0">
                <a:latin typeface="Times New Roman TR" pitchFamily="18" charset="0"/>
                <a:ea typeface="Times New Roman" pitchFamily="18" charset="0"/>
                <a:cs typeface="Times New Roman TR" pitchFamily="18" charset="0"/>
              </a:rPr>
              <a:t>c.</a:t>
            </a:r>
            <a:r>
              <a:rPr lang="tr-TR" sz="1200" dirty="0" err="1">
                <a:latin typeface="Times New Roman TR" pitchFamily="18" charset="0"/>
                <a:ea typeface="Times New Roman" pitchFamily="18" charset="0"/>
                <a:cs typeface="Times New Roman TR" pitchFamily="18" charset="0"/>
              </a:rPr>
              <a:t>Akifer</a:t>
            </a:r>
            <a:r>
              <a:rPr lang="tr-TR" sz="1200" dirty="0">
                <a:latin typeface="Times New Roman TR" pitchFamily="18" charset="0"/>
                <a:ea typeface="Times New Roman" pitchFamily="18" charset="0"/>
                <a:cs typeface="Times New Roman TR" pitchFamily="18" charset="0"/>
              </a:rPr>
              <a:t> ortamın su verimi</a:t>
            </a:r>
          </a:p>
          <a:p>
            <a:pPr algn="just"/>
            <a:r>
              <a:rPr lang="tr-TR" sz="1200" dirty="0">
                <a:latin typeface="Times New Roman TR" pitchFamily="18" charset="0"/>
                <a:ea typeface="Times New Roman" pitchFamily="18" charset="0"/>
                <a:cs typeface="Times New Roman TR" pitchFamily="18" charset="0"/>
              </a:rPr>
              <a:t>d.Kuyuda oluşacak statik ve dinamik su seviyesi koşulları</a:t>
            </a:r>
          </a:p>
          <a:p>
            <a:pPr algn="just"/>
            <a:r>
              <a:rPr lang="tr-TR" sz="1200" dirty="0">
                <a:latin typeface="Times New Roman TR" pitchFamily="18" charset="0"/>
                <a:ea typeface="Times New Roman" pitchFamily="18" charset="0"/>
                <a:cs typeface="Times New Roman TR" pitchFamily="18" charset="0"/>
              </a:rPr>
              <a:t>e.Elde edilmesi amaçlanan su miktarı gibi parametreler</a:t>
            </a:r>
          </a:p>
        </p:txBody>
      </p:sp>
      <p:sp>
        <p:nvSpPr>
          <p:cNvPr id="4" name="3 Dikdörtgen"/>
          <p:cNvSpPr/>
          <p:nvPr/>
        </p:nvSpPr>
        <p:spPr>
          <a:xfrm>
            <a:off x="5220469" y="620688"/>
            <a:ext cx="3744019" cy="2246769"/>
          </a:xfrm>
          <a:prstGeom prst="rect">
            <a:avLst/>
          </a:prstGeom>
        </p:spPr>
        <p:txBody>
          <a:bodyPr wrap="square">
            <a:spAutoFit/>
          </a:bodyPr>
          <a:lstStyle/>
          <a:p>
            <a:pPr algn="just"/>
            <a:r>
              <a:rPr lang="tr-TR" sz="1400" dirty="0">
                <a:latin typeface="Times New Roman TR" pitchFamily="18" charset="0"/>
                <a:cs typeface="Times New Roman TR" pitchFamily="18" charset="0"/>
              </a:rPr>
              <a:t>Ön bilgiler ve sondaj sırasında </a:t>
            </a:r>
            <a:r>
              <a:rPr lang="tr-TR" sz="1400" dirty="0" smtClean="0">
                <a:latin typeface="Times New Roman TR" pitchFamily="18" charset="0"/>
                <a:cs typeface="Times New Roman TR" pitchFamily="18" charset="0"/>
              </a:rPr>
              <a:t>kaydedilmesi gereken </a:t>
            </a:r>
            <a:r>
              <a:rPr lang="tr-TR" sz="1400" dirty="0">
                <a:latin typeface="Times New Roman TR" pitchFamily="18" charset="0"/>
                <a:cs typeface="Times New Roman TR" pitchFamily="18" charset="0"/>
              </a:rPr>
              <a:t>bilgiler de gözden geçirilerek, </a:t>
            </a:r>
            <a:endParaRPr lang="tr-TR" sz="1400" dirty="0" smtClean="0">
              <a:latin typeface="Times New Roman TR" pitchFamily="18" charset="0"/>
              <a:cs typeface="Times New Roman TR" pitchFamily="18" charset="0"/>
            </a:endParaRPr>
          </a:p>
          <a:p>
            <a:pPr algn="just"/>
            <a:r>
              <a:rPr lang="tr-TR" sz="1400" dirty="0" smtClean="0">
                <a:latin typeface="Times New Roman TR" pitchFamily="18" charset="0"/>
                <a:cs typeface="Times New Roman TR" pitchFamily="18" charset="0"/>
              </a:rPr>
              <a:t>Delik çapı</a:t>
            </a:r>
            <a:r>
              <a:rPr lang="tr-TR" sz="1400" dirty="0">
                <a:latin typeface="Times New Roman TR" pitchFamily="18" charset="0"/>
                <a:cs typeface="Times New Roman TR" pitchFamily="18" charset="0"/>
              </a:rPr>
              <a:t>, </a:t>
            </a:r>
            <a:endParaRPr lang="tr-TR" sz="1400" dirty="0" smtClean="0">
              <a:latin typeface="Times New Roman TR" pitchFamily="18" charset="0"/>
              <a:cs typeface="Times New Roman TR" pitchFamily="18" charset="0"/>
            </a:endParaRPr>
          </a:p>
          <a:p>
            <a:pPr algn="just"/>
            <a:r>
              <a:rPr lang="tr-TR" sz="1400" dirty="0" smtClean="0">
                <a:latin typeface="Times New Roman TR" pitchFamily="18" charset="0"/>
                <a:cs typeface="Times New Roman TR" pitchFamily="18" charset="0"/>
              </a:rPr>
              <a:t>kullanılacak </a:t>
            </a:r>
            <a:r>
              <a:rPr lang="tr-TR" sz="1400" dirty="0">
                <a:latin typeface="Times New Roman TR" pitchFamily="18" charset="0"/>
                <a:cs typeface="Times New Roman TR" pitchFamily="18" charset="0"/>
              </a:rPr>
              <a:t>boru çapı, </a:t>
            </a:r>
            <a:endParaRPr lang="tr-TR" sz="1400" dirty="0" smtClean="0">
              <a:latin typeface="Times New Roman TR" pitchFamily="18" charset="0"/>
              <a:cs typeface="Times New Roman TR" pitchFamily="18" charset="0"/>
            </a:endParaRPr>
          </a:p>
          <a:p>
            <a:pPr algn="just"/>
            <a:r>
              <a:rPr lang="tr-TR" sz="1400" dirty="0" err="1" smtClean="0">
                <a:latin typeface="Times New Roman TR" pitchFamily="18" charset="0"/>
                <a:cs typeface="Times New Roman TR" pitchFamily="18" charset="0"/>
              </a:rPr>
              <a:t>akifer</a:t>
            </a:r>
            <a:r>
              <a:rPr lang="tr-TR" sz="1400" dirty="0" smtClean="0">
                <a:latin typeface="Times New Roman TR" pitchFamily="18" charset="0"/>
                <a:cs typeface="Times New Roman TR" pitchFamily="18" charset="0"/>
              </a:rPr>
              <a:t> durumlarına </a:t>
            </a:r>
            <a:r>
              <a:rPr lang="tr-TR" sz="1400" dirty="0">
                <a:latin typeface="Times New Roman TR" pitchFamily="18" charset="0"/>
                <a:cs typeface="Times New Roman TR" pitchFamily="18" charset="0"/>
              </a:rPr>
              <a:t>göre kapalı ve filtre </a:t>
            </a:r>
            <a:r>
              <a:rPr lang="tr-TR" sz="1400" dirty="0" smtClean="0">
                <a:latin typeface="Times New Roman TR" pitchFamily="18" charset="0"/>
                <a:cs typeface="Times New Roman TR" pitchFamily="18" charset="0"/>
              </a:rPr>
              <a:t>boyu bilgilerinin </a:t>
            </a:r>
          </a:p>
          <a:p>
            <a:pPr algn="just"/>
            <a:endParaRPr lang="tr-TR" sz="1400" dirty="0">
              <a:latin typeface="Times New Roman TR" pitchFamily="18" charset="0"/>
              <a:cs typeface="Times New Roman TR" pitchFamily="18" charset="0"/>
            </a:endParaRPr>
          </a:p>
          <a:p>
            <a:pPr algn="just"/>
            <a:r>
              <a:rPr lang="tr-TR" sz="1400" dirty="0" smtClean="0">
                <a:latin typeface="Times New Roman TR" pitchFamily="18" charset="0"/>
                <a:cs typeface="Times New Roman TR" pitchFamily="18" charset="0"/>
              </a:rPr>
              <a:t>topluca </a:t>
            </a:r>
            <a:r>
              <a:rPr lang="tr-TR" sz="1400" dirty="0">
                <a:latin typeface="Times New Roman TR" pitchFamily="18" charset="0"/>
                <a:cs typeface="Times New Roman TR" pitchFamily="18" charset="0"/>
              </a:rPr>
              <a:t>bir şekil </a:t>
            </a:r>
            <a:r>
              <a:rPr lang="tr-TR" sz="1400" dirty="0" smtClean="0">
                <a:latin typeface="Times New Roman TR" pitchFamily="18" charset="0"/>
                <a:cs typeface="Times New Roman TR" pitchFamily="18" charset="0"/>
              </a:rPr>
              <a:t>üzerinde gösterildiği </a:t>
            </a:r>
            <a:r>
              <a:rPr lang="tr-TR" sz="1400" dirty="0">
                <a:latin typeface="Times New Roman TR" pitchFamily="18" charset="0"/>
                <a:cs typeface="Times New Roman TR" pitchFamily="18" charset="0"/>
              </a:rPr>
              <a:t>ve standart bir çizim </a:t>
            </a:r>
            <a:r>
              <a:rPr lang="tr-TR" sz="1400" dirty="0" smtClean="0">
                <a:latin typeface="Times New Roman TR" pitchFamily="18" charset="0"/>
                <a:cs typeface="Times New Roman TR" pitchFamily="18" charset="0"/>
              </a:rPr>
              <a:t>biçimine sahip </a:t>
            </a:r>
            <a:r>
              <a:rPr lang="tr-TR" sz="1400" dirty="0">
                <a:latin typeface="Times New Roman TR" pitchFamily="18" charset="0"/>
                <a:cs typeface="Times New Roman TR" pitchFamily="18" charset="0"/>
              </a:rPr>
              <a:t>olan şekle su sondaj kuyusu </a:t>
            </a:r>
            <a:r>
              <a:rPr lang="tr-TR" sz="1400" dirty="0" err="1" smtClean="0">
                <a:latin typeface="Times New Roman TR" pitchFamily="18" charset="0"/>
                <a:cs typeface="Times New Roman TR" pitchFamily="18" charset="0"/>
              </a:rPr>
              <a:t>avan</a:t>
            </a:r>
            <a:r>
              <a:rPr lang="tr-TR" sz="1400" dirty="0" smtClean="0">
                <a:latin typeface="Times New Roman TR" pitchFamily="18" charset="0"/>
                <a:cs typeface="Times New Roman TR" pitchFamily="18" charset="0"/>
              </a:rPr>
              <a:t> projesi yada </a:t>
            </a:r>
            <a:r>
              <a:rPr lang="tr-TR" sz="1400" dirty="0">
                <a:latin typeface="Times New Roman TR" pitchFamily="18" charset="0"/>
                <a:cs typeface="Times New Roman TR" pitchFamily="18" charset="0"/>
              </a:rPr>
              <a:t>kuyu </a:t>
            </a:r>
            <a:r>
              <a:rPr lang="tr-TR" sz="1400" dirty="0" err="1">
                <a:latin typeface="Times New Roman TR" pitchFamily="18" charset="0"/>
                <a:cs typeface="Times New Roman TR" pitchFamily="18" charset="0"/>
              </a:rPr>
              <a:t>logu</a:t>
            </a:r>
            <a:r>
              <a:rPr lang="tr-TR" sz="1400" dirty="0">
                <a:latin typeface="Times New Roman TR" pitchFamily="18" charset="0"/>
                <a:cs typeface="Times New Roman TR" pitchFamily="18" charset="0"/>
              </a:rPr>
              <a:t> adı verilir.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85000" lnSpcReduction="10000"/>
          </a:bodyPr>
          <a:lstStyle/>
          <a:p>
            <a:pPr algn="just"/>
            <a:r>
              <a:rPr lang="tr-TR" dirty="0" smtClean="0"/>
              <a:t>Sığ kuyulara kıyasla derin kuyular kuyu </a:t>
            </a:r>
            <a:r>
              <a:rPr lang="tr-TR" dirty="0" err="1" smtClean="0"/>
              <a:t>stabilitesinin</a:t>
            </a:r>
            <a:r>
              <a:rPr lang="tr-TR" dirty="0" smtClean="0"/>
              <a:t> sağlanması için sondaj sıvısına gereksinim duymaktadır. Sondaj sıvısı kuyu dibinde yüksek bir hidrostatik  basınç sağlar. Füzyon sondajının derin kuyulara uygulanabilmesi için yüksek yoğunluklu yüksek basınçlı bir ortamda yüksek sıcaklık ve yüksek ısı akışı sağlanması gerekmektedir.</a:t>
            </a:r>
          </a:p>
          <a:p>
            <a:pPr algn="just"/>
            <a:endParaRPr lang="tr-TR" dirty="0" smtClean="0"/>
          </a:p>
          <a:p>
            <a:pPr algn="just"/>
            <a:r>
              <a:rPr lang="tr-TR" dirty="0" smtClean="0"/>
              <a:t>Sondaj sıvısı olarak su kullanıldığında </a:t>
            </a:r>
            <a:r>
              <a:rPr lang="tr-TR" dirty="0" err="1" smtClean="0"/>
              <a:t>hidrotermal</a:t>
            </a:r>
            <a:r>
              <a:rPr lang="tr-TR" dirty="0" smtClean="0"/>
              <a:t> alev ya da </a:t>
            </a:r>
            <a:r>
              <a:rPr lang="tr-TR" dirty="0" err="1" smtClean="0"/>
              <a:t>süperkritik</a:t>
            </a:r>
            <a:r>
              <a:rPr lang="tr-TR" dirty="0" smtClean="0"/>
              <a:t> suda üretilen alevler derin kuyuda kayacın parçalanması için kullanılabilir.</a:t>
            </a:r>
            <a:endParaRPr lang="tr-TR" dirty="0"/>
          </a:p>
        </p:txBody>
      </p:sp>
      <p:sp>
        <p:nvSpPr>
          <p:cNvPr id="4" name="Dikdörtgen 3"/>
          <p:cNvSpPr/>
          <p:nvPr/>
        </p:nvSpPr>
        <p:spPr>
          <a:xfrm>
            <a:off x="1428462" y="6211669"/>
            <a:ext cx="5735825" cy="369332"/>
          </a:xfrm>
          <a:prstGeom prst="rect">
            <a:avLst/>
          </a:prstGeom>
        </p:spPr>
        <p:txBody>
          <a:bodyPr wrap="square">
            <a:spAutoFit/>
          </a:bodyPr>
          <a:lstStyle/>
          <a:p>
            <a:r>
              <a:rPr lang="tr-TR" dirty="0">
                <a:hlinkClick r:id="rId2"/>
              </a:rPr>
              <a:t>https://www.youtube.com/watch?v=6Fwkb0Kxajk</a:t>
            </a:r>
            <a:endParaRPr lang="tr-TR" dirty="0"/>
          </a:p>
        </p:txBody>
      </p:sp>
    </p:spTree>
    <p:extLst>
      <p:ext uri="{BB962C8B-B14F-4D97-AF65-F5344CB8AC3E}">
        <p14:creationId xmlns:p14="http://schemas.microsoft.com/office/powerpoint/2010/main" val="126499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2123728" y="764704"/>
            <a:ext cx="3610183" cy="5459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955055" y="615861"/>
            <a:ext cx="7278339" cy="1200329"/>
          </a:xfrm>
          <a:prstGeom prst="rect">
            <a:avLst/>
          </a:prstGeom>
          <a:solidFill>
            <a:srgbClr val="FFFFFF"/>
          </a:solidFill>
          <a:ln w="9525">
            <a:noFill/>
            <a:miter lim="800000"/>
            <a:headEnd/>
            <a:tailEnd/>
          </a:ln>
        </p:spPr>
        <p:txBody>
          <a:bodyPr wrap="none" anchor="ctr">
            <a:spAutoFit/>
          </a:bodyPr>
          <a:lstStyle/>
          <a:p>
            <a:pPr algn="ctr">
              <a:tabLst>
                <a:tab pos="463550" algn="l"/>
              </a:tabLst>
            </a:pPr>
            <a:r>
              <a:rPr lang="tr-TR" sz="1800" b="1" dirty="0">
                <a:solidFill>
                  <a:schemeClr val="accent2"/>
                </a:solidFill>
              </a:rPr>
              <a:t> SONDAJ </a:t>
            </a:r>
            <a:endParaRPr lang="en-US" sz="1800" dirty="0">
              <a:solidFill>
                <a:schemeClr val="accent2"/>
              </a:solidFill>
            </a:endParaRPr>
          </a:p>
          <a:p>
            <a:pPr algn="ctr">
              <a:tabLst>
                <a:tab pos="463550" algn="l"/>
              </a:tabLst>
            </a:pPr>
            <a:r>
              <a:rPr lang="tr-TR" sz="1800" dirty="0">
                <a:solidFill>
                  <a:srgbClr val="00B0F0"/>
                </a:solidFill>
              </a:rPr>
              <a:t>Su sondajlarda kullanılan 2 ana sondaj yöntemi vardır. Bunlar;</a:t>
            </a:r>
            <a:endParaRPr lang="en-US" sz="1800" dirty="0">
              <a:solidFill>
                <a:srgbClr val="00B0F0"/>
              </a:solidFill>
            </a:endParaRPr>
          </a:p>
          <a:p>
            <a:pPr algn="ctr">
              <a:tabLst>
                <a:tab pos="463550" algn="l"/>
              </a:tabLst>
            </a:pPr>
            <a:r>
              <a:rPr lang="tr-TR" sz="1800" dirty="0">
                <a:solidFill>
                  <a:srgbClr val="00B0F0"/>
                </a:solidFill>
              </a:rPr>
              <a:t> -Döner sondaj(Düz çamur dolaşımlı)</a:t>
            </a:r>
            <a:endParaRPr lang="en-US" sz="1800" dirty="0">
              <a:solidFill>
                <a:srgbClr val="00B0F0"/>
              </a:solidFill>
            </a:endParaRPr>
          </a:p>
          <a:p>
            <a:pPr algn="ctr">
              <a:tabLst>
                <a:tab pos="463550" algn="l"/>
              </a:tabLst>
            </a:pPr>
            <a:r>
              <a:rPr lang="tr-TR" sz="1800" dirty="0">
                <a:solidFill>
                  <a:srgbClr val="00B0F0"/>
                </a:solidFill>
              </a:rPr>
              <a:t>-Döner-darbeli </a:t>
            </a:r>
            <a:r>
              <a:rPr lang="tr-TR" sz="1800" dirty="0" smtClean="0">
                <a:solidFill>
                  <a:srgbClr val="00B0F0"/>
                </a:solidFill>
              </a:rPr>
              <a:t>sondaj (</a:t>
            </a:r>
            <a:r>
              <a:rPr lang="tr-TR" sz="1800" dirty="0" err="1">
                <a:solidFill>
                  <a:srgbClr val="00B0F0"/>
                </a:solidFill>
              </a:rPr>
              <a:t>Kuyudibi</a:t>
            </a:r>
            <a:r>
              <a:rPr lang="tr-TR" sz="1800" dirty="0">
                <a:solidFill>
                  <a:srgbClr val="00B0F0"/>
                </a:solidFill>
              </a:rPr>
              <a:t> çekici ile düz dolaşımlı sondaj/havalı sondaj) </a:t>
            </a:r>
          </a:p>
        </p:txBody>
      </p:sp>
      <p:sp>
        <p:nvSpPr>
          <p:cNvPr id="4" name="3 Dikdörtgen"/>
          <p:cNvSpPr/>
          <p:nvPr/>
        </p:nvSpPr>
        <p:spPr>
          <a:xfrm>
            <a:off x="1115616" y="2132856"/>
            <a:ext cx="7848872" cy="3785652"/>
          </a:xfrm>
          <a:prstGeom prst="rect">
            <a:avLst/>
          </a:prstGeom>
        </p:spPr>
        <p:txBody>
          <a:bodyPr wrap="square">
            <a:spAutoFit/>
          </a:bodyPr>
          <a:lstStyle/>
          <a:p>
            <a:pPr algn="ctr"/>
            <a:r>
              <a:rPr lang="tr-TR" sz="2000" dirty="0">
                <a:solidFill>
                  <a:srgbClr val="FF0000"/>
                </a:solidFill>
                <a:latin typeface="Times New Roman TR" pitchFamily="18" charset="0"/>
                <a:cs typeface="Times New Roman TR" pitchFamily="18" charset="0"/>
              </a:rPr>
              <a:t>KUYU İÇİN EN UYGUN ÇAP TAYİNİ</a:t>
            </a:r>
          </a:p>
          <a:p>
            <a:r>
              <a:rPr lang="tr-TR" sz="2000" dirty="0">
                <a:latin typeface="Times New Roman TR" pitchFamily="18" charset="0"/>
                <a:cs typeface="Times New Roman TR" pitchFamily="18" charset="0"/>
              </a:rPr>
              <a:t>• Kuyudan alınacak su miktarı </a:t>
            </a:r>
            <a:r>
              <a:rPr lang="tr-TR" sz="2000" dirty="0" smtClean="0">
                <a:latin typeface="Times New Roman TR" pitchFamily="18" charset="0"/>
                <a:cs typeface="Times New Roman TR" pitchFamily="18" charset="0"/>
              </a:rPr>
              <a:t>göz önünde </a:t>
            </a:r>
            <a:r>
              <a:rPr lang="tr-TR" sz="2000" dirty="0">
                <a:latin typeface="Times New Roman TR" pitchFamily="18" charset="0"/>
                <a:cs typeface="Times New Roman TR" pitchFamily="18" charset="0"/>
              </a:rPr>
              <a:t>tutularak, sondaj deliği çapı, </a:t>
            </a:r>
            <a:r>
              <a:rPr lang="tr-TR" sz="2000" dirty="0" smtClean="0">
                <a:latin typeface="Times New Roman TR" pitchFamily="18" charset="0"/>
                <a:cs typeface="Times New Roman TR" pitchFamily="18" charset="0"/>
              </a:rPr>
              <a:t>kullanılacak koruma </a:t>
            </a:r>
            <a:r>
              <a:rPr lang="tr-TR" sz="2000" dirty="0">
                <a:latin typeface="Times New Roman TR" pitchFamily="18" charset="0"/>
                <a:cs typeface="Times New Roman TR" pitchFamily="18" charset="0"/>
              </a:rPr>
              <a:t>borusu çapından kuyu derinliği, boru türü ve geçilen formasyona </a:t>
            </a:r>
            <a:r>
              <a:rPr lang="tr-TR" sz="2000" dirty="0" smtClean="0">
                <a:latin typeface="Times New Roman TR" pitchFamily="18" charset="0"/>
                <a:cs typeface="Times New Roman TR" pitchFamily="18" charset="0"/>
              </a:rPr>
              <a:t>bağlı olarak </a:t>
            </a:r>
            <a:r>
              <a:rPr lang="tr-TR" sz="2000" dirty="0">
                <a:latin typeface="Times New Roman TR" pitchFamily="18" charset="0"/>
                <a:cs typeface="Times New Roman TR" pitchFamily="18" charset="0"/>
              </a:rPr>
              <a:t>en az 2 </a:t>
            </a:r>
            <a:r>
              <a:rPr lang="tr-TR" sz="2000" dirty="0" err="1">
                <a:latin typeface="Times New Roman TR" pitchFamily="18" charset="0"/>
                <a:cs typeface="Times New Roman TR" pitchFamily="18" charset="0"/>
              </a:rPr>
              <a:t>inch</a:t>
            </a:r>
            <a:r>
              <a:rPr lang="tr-TR" sz="2000" dirty="0">
                <a:latin typeface="Times New Roman TR" pitchFamily="18" charset="0"/>
                <a:cs typeface="Times New Roman TR" pitchFamily="18" charset="0"/>
              </a:rPr>
              <a:t>, en çok 8 </a:t>
            </a:r>
            <a:r>
              <a:rPr lang="tr-TR" sz="2000" dirty="0" err="1">
                <a:latin typeface="Times New Roman TR" pitchFamily="18" charset="0"/>
                <a:cs typeface="Times New Roman TR" pitchFamily="18" charset="0"/>
              </a:rPr>
              <a:t>inch</a:t>
            </a:r>
            <a:r>
              <a:rPr lang="tr-TR" sz="2000" dirty="0">
                <a:latin typeface="Times New Roman TR" pitchFamily="18" charset="0"/>
                <a:cs typeface="Times New Roman TR" pitchFamily="18" charset="0"/>
              </a:rPr>
              <a:t> daha geniş olmalıdır. Özel amaçlı kuyularda </a:t>
            </a:r>
            <a:r>
              <a:rPr lang="tr-TR" sz="2000" dirty="0" smtClean="0">
                <a:latin typeface="Times New Roman TR" pitchFamily="18" charset="0"/>
                <a:cs typeface="Times New Roman TR" pitchFamily="18" charset="0"/>
              </a:rPr>
              <a:t>bu değerlerin </a:t>
            </a:r>
            <a:r>
              <a:rPr lang="tr-TR" sz="2000" dirty="0">
                <a:latin typeface="Times New Roman TR" pitchFamily="18" charset="0"/>
                <a:cs typeface="Times New Roman TR" pitchFamily="18" charset="0"/>
              </a:rPr>
              <a:t>dışına çıkılabilmektedir.</a:t>
            </a:r>
          </a:p>
          <a:p>
            <a:endParaRPr lang="tr-TR" sz="2000" dirty="0" smtClean="0">
              <a:latin typeface="Times New Roman TR" pitchFamily="18" charset="0"/>
              <a:cs typeface="Times New Roman TR" pitchFamily="18" charset="0"/>
            </a:endParaRPr>
          </a:p>
          <a:p>
            <a:r>
              <a:rPr lang="tr-TR" sz="2000" dirty="0" smtClean="0">
                <a:solidFill>
                  <a:srgbClr val="FF0000"/>
                </a:solidFill>
                <a:latin typeface="Times New Roman TR" pitchFamily="18" charset="0"/>
                <a:cs typeface="Times New Roman TR" pitchFamily="18" charset="0"/>
              </a:rPr>
              <a:t>• </a:t>
            </a:r>
            <a:r>
              <a:rPr lang="tr-TR" sz="2000" dirty="0">
                <a:solidFill>
                  <a:srgbClr val="FF0000"/>
                </a:solidFill>
                <a:latin typeface="Times New Roman TR" pitchFamily="18" charset="0"/>
                <a:cs typeface="Times New Roman TR" pitchFamily="18" charset="0"/>
              </a:rPr>
              <a:t>Birimlere göre kullanılacak matkaplar</a:t>
            </a:r>
            <a:r>
              <a:rPr lang="tr-TR" sz="2000" dirty="0" smtClean="0">
                <a:solidFill>
                  <a:srgbClr val="FF0000"/>
                </a:solidFill>
                <a:latin typeface="Times New Roman TR" pitchFamily="18" charset="0"/>
                <a:cs typeface="Times New Roman TR" pitchFamily="18" charset="0"/>
              </a:rPr>
              <a:t>:</a:t>
            </a:r>
          </a:p>
          <a:p>
            <a:r>
              <a:rPr lang="tr-TR" sz="2000" dirty="0">
                <a:latin typeface="Times New Roman TR" pitchFamily="18" charset="0"/>
                <a:cs typeface="Times New Roman TR" pitchFamily="18" charset="0"/>
              </a:rPr>
              <a:t>- Çok yumuşak formasyonlarda testere dişli matkaplar kullanılır. </a:t>
            </a:r>
          </a:p>
          <a:p>
            <a:r>
              <a:rPr lang="tr-TR" sz="2000" dirty="0" smtClean="0">
                <a:latin typeface="Times New Roman TR" pitchFamily="18" charset="0"/>
                <a:cs typeface="Times New Roman TR" pitchFamily="18" charset="0"/>
              </a:rPr>
              <a:t>- </a:t>
            </a:r>
            <a:r>
              <a:rPr lang="tr-TR" sz="2000" dirty="0">
                <a:latin typeface="Times New Roman TR" pitchFamily="18" charset="0"/>
                <a:cs typeface="Times New Roman TR" pitchFamily="18" charset="0"/>
              </a:rPr>
              <a:t>Yumuşak formasyonlarda kanatlı matkap, </a:t>
            </a:r>
          </a:p>
          <a:p>
            <a:r>
              <a:rPr lang="tr-TR" sz="2000" dirty="0" smtClean="0">
                <a:latin typeface="Times New Roman TR" pitchFamily="18" charset="0"/>
                <a:cs typeface="Times New Roman TR" pitchFamily="18" charset="0"/>
              </a:rPr>
              <a:t>- Sert </a:t>
            </a:r>
            <a:r>
              <a:rPr lang="tr-TR" sz="2000" dirty="0">
                <a:latin typeface="Times New Roman TR" pitchFamily="18" charset="0"/>
                <a:cs typeface="Times New Roman TR" pitchFamily="18" charset="0"/>
              </a:rPr>
              <a:t>formasyonlarda </a:t>
            </a:r>
            <a:r>
              <a:rPr lang="tr-TR" sz="2000" dirty="0" err="1">
                <a:latin typeface="Times New Roman TR" pitchFamily="18" charset="0"/>
                <a:cs typeface="Times New Roman TR" pitchFamily="18" charset="0"/>
              </a:rPr>
              <a:t>bilyalı</a:t>
            </a:r>
            <a:r>
              <a:rPr lang="tr-TR" sz="2000" dirty="0">
                <a:latin typeface="Times New Roman TR" pitchFamily="18" charset="0"/>
                <a:cs typeface="Times New Roman TR" pitchFamily="18" charset="0"/>
              </a:rPr>
              <a:t>, </a:t>
            </a:r>
            <a:endParaRPr lang="tr-TR" sz="2000" dirty="0" smtClean="0">
              <a:latin typeface="Times New Roman TR" pitchFamily="18" charset="0"/>
              <a:cs typeface="Times New Roman TR" pitchFamily="18" charset="0"/>
            </a:endParaRPr>
          </a:p>
          <a:p>
            <a:r>
              <a:rPr lang="tr-TR" sz="2000" dirty="0" smtClean="0">
                <a:latin typeface="Times New Roman TR" pitchFamily="18" charset="0"/>
                <a:cs typeface="Times New Roman TR" pitchFamily="18" charset="0"/>
              </a:rPr>
              <a:t>- Çok sert formasyonlarda </a:t>
            </a:r>
            <a:r>
              <a:rPr lang="tr-TR" sz="2000" dirty="0">
                <a:latin typeface="Times New Roman TR" pitchFamily="18" charset="0"/>
                <a:cs typeface="Times New Roman TR" pitchFamily="18" charset="0"/>
              </a:rPr>
              <a:t>ise, elmas matkaplar kullanılır. </a:t>
            </a:r>
            <a:endParaRPr lang="tr-TR" sz="2000" dirty="0" smtClean="0">
              <a:latin typeface="Times New Roman TR" pitchFamily="18" charset="0"/>
              <a:cs typeface="Times New Roman TR" pitchFamily="18" charset="0"/>
            </a:endParaRPr>
          </a:p>
          <a:p>
            <a:r>
              <a:rPr lang="tr-TR" sz="2000" dirty="0" smtClean="0">
                <a:solidFill>
                  <a:srgbClr val="00B0F0"/>
                </a:solidFill>
                <a:latin typeface="Times New Roman TR" pitchFamily="18" charset="0"/>
                <a:cs typeface="Times New Roman TR" pitchFamily="18" charset="0"/>
              </a:rPr>
              <a:t>- Kilde </a:t>
            </a:r>
            <a:r>
              <a:rPr lang="tr-TR" sz="2000" dirty="0">
                <a:solidFill>
                  <a:srgbClr val="00B0F0"/>
                </a:solidFill>
                <a:latin typeface="Times New Roman TR" pitchFamily="18" charset="0"/>
                <a:cs typeface="Times New Roman TR" pitchFamily="18" charset="0"/>
              </a:rPr>
              <a:t>elmas matkap, kesinlikle</a:t>
            </a:r>
            <a:r>
              <a:rPr lang="tr-TR" sz="2000" dirty="0" smtClean="0">
                <a:solidFill>
                  <a:srgbClr val="00B0F0"/>
                </a:solidFill>
                <a:latin typeface="Times New Roman TR" pitchFamily="18" charset="0"/>
                <a:cs typeface="Times New Roman TR" pitchFamily="18" charset="0"/>
              </a:rPr>
              <a:t>, kullanılmaz</a:t>
            </a:r>
            <a:r>
              <a:rPr lang="tr-TR" sz="2000" dirty="0">
                <a:solidFill>
                  <a:srgbClr val="00B0F0"/>
                </a:solidFill>
                <a:latin typeface="Times New Roman TR" pitchFamily="18" charset="0"/>
                <a:cs typeface="Times New Roman TR"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Oak"/>
          <p:cNvSpPr>
            <a:spLocks noGrp="1" noChangeArrowheads="1"/>
          </p:cNvSpPr>
          <p:nvPr>
            <p:ph type="title"/>
          </p:nvPr>
        </p:nvSpPr>
        <p:spPr>
          <a:xfrm>
            <a:off x="457200" y="476250"/>
            <a:ext cx="5770563" cy="792163"/>
          </a:xfrm>
          <a:noFill/>
        </p:spPr>
        <p:txBody>
          <a:bodyPr/>
          <a:lstStyle/>
          <a:p>
            <a:pPr algn="ctr"/>
            <a:r>
              <a:rPr lang="tr-TR" sz="1800" dirty="0">
                <a:solidFill>
                  <a:srgbClr val="FF5050"/>
                </a:solidFill>
                <a:latin typeface="Comic Sans MS" pitchFamily="66" charset="0"/>
              </a:rPr>
              <a:t>Örnek (numune) alma işlemi ve yöntemleri:</a:t>
            </a:r>
          </a:p>
        </p:txBody>
      </p:sp>
      <p:sp>
        <p:nvSpPr>
          <p:cNvPr id="79875" name="Rectangle 3" descr="Stationery"/>
          <p:cNvSpPr>
            <a:spLocks noGrp="1" noChangeArrowheads="1"/>
          </p:cNvSpPr>
          <p:nvPr>
            <p:ph sz="half" idx="1"/>
          </p:nvPr>
        </p:nvSpPr>
        <p:spPr>
          <a:xfrm>
            <a:off x="899592" y="1268413"/>
            <a:ext cx="5328171" cy="4176811"/>
          </a:xfrm>
          <a:noFill/>
        </p:spPr>
        <p:txBody>
          <a:bodyPr/>
          <a:lstStyle/>
          <a:p>
            <a:pPr algn="just">
              <a:lnSpc>
                <a:spcPct val="90000"/>
              </a:lnSpc>
            </a:pPr>
            <a:r>
              <a:rPr lang="tr-TR" sz="1600" dirty="0">
                <a:solidFill>
                  <a:srgbClr val="000000"/>
                </a:solidFill>
                <a:latin typeface="Comic Sans MS" pitchFamily="66" charset="0"/>
              </a:rPr>
              <a:t>Delme işlemi başladıktan sonra her metrede bir kesilen formasyonun tanınabilmesi için örnek alınır ve karelere bölünmüş gözler şeklinde dizayn edilen örnek sandıklarına yerleştirilir. Bu gözler ikiye ayrılarak bir kısmına yıkanmış diğer kısmına da yıkanmamış örnekler konur. Kuyu teçhiz işlemi sırasında bu örneklerden yararlanılarak </a:t>
            </a:r>
            <a:r>
              <a:rPr lang="tr-TR" sz="1600" dirty="0" err="1">
                <a:solidFill>
                  <a:srgbClr val="000000"/>
                </a:solidFill>
                <a:latin typeface="Comic Sans MS" pitchFamily="66" charset="0"/>
              </a:rPr>
              <a:t>borulama</a:t>
            </a:r>
            <a:r>
              <a:rPr lang="tr-TR" sz="1600" dirty="0">
                <a:solidFill>
                  <a:srgbClr val="000000"/>
                </a:solidFill>
                <a:latin typeface="Comic Sans MS" pitchFamily="66" charset="0"/>
              </a:rPr>
              <a:t> işlemi yapılır.</a:t>
            </a:r>
          </a:p>
          <a:p>
            <a:pPr algn="just">
              <a:lnSpc>
                <a:spcPct val="90000"/>
              </a:lnSpc>
            </a:pPr>
            <a:endParaRPr lang="tr-TR" sz="1600" dirty="0">
              <a:solidFill>
                <a:srgbClr val="000000"/>
              </a:solidFill>
              <a:latin typeface="Comic Sans MS" pitchFamily="66" charset="0"/>
            </a:endParaRPr>
          </a:p>
          <a:p>
            <a:pPr algn="just">
              <a:lnSpc>
                <a:spcPct val="90000"/>
              </a:lnSpc>
            </a:pPr>
            <a:r>
              <a:rPr lang="tr-TR" sz="1800" dirty="0">
                <a:solidFill>
                  <a:srgbClr val="FF5050"/>
                </a:solidFill>
                <a:latin typeface="Comic Sans MS" pitchFamily="66" charset="0"/>
              </a:rPr>
              <a:t>Örnek alma işlemi;</a:t>
            </a:r>
          </a:p>
          <a:p>
            <a:pPr algn="just">
              <a:lnSpc>
                <a:spcPct val="90000"/>
              </a:lnSpc>
            </a:pPr>
            <a:r>
              <a:rPr lang="tr-TR" sz="1600" dirty="0">
                <a:solidFill>
                  <a:srgbClr val="000000"/>
                </a:solidFill>
                <a:latin typeface="Comic Sans MS" pitchFamily="66" charset="0"/>
              </a:rPr>
              <a:t>Kırıntılı örnek alma (Dolaşım sıvısı ile),</a:t>
            </a:r>
          </a:p>
          <a:p>
            <a:pPr algn="just">
              <a:lnSpc>
                <a:spcPct val="90000"/>
              </a:lnSpc>
            </a:pPr>
            <a:r>
              <a:rPr lang="tr-TR" sz="1600" dirty="0">
                <a:solidFill>
                  <a:srgbClr val="000000"/>
                </a:solidFill>
                <a:latin typeface="Comic Sans MS" pitchFamily="66" charset="0"/>
              </a:rPr>
              <a:t>Bozulmuş örnek alma (Darbeli sondajlarda),</a:t>
            </a:r>
          </a:p>
          <a:p>
            <a:pPr algn="just">
              <a:lnSpc>
                <a:spcPct val="90000"/>
              </a:lnSpc>
            </a:pPr>
            <a:r>
              <a:rPr lang="tr-TR" sz="1600" dirty="0">
                <a:solidFill>
                  <a:srgbClr val="000000"/>
                </a:solidFill>
                <a:latin typeface="Comic Sans MS" pitchFamily="66" charset="0"/>
              </a:rPr>
              <a:t>Değişmemiş örnek alma (</a:t>
            </a:r>
            <a:r>
              <a:rPr lang="tr-TR" sz="1600" dirty="0" err="1">
                <a:solidFill>
                  <a:srgbClr val="000000"/>
                </a:solidFill>
                <a:latin typeface="Comic Sans MS" pitchFamily="66" charset="0"/>
              </a:rPr>
              <a:t>Karotlu</a:t>
            </a:r>
            <a:r>
              <a:rPr lang="tr-TR" sz="1600" dirty="0">
                <a:solidFill>
                  <a:srgbClr val="000000"/>
                </a:solidFill>
                <a:latin typeface="Comic Sans MS" pitchFamily="66" charset="0"/>
              </a:rPr>
              <a:t> sondajlarda),</a:t>
            </a:r>
          </a:p>
          <a:p>
            <a:pPr algn="just">
              <a:lnSpc>
                <a:spcPct val="90000"/>
              </a:lnSpc>
            </a:pPr>
            <a:r>
              <a:rPr lang="tr-TR" sz="1600" dirty="0">
                <a:solidFill>
                  <a:srgbClr val="000000"/>
                </a:solidFill>
                <a:latin typeface="Comic Sans MS" pitchFamily="66" charset="0"/>
              </a:rPr>
              <a:t>Bozulmamış örnek alma (</a:t>
            </a:r>
            <a:r>
              <a:rPr lang="tr-TR" sz="1600" dirty="0" err="1" smtClean="0">
                <a:solidFill>
                  <a:srgbClr val="000000"/>
                </a:solidFill>
                <a:latin typeface="Comic Sans MS" pitchFamily="66" charset="0"/>
              </a:rPr>
              <a:t>Denison</a:t>
            </a:r>
            <a:r>
              <a:rPr lang="tr-TR" sz="1600" dirty="0" smtClean="0">
                <a:solidFill>
                  <a:srgbClr val="000000"/>
                </a:solidFill>
                <a:latin typeface="Comic Sans MS" pitchFamily="66" charset="0"/>
              </a:rPr>
              <a:t> </a:t>
            </a:r>
            <a:r>
              <a:rPr lang="tr-TR" sz="1600" dirty="0">
                <a:solidFill>
                  <a:srgbClr val="000000"/>
                </a:solidFill>
                <a:latin typeface="Comic Sans MS" pitchFamily="66" charset="0"/>
              </a:rPr>
              <a:t>tüpü ile),</a:t>
            </a:r>
          </a:p>
          <a:p>
            <a:pPr algn="just">
              <a:lnSpc>
                <a:spcPct val="90000"/>
              </a:lnSpc>
              <a:buNone/>
            </a:pPr>
            <a:r>
              <a:rPr lang="tr-TR" sz="1600" dirty="0">
                <a:solidFill>
                  <a:srgbClr val="000000"/>
                </a:solidFill>
                <a:latin typeface="Comic Sans MS" pitchFamily="66" charset="0"/>
              </a:rPr>
              <a:t>yöntemlerinden biri ile gerçekleştirilir. </a:t>
            </a:r>
          </a:p>
          <a:p>
            <a:pPr algn="just">
              <a:lnSpc>
                <a:spcPct val="90000"/>
              </a:lnSpc>
            </a:pPr>
            <a:endParaRPr lang="tr-TR" sz="1600" dirty="0">
              <a:solidFill>
                <a:srgbClr val="000000"/>
              </a:solidFill>
              <a:latin typeface="Comic Sans MS" pitchFamily="66" charset="0"/>
            </a:endParaRPr>
          </a:p>
          <a:p>
            <a:pPr algn="just">
              <a:lnSpc>
                <a:spcPct val="90000"/>
              </a:lnSpc>
            </a:pPr>
            <a:endParaRPr lang="tr-TR" sz="1600" dirty="0">
              <a:solidFill>
                <a:srgbClr val="000000"/>
              </a:solidFill>
              <a:latin typeface="Comic Sans MS" pitchFamily="66" charset="0"/>
            </a:endParaRPr>
          </a:p>
        </p:txBody>
      </p:sp>
      <p:pic>
        <p:nvPicPr>
          <p:cNvPr id="79877" name="Picture 5" descr="kırık ornek"/>
          <p:cNvPicPr>
            <a:picLocks noChangeAspect="1" noChangeArrowheads="1"/>
          </p:cNvPicPr>
          <p:nvPr/>
        </p:nvPicPr>
        <p:blipFill>
          <a:blip r:embed="rId2" cstate="print"/>
          <a:srcRect/>
          <a:stretch>
            <a:fillRect/>
          </a:stretch>
        </p:blipFill>
        <p:spPr bwMode="auto">
          <a:xfrm>
            <a:off x="6315075" y="2608263"/>
            <a:ext cx="2654300" cy="1881187"/>
          </a:xfrm>
          <a:prstGeom prst="rect">
            <a:avLst/>
          </a:prstGeom>
          <a:noFill/>
          <a:ln w="57150">
            <a:solidFill>
              <a:srgbClr val="993300"/>
            </a:solidFill>
            <a:miter lim="800000"/>
            <a:headEnd/>
            <a:tailEnd/>
          </a:ln>
        </p:spPr>
      </p:pic>
      <p:pic>
        <p:nvPicPr>
          <p:cNvPr id="79878" name="Picture 6" descr="yıkanmış ornek"/>
          <p:cNvPicPr>
            <a:picLocks noChangeAspect="1" noChangeArrowheads="1"/>
          </p:cNvPicPr>
          <p:nvPr/>
        </p:nvPicPr>
        <p:blipFill>
          <a:blip r:embed="rId3" cstate="print"/>
          <a:srcRect/>
          <a:stretch>
            <a:fillRect/>
          </a:stretch>
        </p:blipFill>
        <p:spPr bwMode="auto">
          <a:xfrm>
            <a:off x="6329363" y="4632325"/>
            <a:ext cx="2620962" cy="1892300"/>
          </a:xfrm>
          <a:prstGeom prst="rect">
            <a:avLst/>
          </a:prstGeom>
          <a:noFill/>
          <a:ln w="57150">
            <a:solidFill>
              <a:srgbClr val="993300"/>
            </a:solidFill>
            <a:miter lim="800000"/>
            <a:headEnd/>
            <a:tailEnd/>
          </a:ln>
        </p:spPr>
      </p:pic>
      <p:pic>
        <p:nvPicPr>
          <p:cNvPr id="79879" name="Picture 7" descr="ornek"/>
          <p:cNvPicPr>
            <a:picLocks noChangeAspect="1" noChangeArrowheads="1"/>
          </p:cNvPicPr>
          <p:nvPr/>
        </p:nvPicPr>
        <p:blipFill>
          <a:blip r:embed="rId4" cstate="print"/>
          <a:srcRect/>
          <a:stretch>
            <a:fillRect/>
          </a:stretch>
        </p:blipFill>
        <p:spPr bwMode="auto">
          <a:xfrm>
            <a:off x="6323013" y="188913"/>
            <a:ext cx="2663825" cy="2273300"/>
          </a:xfrm>
          <a:prstGeom prst="rect">
            <a:avLst/>
          </a:prstGeom>
          <a:noFill/>
          <a:ln w="57150">
            <a:solidFill>
              <a:srgbClr val="993300"/>
            </a:solidFill>
            <a:miter lim="800000"/>
            <a:headEnd/>
            <a:tailEnd/>
          </a:ln>
        </p:spPr>
      </p:pic>
      <p:pic>
        <p:nvPicPr>
          <p:cNvPr id="79880" name="Picture 8" descr="core_samples"/>
          <p:cNvPicPr>
            <a:picLocks noChangeAspect="1" noChangeArrowheads="1"/>
          </p:cNvPicPr>
          <p:nvPr/>
        </p:nvPicPr>
        <p:blipFill>
          <a:blip r:embed="rId5" cstate="print"/>
          <a:srcRect/>
          <a:stretch>
            <a:fillRect/>
          </a:stretch>
        </p:blipFill>
        <p:spPr bwMode="auto">
          <a:xfrm>
            <a:off x="5076825" y="5054600"/>
            <a:ext cx="1092200" cy="1511300"/>
          </a:xfrm>
          <a:prstGeom prst="rect">
            <a:avLst/>
          </a:prstGeom>
          <a:noFill/>
          <a:ln w="57150">
            <a:solidFill>
              <a:srgbClr val="9933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DENİSON KAROTİYERİ</a:t>
            </a:r>
          </a:p>
        </p:txBody>
      </p:sp>
      <p:pic>
        <p:nvPicPr>
          <p:cNvPr id="5" name="İçerik Yer Tutucusu 4"/>
          <p:cNvPicPr>
            <a:picLocks noGrp="1" noChangeAspect="1"/>
          </p:cNvPicPr>
          <p:nvPr>
            <p:ph sz="half" idx="1"/>
          </p:nvPr>
        </p:nvPicPr>
        <p:blipFill rotWithShape="1">
          <a:blip r:embed="rId2"/>
          <a:srcRect l="5379" t="-1" r="-1" b="3041"/>
          <a:stretch/>
        </p:blipFill>
        <p:spPr>
          <a:xfrm>
            <a:off x="1043608" y="1453585"/>
            <a:ext cx="3888432" cy="5215776"/>
          </a:xfrm>
          <a:prstGeom prst="rect">
            <a:avLst/>
          </a:prstGeom>
        </p:spPr>
      </p:pic>
      <p:sp>
        <p:nvSpPr>
          <p:cNvPr id="4" name="İçerik Yer Tutucusu 3"/>
          <p:cNvSpPr>
            <a:spLocks noGrp="1"/>
          </p:cNvSpPr>
          <p:nvPr>
            <p:ph sz="half" idx="2"/>
          </p:nvPr>
        </p:nvSpPr>
        <p:spPr/>
        <p:txBody>
          <a:bodyPr>
            <a:normAutofit fontScale="62500" lnSpcReduction="20000"/>
          </a:bodyPr>
          <a:lstStyle/>
          <a:p>
            <a:r>
              <a:rPr lang="tr-TR" dirty="0" smtClean="0"/>
              <a:t>• </a:t>
            </a:r>
            <a:r>
              <a:rPr lang="tr-TR" dirty="0"/>
              <a:t>Üç tüpten oluşan ve dönerek zemine giren bir </a:t>
            </a:r>
            <a:r>
              <a:rPr lang="tr-TR" dirty="0" err="1"/>
              <a:t>karotiyer</a:t>
            </a:r>
            <a:r>
              <a:rPr lang="tr-TR" dirty="0"/>
              <a:t>. </a:t>
            </a:r>
            <a:endParaRPr lang="tr-TR" dirty="0" smtClean="0"/>
          </a:p>
          <a:p>
            <a:r>
              <a:rPr lang="tr-TR" dirty="0" smtClean="0"/>
              <a:t>- </a:t>
            </a:r>
            <a:r>
              <a:rPr lang="tr-TR" dirty="0"/>
              <a:t>Dış tüple birlikte tungsten </a:t>
            </a:r>
            <a:r>
              <a:rPr lang="tr-TR" dirty="0" err="1"/>
              <a:t>karbitten</a:t>
            </a:r>
            <a:r>
              <a:rPr lang="tr-TR" dirty="0"/>
              <a:t> yapılmış matkap </a:t>
            </a:r>
            <a:endParaRPr lang="tr-TR" dirty="0" smtClean="0"/>
          </a:p>
          <a:p>
            <a:r>
              <a:rPr lang="tr-TR" dirty="0" smtClean="0"/>
              <a:t>- </a:t>
            </a:r>
            <a:r>
              <a:rPr lang="tr-TR" dirty="0"/>
              <a:t>İç tüp ve kesici kenar (pabuç</a:t>
            </a:r>
            <a:r>
              <a:rPr lang="tr-TR" dirty="0" smtClean="0"/>
              <a:t>)</a:t>
            </a:r>
          </a:p>
          <a:p>
            <a:r>
              <a:rPr lang="tr-TR" dirty="0" smtClean="0"/>
              <a:t> </a:t>
            </a:r>
            <a:r>
              <a:rPr lang="tr-TR" dirty="0"/>
              <a:t>- İç gömlek → </a:t>
            </a:r>
            <a:r>
              <a:rPr lang="tr-TR" dirty="0" err="1"/>
              <a:t>Aliminyum</a:t>
            </a:r>
            <a:r>
              <a:rPr lang="tr-TR" dirty="0"/>
              <a:t> veya ince pirinçten yapılmış tüp </a:t>
            </a:r>
            <a:endParaRPr lang="tr-TR" dirty="0" smtClean="0"/>
          </a:p>
          <a:p>
            <a:r>
              <a:rPr lang="tr-TR" dirty="0" smtClean="0"/>
              <a:t>• İç </a:t>
            </a:r>
            <a:r>
              <a:rPr lang="tr-TR" dirty="0"/>
              <a:t>tüp yavaşça itilerek dış tüpün dışına bir miktar çıkarılabilir → 50-75 mm kadar. </a:t>
            </a:r>
            <a:endParaRPr lang="tr-TR" dirty="0" smtClean="0"/>
          </a:p>
          <a:p>
            <a:r>
              <a:rPr lang="tr-TR" dirty="0" smtClean="0"/>
              <a:t>• </a:t>
            </a:r>
            <a:r>
              <a:rPr lang="tr-TR" dirty="0"/>
              <a:t>Tungsten </a:t>
            </a:r>
            <a:r>
              <a:rPr lang="tr-TR" dirty="0" err="1"/>
              <a:t>karbit</a:t>
            </a:r>
            <a:r>
              <a:rPr lang="tr-TR" dirty="0"/>
              <a:t> matkap zemini örseler, ancak iç tüp örseleme yapmaz. </a:t>
            </a:r>
            <a:endParaRPr lang="tr-TR" dirty="0" smtClean="0"/>
          </a:p>
          <a:p>
            <a:r>
              <a:rPr lang="tr-TR" dirty="0" smtClean="0"/>
              <a:t>• </a:t>
            </a:r>
            <a:r>
              <a:rPr lang="tr-TR" dirty="0"/>
              <a:t>İç tüpün 50-75 mm kadar dışarı itilmesi → Gevşek ve yumuşak zeminler</a:t>
            </a:r>
          </a:p>
        </p:txBody>
      </p:sp>
    </p:spTree>
    <p:extLst>
      <p:ext uri="{BB962C8B-B14F-4D97-AF65-F5344CB8AC3E}">
        <p14:creationId xmlns:p14="http://schemas.microsoft.com/office/powerpoint/2010/main" val="2634461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lstStyle/>
          <a:p>
            <a:pPr algn="ctr"/>
            <a:r>
              <a:rPr lang="tr-TR" dirty="0" smtClean="0"/>
              <a:t>LOG ALMA İŞLEMİ</a:t>
            </a:r>
            <a:endParaRPr lang="tr-TR" dirty="0"/>
          </a:p>
        </p:txBody>
      </p:sp>
      <p:sp>
        <p:nvSpPr>
          <p:cNvPr id="5" name="4 Dikdörtgen"/>
          <p:cNvSpPr/>
          <p:nvPr/>
        </p:nvSpPr>
        <p:spPr>
          <a:xfrm>
            <a:off x="1115616" y="1700808"/>
            <a:ext cx="3960440" cy="2308324"/>
          </a:xfrm>
          <a:prstGeom prst="rect">
            <a:avLst/>
          </a:prstGeom>
        </p:spPr>
        <p:txBody>
          <a:bodyPr wrap="square">
            <a:spAutoFit/>
          </a:bodyPr>
          <a:lstStyle/>
          <a:p>
            <a:pPr algn="just"/>
            <a:r>
              <a:rPr lang="tr-TR" sz="1600" dirty="0">
                <a:latin typeface="Times New Roman TR" pitchFamily="18" charset="0"/>
                <a:cs typeface="Times New Roman TR" pitchFamily="18" charset="0"/>
              </a:rPr>
              <a:t>Delgi işlemi tamamlandıktan sonra</a:t>
            </a:r>
            <a:r>
              <a:rPr lang="tr-TR" sz="1600" dirty="0" smtClean="0">
                <a:latin typeface="Times New Roman TR" pitchFamily="18" charset="0"/>
                <a:cs typeface="Times New Roman TR" pitchFamily="18" charset="0"/>
              </a:rPr>
              <a:t>, geçilen </a:t>
            </a:r>
            <a:r>
              <a:rPr lang="tr-TR" sz="1600" dirty="0">
                <a:latin typeface="Times New Roman TR" pitchFamily="18" charset="0"/>
                <a:cs typeface="Times New Roman TR" pitchFamily="18" charset="0"/>
              </a:rPr>
              <a:t>formasyonların </a:t>
            </a:r>
            <a:r>
              <a:rPr lang="tr-TR" sz="1600" dirty="0" smtClean="0">
                <a:latin typeface="Times New Roman TR" pitchFamily="18" charset="0"/>
                <a:cs typeface="Times New Roman TR" pitchFamily="18" charset="0"/>
              </a:rPr>
              <a:t>tanınabilmesi için </a:t>
            </a:r>
            <a:r>
              <a:rPr lang="tr-TR" sz="1600" dirty="0">
                <a:latin typeface="Times New Roman TR" pitchFamily="18" charset="0"/>
                <a:cs typeface="Times New Roman TR" pitchFamily="18" charset="0"/>
              </a:rPr>
              <a:t>yapılacak en sağlıklı ve </a:t>
            </a:r>
            <a:r>
              <a:rPr lang="tr-TR" sz="1600" dirty="0" smtClean="0">
                <a:latin typeface="Times New Roman TR" pitchFamily="18" charset="0"/>
                <a:cs typeface="Times New Roman TR" pitchFamily="18" charset="0"/>
              </a:rPr>
              <a:t>bilimsel işlem </a:t>
            </a:r>
            <a:r>
              <a:rPr lang="tr-TR" sz="1600" dirty="0">
                <a:latin typeface="Times New Roman TR" pitchFamily="18" charset="0"/>
                <a:cs typeface="Times New Roman TR" pitchFamily="18" charset="0"/>
              </a:rPr>
              <a:t>kuyu </a:t>
            </a:r>
            <a:r>
              <a:rPr lang="tr-TR" sz="1600" dirty="0" err="1">
                <a:latin typeface="Times New Roman TR" pitchFamily="18" charset="0"/>
                <a:cs typeface="Times New Roman TR" pitchFamily="18" charset="0"/>
              </a:rPr>
              <a:t>logu</a:t>
            </a:r>
            <a:r>
              <a:rPr lang="tr-TR" sz="1600" dirty="0">
                <a:latin typeface="Times New Roman TR" pitchFamily="18" charset="0"/>
                <a:cs typeface="Times New Roman TR" pitchFamily="18" charset="0"/>
              </a:rPr>
              <a:t> almaktır </a:t>
            </a:r>
            <a:r>
              <a:rPr lang="tr-TR" sz="1600" dirty="0" smtClean="0">
                <a:latin typeface="Times New Roman TR" pitchFamily="18" charset="0"/>
                <a:cs typeface="Times New Roman TR" pitchFamily="18" charset="0"/>
              </a:rPr>
              <a:t>(SP, </a:t>
            </a:r>
            <a:r>
              <a:rPr lang="tr-TR" sz="1600" dirty="0" err="1" smtClean="0">
                <a:latin typeface="Times New Roman TR" pitchFamily="18" charset="0"/>
                <a:cs typeface="Times New Roman TR" pitchFamily="18" charset="0"/>
              </a:rPr>
              <a:t>rezistivite</a:t>
            </a:r>
            <a:r>
              <a:rPr lang="tr-TR" sz="1600" dirty="0" smtClean="0">
                <a:latin typeface="Times New Roman TR" pitchFamily="18" charset="0"/>
                <a:cs typeface="Times New Roman TR" pitchFamily="18" charset="0"/>
              </a:rPr>
              <a:t>, Gamma </a:t>
            </a:r>
            <a:r>
              <a:rPr lang="tr-TR" sz="1600" dirty="0">
                <a:latin typeface="Times New Roman TR" pitchFamily="18" charset="0"/>
                <a:cs typeface="Times New Roman TR" pitchFamily="18" charset="0"/>
              </a:rPr>
              <a:t>ray, </a:t>
            </a:r>
            <a:r>
              <a:rPr lang="tr-TR" sz="1600" dirty="0" err="1">
                <a:latin typeface="Times New Roman TR" pitchFamily="18" charset="0"/>
                <a:cs typeface="Times New Roman TR" pitchFamily="18" charset="0"/>
              </a:rPr>
              <a:t>Sonik</a:t>
            </a:r>
            <a:r>
              <a:rPr lang="tr-TR" sz="1600" dirty="0">
                <a:latin typeface="Times New Roman TR" pitchFamily="18" charset="0"/>
                <a:cs typeface="Times New Roman TR" pitchFamily="18" charset="0"/>
              </a:rPr>
              <a:t>, vb). </a:t>
            </a:r>
            <a:endParaRPr lang="tr-TR" sz="1600" dirty="0" smtClean="0">
              <a:latin typeface="Times New Roman TR" pitchFamily="18" charset="0"/>
              <a:cs typeface="Times New Roman TR" pitchFamily="18" charset="0"/>
            </a:endParaRPr>
          </a:p>
          <a:p>
            <a:endParaRPr lang="tr-TR" sz="1600" dirty="0">
              <a:latin typeface="Times New Roman TR" pitchFamily="18" charset="0"/>
              <a:cs typeface="Times New Roman TR" pitchFamily="18" charset="0"/>
            </a:endParaRPr>
          </a:p>
          <a:p>
            <a:pPr algn="just"/>
            <a:r>
              <a:rPr lang="tr-TR" sz="1600" dirty="0" smtClean="0">
                <a:latin typeface="Times New Roman TR" pitchFamily="18" charset="0"/>
                <a:cs typeface="Times New Roman TR" pitchFamily="18" charset="0"/>
              </a:rPr>
              <a:t>Alınacak kuyu </a:t>
            </a:r>
            <a:r>
              <a:rPr lang="tr-TR" sz="1600" dirty="0" err="1" smtClean="0">
                <a:latin typeface="Times New Roman TR" pitchFamily="18" charset="0"/>
                <a:cs typeface="Times New Roman TR" pitchFamily="18" charset="0"/>
              </a:rPr>
              <a:t>loguna</a:t>
            </a:r>
            <a:r>
              <a:rPr lang="tr-TR" sz="1600" dirty="0" smtClean="0">
                <a:latin typeface="Times New Roman TR" pitchFamily="18" charset="0"/>
                <a:cs typeface="Times New Roman TR" pitchFamily="18" charset="0"/>
              </a:rPr>
              <a:t> </a:t>
            </a:r>
            <a:r>
              <a:rPr lang="tr-TR" sz="1600" dirty="0">
                <a:latin typeface="Times New Roman TR" pitchFamily="18" charset="0"/>
                <a:cs typeface="Times New Roman TR" pitchFamily="18" charset="0"/>
              </a:rPr>
              <a:t>göre kuyu teçhizi </a:t>
            </a:r>
            <a:r>
              <a:rPr lang="tr-TR" sz="1600" dirty="0" smtClean="0">
                <a:latin typeface="Times New Roman TR" pitchFamily="18" charset="0"/>
                <a:cs typeface="Times New Roman TR" pitchFamily="18" charset="0"/>
              </a:rPr>
              <a:t>yapılarak </a:t>
            </a:r>
            <a:r>
              <a:rPr lang="es-ES" sz="1600" dirty="0" smtClean="0">
                <a:latin typeface="Times New Roman TR" pitchFamily="18" charset="0"/>
                <a:cs typeface="Times New Roman TR" pitchFamily="18" charset="0"/>
              </a:rPr>
              <a:t>kuyu </a:t>
            </a:r>
            <a:r>
              <a:rPr lang="es-ES" sz="1600" dirty="0">
                <a:latin typeface="Times New Roman TR" pitchFamily="18" charset="0"/>
                <a:cs typeface="Times New Roman TR" pitchFamily="18" charset="0"/>
              </a:rPr>
              <a:t>sağlıklı ve amaçlanan </a:t>
            </a:r>
            <a:r>
              <a:rPr lang="es-ES" sz="1600" dirty="0" smtClean="0">
                <a:latin typeface="Times New Roman TR" pitchFamily="18" charset="0"/>
                <a:cs typeface="Times New Roman TR" pitchFamily="18" charset="0"/>
              </a:rPr>
              <a:t>verime</a:t>
            </a:r>
            <a:r>
              <a:rPr lang="tr-TR" sz="1600" dirty="0" smtClean="0">
                <a:latin typeface="Times New Roman TR" pitchFamily="18" charset="0"/>
                <a:cs typeface="Times New Roman TR" pitchFamily="18" charset="0"/>
              </a:rPr>
              <a:t> hizmet </a:t>
            </a:r>
            <a:r>
              <a:rPr lang="tr-TR" sz="1600" dirty="0">
                <a:latin typeface="Times New Roman TR" pitchFamily="18" charset="0"/>
                <a:cs typeface="Times New Roman TR" pitchFamily="18" charset="0"/>
              </a:rPr>
              <a:t>edebilecek konuma getirilir.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1196752"/>
            <a:ext cx="3261048" cy="50953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5400" b="1" dirty="0" smtClean="0">
                <a:solidFill>
                  <a:schemeClr val="accent2"/>
                </a:solidFill>
              </a:rPr>
              <a:t>GELİŞTİRME (İnkişaf)</a:t>
            </a:r>
            <a:endParaRPr lang="tr-TR" dirty="0"/>
          </a:p>
        </p:txBody>
      </p:sp>
      <p:sp>
        <p:nvSpPr>
          <p:cNvPr id="3" name="2 İçerik Yer Tutucusu"/>
          <p:cNvSpPr>
            <a:spLocks noGrp="1"/>
          </p:cNvSpPr>
          <p:nvPr>
            <p:ph idx="1"/>
          </p:nvPr>
        </p:nvSpPr>
        <p:spPr/>
        <p:txBody>
          <a:bodyPr/>
          <a:lstStyle/>
          <a:p>
            <a:r>
              <a:rPr lang="tr-TR" sz="2800" dirty="0" smtClean="0">
                <a:solidFill>
                  <a:schemeClr val="accent2"/>
                </a:solidFill>
              </a:rPr>
              <a:t>Geliştirme işlemi, kuyuya basınçlı hava vermek suretiyle yapılmaktadır.</a:t>
            </a:r>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1387</TotalTime>
  <Words>1465</Words>
  <Application>Microsoft Office PowerPoint</Application>
  <PresentationFormat>Ekran Gösterisi (4:3)</PresentationFormat>
  <Paragraphs>149</Paragraphs>
  <Slides>30</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30</vt:i4>
      </vt:variant>
    </vt:vector>
  </HeadingPairs>
  <TitlesOfParts>
    <vt:vector size="39" baseType="lpstr">
      <vt:lpstr>Arial</vt:lpstr>
      <vt:lpstr>Calibri</vt:lpstr>
      <vt:lpstr>Comic Sans MS</vt:lpstr>
      <vt:lpstr>Gill Sans MT</vt:lpstr>
      <vt:lpstr>Times New Roman</vt:lpstr>
      <vt:lpstr>Times New Roman TR</vt:lpstr>
      <vt:lpstr>Verdana</vt:lpstr>
      <vt:lpstr>Wingdings 2</vt:lpstr>
      <vt:lpstr>Gündönümü</vt:lpstr>
      <vt:lpstr>Su Sondajları </vt:lpstr>
      <vt:lpstr>SU KUYUSU AVAN PROJESİ veya TASARIMI </vt:lpstr>
      <vt:lpstr>PowerPoint Sunusu</vt:lpstr>
      <vt:lpstr>PowerPoint Sunusu</vt:lpstr>
      <vt:lpstr>PowerPoint Sunusu</vt:lpstr>
      <vt:lpstr>Örnek (numune) alma işlemi ve yöntemleri:</vt:lpstr>
      <vt:lpstr>DENİSON KAROTİYERİ</vt:lpstr>
      <vt:lpstr>LOG ALMA İŞLEMİ</vt:lpstr>
      <vt:lpstr>GELİŞTİRME (İnkişaf)</vt:lpstr>
      <vt:lpstr>PowerPoint Sunusu</vt:lpstr>
      <vt:lpstr>TECRİT-Borulama-Casing</vt:lpstr>
      <vt:lpstr>PowerPoint Sunusu</vt:lpstr>
      <vt:lpstr>Yüzey Koruma</vt:lpstr>
      <vt:lpstr>PowerPoint Sunusu</vt:lpstr>
      <vt:lpstr>PowerPoint Sunusu</vt:lpstr>
      <vt:lpstr>Yaygın Filtre Türleri</vt:lpstr>
      <vt:lpstr>PowerPoint Sunusu</vt:lpstr>
      <vt:lpstr>PowerPoint Sunusu</vt:lpstr>
      <vt:lpstr>Çakıllama </vt:lpstr>
      <vt:lpstr>Homojen bir akifer ortamda açılan kuyuda yapılacak en uygun filtreleme modeli</vt:lpstr>
      <vt:lpstr>Çok seviyeli basınçlı akifer ortamda açılan kuyuda yapılacaken uygun filtreleme modeli</vt:lpstr>
      <vt:lpstr>PowerPoint Sunusu</vt:lpstr>
      <vt:lpstr>Filtre uzunluğu </vt:lpstr>
      <vt:lpstr>PowerPoint Sunusu</vt:lpstr>
      <vt:lpstr>POMPALAR</vt:lpstr>
      <vt:lpstr>PowerPoint Sunusu</vt:lpstr>
      <vt:lpstr>FÜZYON SONDAJI (THERMAL SPALLATION)</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Jeotermal Sondajlar</dc:title>
  <dc:creator>T</dc:creator>
  <cp:lastModifiedBy>A</cp:lastModifiedBy>
  <cp:revision>76</cp:revision>
  <dcterms:created xsi:type="dcterms:W3CDTF">2011-12-06T11:08:28Z</dcterms:created>
  <dcterms:modified xsi:type="dcterms:W3CDTF">2018-03-02T10:01:58Z</dcterms:modified>
</cp:coreProperties>
</file>