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035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489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4918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3512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427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2954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298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327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9760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608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5897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3726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77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Tesisat </a:t>
            </a:r>
            <a:r>
              <a:rPr lang="tr-TR" b="1" dirty="0" smtClean="0">
                <a:latin typeface="Times New Roman" panose="02020603050405020304" pitchFamily="18" charset="0"/>
                <a:ea typeface="Times New Roman" panose="02020603050405020304" pitchFamily="18" charset="0"/>
              </a:rPr>
              <a:t>projeleri, y</a:t>
            </a:r>
            <a:r>
              <a:rPr lang="tr-TR" dirty="0" smtClean="0">
                <a:latin typeface="Times New Roman" panose="02020603050405020304" pitchFamily="18" charset="0"/>
                <a:ea typeface="Times New Roman" panose="02020603050405020304" pitchFamily="18" charset="0"/>
              </a:rPr>
              <a:t>apı </a:t>
            </a:r>
            <a:r>
              <a:rPr lang="tr-TR" dirty="0">
                <a:latin typeface="Times New Roman" panose="02020603050405020304" pitchFamily="18" charset="0"/>
                <a:ea typeface="Times New Roman" panose="02020603050405020304" pitchFamily="18" charset="0"/>
              </a:rPr>
              <a:t>veya tesisin kesin projesi ortaya çıktıktan sonra kullanılan </a:t>
            </a:r>
            <a:r>
              <a:rPr lang="tr-TR" dirty="0" err="1">
                <a:latin typeface="Times New Roman" panose="02020603050405020304" pitchFamily="18" charset="0"/>
                <a:ea typeface="Times New Roman" panose="02020603050405020304" pitchFamily="18" charset="0"/>
              </a:rPr>
              <a:t>tesisatlara</a:t>
            </a:r>
            <a:r>
              <a:rPr lang="tr-TR"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2000" b="1" dirty="0">
                <a:latin typeface="Times New Roman" panose="02020603050405020304" pitchFamily="18" charset="0"/>
                <a:ea typeface="Times New Roman" panose="02020603050405020304" pitchFamily="18" charset="0"/>
              </a:rPr>
              <a:t>TARIMSAL YAPI PROJELERİNİN UYGULANMASI</a:t>
            </a: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Proje keşif bedeli, hazırlanan projeler üzerinden çıkarılır ve </a:t>
            </a:r>
            <a:r>
              <a:rPr lang="tr-TR" b="1" i="1" dirty="0">
                <a:latin typeface="Times New Roman" panose="02020603050405020304" pitchFamily="18" charset="0"/>
                <a:ea typeface="Times New Roman" panose="02020603050405020304" pitchFamily="18" charset="0"/>
              </a:rPr>
              <a:t>birinci keşif </a:t>
            </a:r>
            <a:r>
              <a:rPr lang="tr-TR" dirty="0">
                <a:latin typeface="Times New Roman" panose="02020603050405020304" pitchFamily="18" charset="0"/>
                <a:ea typeface="Times New Roman" panose="02020603050405020304" pitchFamily="18" charset="0"/>
              </a:rPr>
              <a:t>ya da </a:t>
            </a:r>
            <a:r>
              <a:rPr lang="tr-TR" b="1" i="1" dirty="0">
                <a:latin typeface="Times New Roman" panose="02020603050405020304" pitchFamily="18" charset="0"/>
                <a:ea typeface="Times New Roman" panose="02020603050405020304" pitchFamily="18" charset="0"/>
              </a:rPr>
              <a:t>ön keşif</a:t>
            </a:r>
            <a:r>
              <a:rPr lang="tr-TR" dirty="0">
                <a:latin typeface="Times New Roman" panose="02020603050405020304" pitchFamily="18" charset="0"/>
                <a:ea typeface="Times New Roman" panose="02020603050405020304" pitchFamily="18" charset="0"/>
              </a:rPr>
              <a:t> olarak adlandırılır. </a:t>
            </a:r>
            <a:endParaRPr lang="tr-TR" dirty="0"/>
          </a:p>
        </p:txBody>
      </p:sp>
    </p:spTree>
    <p:extLst>
      <p:ext uri="{BB962C8B-B14F-4D97-AF65-F5344CB8AC3E}">
        <p14:creationId xmlns:p14="http://schemas.microsoft.com/office/powerpoint/2010/main" val="273173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lnSpcReduction="10000"/>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b="1" i="1" dirty="0">
                <a:solidFill>
                  <a:srgbClr val="000000"/>
                </a:solidFill>
                <a:latin typeface="Times New Roman" panose="02020603050405020304" pitchFamily="18" charset="0"/>
                <a:ea typeface="Times New Roman" panose="02020603050405020304" pitchFamily="18" charset="0"/>
              </a:rPr>
              <a:t>ihale usulü</a:t>
            </a:r>
            <a:r>
              <a:rPr lang="tr-TR" dirty="0">
                <a:solidFill>
                  <a:srgbClr val="000000"/>
                </a:solidFill>
                <a:latin typeface="Times New Roman" panose="02020603050405020304" pitchFamily="18" charset="0"/>
                <a:ea typeface="Times New Roman" panose="02020603050405020304" pitchFamily="18" charset="0"/>
              </a:rPr>
              <a:t> ve </a:t>
            </a:r>
            <a:r>
              <a:rPr lang="tr-TR" b="1" i="1" dirty="0">
                <a:solidFill>
                  <a:srgbClr val="000000"/>
                </a:solidFill>
                <a:latin typeface="Times New Roman" panose="02020603050405020304" pitchFamily="18" charset="0"/>
                <a:ea typeface="Times New Roman" panose="02020603050405020304" pitchFamily="18" charset="0"/>
              </a:rPr>
              <a:t>emanet usulü</a:t>
            </a:r>
            <a:r>
              <a:rPr lang="tr-TR" dirty="0">
                <a:solidFill>
                  <a:srgbClr val="000000"/>
                </a:solidFill>
                <a:latin typeface="Times New Roman" panose="02020603050405020304" pitchFamily="18" charset="0"/>
                <a:ea typeface="Times New Roman" panose="02020603050405020304" pitchFamily="18" charset="0"/>
              </a:rPr>
              <a:t> olmak üzere genellikle iki şekilde </a:t>
            </a:r>
            <a:r>
              <a:rPr lang="tr-TR" dirty="0" smtClean="0">
                <a:solidFill>
                  <a:srgbClr val="000000"/>
                </a:solidFill>
                <a:latin typeface="Times New Roman" panose="02020603050405020304" pitchFamily="18" charset="0"/>
                <a:ea typeface="Times New Roman" panose="02020603050405020304" pitchFamily="18" charset="0"/>
              </a:rPr>
              <a:t>yaptırılabilir.</a:t>
            </a:r>
          </a:p>
          <a:p>
            <a:pPr marL="0" indent="0" algn="just">
              <a:spcAft>
                <a:spcPts val="0"/>
              </a:spcAft>
              <a:buNone/>
            </a:pPr>
            <a:r>
              <a:rPr lang="tr-TR" dirty="0" smtClean="0">
                <a:solidFill>
                  <a:srgbClr val="000000"/>
                </a:solidFill>
                <a:latin typeface="Times New Roman" panose="02020603050405020304" pitchFamily="18" charset="0"/>
                <a:ea typeface="Times New Roman" panose="02020603050405020304" pitchFamily="18" charset="0"/>
              </a:rPr>
              <a:t>Projenin </a:t>
            </a:r>
            <a:r>
              <a:rPr lang="tr-TR" dirty="0">
                <a:solidFill>
                  <a:srgbClr val="000000"/>
                </a:solidFill>
                <a:latin typeface="Times New Roman" panose="02020603050405020304" pitchFamily="18" charset="0"/>
                <a:ea typeface="Times New Roman" panose="02020603050405020304" pitchFamily="18" charset="0"/>
              </a:rPr>
              <a:t>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b="1" i="1" dirty="0">
                <a:solidFill>
                  <a:srgbClr val="000000"/>
                </a:solidFill>
                <a:latin typeface="Times New Roman" panose="02020603050405020304" pitchFamily="18" charset="0"/>
                <a:ea typeface="Times New Roman" panose="02020603050405020304" pitchFamily="18" charset="0"/>
              </a:rPr>
              <a:t>kontrol </a:t>
            </a:r>
            <a:r>
              <a:rPr lang="tr-TR" dirty="0">
                <a:solidFill>
                  <a:srgbClr val="000000"/>
                </a:solidFill>
                <a:latin typeface="Times New Roman" panose="02020603050405020304" pitchFamily="18" charset="0"/>
                <a:ea typeface="Times New Roman" panose="02020603050405020304" pitchFamily="18" charset="0"/>
              </a:rPr>
              <a:t>denir</a:t>
            </a:r>
            <a:r>
              <a:rPr lang="tr-TR" dirty="0" smtClean="0">
                <a:solidFill>
                  <a:srgbClr val="000000"/>
                </a:solidFill>
                <a:latin typeface="Times New Roman" panose="02020603050405020304" pitchFamily="18" charset="0"/>
                <a:ea typeface="Times New Roman" panose="02020603050405020304" pitchFamily="18" charset="0"/>
              </a:rPr>
              <a:t>. </a:t>
            </a:r>
            <a:r>
              <a:rPr lang="tr-TR" dirty="0">
                <a:solidFill>
                  <a:srgbClr val="000000"/>
                </a:solidFill>
                <a:latin typeface="Times New Roman" panose="02020603050405020304" pitchFamily="18" charset="0"/>
                <a:ea typeface="Times New Roman" panose="02020603050405020304" pitchFamily="18" charset="0"/>
              </a:rPr>
              <a:t>Bir veya birkaç inşaatın kontrollüğü bir kontrol mühendisine verilebilirse de her yapının mutlaka bir sürveyanı bulunmalıdır. </a:t>
            </a:r>
            <a:r>
              <a:rPr lang="tr-TR" b="1" i="1" dirty="0">
                <a:solidFill>
                  <a:srgbClr val="000000"/>
                </a:solidFill>
                <a:latin typeface="Times New Roman" panose="02020603050405020304" pitchFamily="18" charset="0"/>
                <a:ea typeface="Times New Roman" panose="02020603050405020304" pitchFamily="18" charset="0"/>
              </a:rPr>
              <a:t>Sürveyanlar </a:t>
            </a:r>
            <a:r>
              <a:rPr lang="tr-TR"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endParaRPr lang="tr-TR" dirty="0">
              <a:latin typeface="Times New Roman" panose="02020603050405020304" pitchFamily="18" charset="0"/>
              <a:ea typeface="Times New Roman" panose="02020603050405020304" pitchFamily="18" charset="0"/>
            </a:endParaRP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79584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b="1" i="1" dirty="0" err="1">
                <a:solidFill>
                  <a:srgbClr val="000000"/>
                </a:solidFill>
                <a:latin typeface="Times New Roman" panose="02020603050405020304" pitchFamily="18" charset="0"/>
                <a:ea typeface="Times New Roman" panose="02020603050405020304" pitchFamily="18" charset="0"/>
              </a:rPr>
              <a:t>hakediş</a:t>
            </a:r>
            <a:r>
              <a:rPr lang="tr-TR" b="1" i="1" dirty="0">
                <a:solidFill>
                  <a:srgbClr val="000000"/>
                </a:solidFill>
                <a:latin typeface="Times New Roman" panose="02020603050405020304" pitchFamily="18" charset="0"/>
                <a:ea typeface="Times New Roman" panose="02020603050405020304" pitchFamily="18" charset="0"/>
              </a:rPr>
              <a:t> (istihkak)</a:t>
            </a:r>
            <a:r>
              <a:rPr lang="tr-TR"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dirty="0" err="1">
                <a:solidFill>
                  <a:srgbClr val="000000"/>
                </a:solidFill>
                <a:latin typeface="Times New Roman" panose="02020603050405020304" pitchFamily="18" charset="0"/>
                <a:ea typeface="Times New Roman" panose="02020603050405020304" pitchFamily="18" charset="0"/>
              </a:rPr>
              <a:t>hakedişler</a:t>
            </a:r>
            <a:r>
              <a:rPr lang="tr-TR" dirty="0">
                <a:solidFill>
                  <a:srgbClr val="000000"/>
                </a:solidFill>
                <a:latin typeface="Times New Roman" panose="02020603050405020304" pitchFamily="18" charset="0"/>
                <a:ea typeface="Times New Roman" panose="02020603050405020304" pitchFamily="18" charset="0"/>
              </a:rPr>
              <a:t> ve kesin (son) </a:t>
            </a:r>
            <a:r>
              <a:rPr lang="tr-TR" dirty="0" err="1">
                <a:solidFill>
                  <a:srgbClr val="000000"/>
                </a:solidFill>
                <a:latin typeface="Times New Roman" panose="02020603050405020304" pitchFamily="18" charset="0"/>
                <a:ea typeface="Times New Roman" panose="02020603050405020304" pitchFamily="18" charset="0"/>
              </a:rPr>
              <a:t>hakediş</a:t>
            </a:r>
            <a:r>
              <a:rPr lang="tr-TR" dirty="0">
                <a:solidFill>
                  <a:srgbClr val="000000"/>
                </a:solidFill>
                <a:latin typeface="Times New Roman" panose="02020603050405020304" pitchFamily="18" charset="0"/>
                <a:ea typeface="Times New Roman" panose="02020603050405020304" pitchFamily="18" charset="0"/>
              </a:rPr>
              <a:t> olmak üzere iki çeşittir</a:t>
            </a:r>
            <a:r>
              <a:rPr lang="tr-TR" dirty="0" smtClean="0">
                <a:solidFill>
                  <a:srgbClr val="000000"/>
                </a:solidFill>
                <a:latin typeface="Times New Roman" panose="02020603050405020304" pitchFamily="18" charset="0"/>
                <a:ea typeface="Times New Roman" panose="02020603050405020304" pitchFamily="18" charset="0"/>
              </a:rPr>
              <a:t>.</a:t>
            </a:r>
            <a:r>
              <a:rPr lang="tr-TR" sz="3200" dirty="0">
                <a:solidFill>
                  <a:srgbClr val="000000"/>
                </a:solidFill>
                <a:latin typeface="Times New Roman" panose="02020603050405020304" pitchFamily="18" charset="0"/>
                <a:ea typeface="Times New Roman" panose="02020603050405020304" pitchFamily="18" charset="0"/>
              </a:rPr>
              <a:t> Sözleşmenin başlangıcından itibaren yüklenicinin yaptığı işler ve malzeme hazırlığına (</a:t>
            </a:r>
            <a:r>
              <a:rPr lang="tr-TR" sz="3200" dirty="0" err="1">
                <a:solidFill>
                  <a:srgbClr val="000000"/>
                </a:solidFill>
                <a:latin typeface="Times New Roman" panose="02020603050405020304" pitchFamily="18" charset="0"/>
                <a:ea typeface="Times New Roman" panose="02020603050405020304" pitchFamily="18" charset="0"/>
              </a:rPr>
              <a:t>ihrazatına</a:t>
            </a:r>
            <a:r>
              <a:rPr lang="tr-TR" sz="32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3200" b="1" i="1" dirty="0">
                <a:solidFill>
                  <a:srgbClr val="000000"/>
                </a:solidFill>
                <a:latin typeface="Times New Roman" panose="02020603050405020304" pitchFamily="18" charset="0"/>
                <a:ea typeface="Times New Roman" panose="02020603050405020304" pitchFamily="18" charset="0"/>
              </a:rPr>
              <a:t>geçici (ara) </a:t>
            </a:r>
            <a:r>
              <a:rPr lang="tr-TR" sz="3200" b="1" i="1"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3200" dirty="0" err="1">
                <a:solidFill>
                  <a:srgbClr val="000000"/>
                </a:solidFill>
                <a:latin typeface="Times New Roman" panose="02020603050405020304" pitchFamily="18" charset="0"/>
                <a:ea typeface="Times New Roman" panose="02020603050405020304" pitchFamily="18" charset="0"/>
              </a:rPr>
              <a:t>hakedişe</a:t>
            </a:r>
            <a:r>
              <a:rPr lang="tr-TR" sz="3200" dirty="0">
                <a:solidFill>
                  <a:srgbClr val="000000"/>
                </a:solidFill>
                <a:latin typeface="Times New Roman" panose="02020603050405020304" pitchFamily="18" charset="0"/>
                <a:ea typeface="Times New Roman" panose="02020603050405020304" pitchFamily="18" charset="0"/>
              </a:rPr>
              <a:t> </a:t>
            </a:r>
            <a:r>
              <a:rPr lang="tr-TR" sz="3200" b="1" i="1" dirty="0">
                <a:solidFill>
                  <a:srgbClr val="000000"/>
                </a:solidFill>
                <a:latin typeface="Times New Roman" panose="02020603050405020304" pitchFamily="18" charset="0"/>
                <a:ea typeface="Times New Roman" panose="02020603050405020304" pitchFamily="18" charset="0"/>
              </a:rPr>
              <a:t>kesin (son) </a:t>
            </a:r>
            <a:r>
              <a:rPr lang="tr-TR" sz="3200" b="1" i="1"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denir. Son </a:t>
            </a:r>
            <a:r>
              <a:rPr lang="tr-TR" sz="3200" dirty="0" err="1">
                <a:solidFill>
                  <a:srgbClr val="000000"/>
                </a:solidFill>
                <a:latin typeface="Times New Roman" panose="02020603050405020304" pitchFamily="18" charset="0"/>
                <a:ea typeface="Times New Roman" panose="02020603050405020304" pitchFamily="18" charset="0"/>
              </a:rPr>
              <a:t>hakediş</a:t>
            </a:r>
            <a:r>
              <a:rPr lang="tr-TR" sz="3200" dirty="0">
                <a:solidFill>
                  <a:srgbClr val="000000"/>
                </a:solidFill>
                <a:latin typeface="Times New Roman" panose="02020603050405020304" pitchFamily="18" charset="0"/>
                <a:ea typeface="Times New Roman" panose="02020603050405020304" pitchFamily="18" charset="0"/>
              </a:rPr>
              <a:t> kesindir, değişmez.</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348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6377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buNone/>
            </a:pPr>
            <a:r>
              <a:rPr lang="tr-TR" b="1" dirty="0" smtClean="0">
                <a:latin typeface="Times New Roman" panose="02020603050405020304" pitchFamily="18" charset="0"/>
                <a:cs typeface="Times New Roman" panose="02020603050405020304" pitchFamily="18" charset="0"/>
              </a:rPr>
              <a:t>12. </a:t>
            </a:r>
            <a:r>
              <a:rPr lang="tr-TR" b="1" dirty="0">
                <a:latin typeface="Times New Roman" panose="02020603050405020304" pitchFamily="18" charset="0"/>
                <a:ea typeface="Times New Roman" panose="02020603050405020304" pitchFamily="18" charset="0"/>
              </a:rPr>
              <a:t>YAPI </a:t>
            </a:r>
            <a:r>
              <a:rPr lang="tr-TR" b="1" dirty="0" smtClean="0">
                <a:latin typeface="Times New Roman" panose="02020603050405020304" pitchFamily="18" charset="0"/>
                <a:ea typeface="Times New Roman" panose="02020603050405020304" pitchFamily="18" charset="0"/>
              </a:rPr>
              <a:t>PROJELERİ</a:t>
            </a:r>
          </a:p>
          <a:p>
            <a:pPr marL="0" indent="0" algn="just">
              <a:spcAft>
                <a:spcPts val="0"/>
              </a:spcAft>
              <a:buNone/>
            </a:pPr>
            <a:r>
              <a:rPr lang="tr-TR" dirty="0">
                <a:latin typeface="Times New Roman" panose="02020603050405020304" pitchFamily="18" charset="0"/>
                <a:ea typeface="Times New Roman" panose="02020603050405020304" pitchFamily="18" charset="0"/>
              </a:rPr>
              <a:t>Tarımsal yapı ve tesisler inşa edilmeden önce bazı hazırlıkların tam olarak yapılması, ileride ortaya çıkabilecek teknik, ekonomik ve yasal sorunların önlenmesi açısından büyük önem taşır. Bu aşamada yapılması gereken işler; arsa seçimi, projenin hazırlanması, gerekli paranın sağlanması, yapı ruhsatının alınması, işi yapacak yüklenicinin belirlenmesi ve kontrollük hizmetlerinin oluşturulmasıdır.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Yapılacak </a:t>
            </a:r>
            <a:r>
              <a:rPr lang="tr-TR" dirty="0">
                <a:latin typeface="Times New Roman" panose="02020603050405020304" pitchFamily="18" charset="0"/>
                <a:ea typeface="Times New Roman" panose="02020603050405020304" pitchFamily="18" charset="0"/>
              </a:rPr>
              <a:t>yapı veya tesisin kullanım amacına bağlı olarak uygun yerin seçilmesi son derece önemlidir. Tarımsal yapılar için yer seçimi yapılırken hem zeminin yük taşıma özellikleri ve hem de yapılacak üretime uygunluğu açısından inceleme yapılmalıdır. Yer seçimi yapılırken alt yapı tesislerinin yeterlilik durumu ile mülkiyet durumu da dikkate alınmalıdır.</a:t>
            </a: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09056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a:t>
            </a:r>
            <a:r>
              <a:rPr lang="tr-TR" b="1" dirty="0" smtClean="0">
                <a:latin typeface="Times New Roman" panose="02020603050405020304" pitchFamily="18" charset="0"/>
                <a:ea typeface="Times New Roman" panose="02020603050405020304" pitchFamily="18" charset="0"/>
              </a:rPr>
              <a:t>HAZIRLANMASI</a:t>
            </a: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smtClean="0">
                <a:latin typeface="Times New Roman" panose="02020603050405020304" pitchFamily="18" charset="0"/>
                <a:ea typeface="Times New Roman" panose="02020603050405020304" pitchFamily="18" charset="0"/>
              </a:rPr>
              <a:t>projeleme</a:t>
            </a:r>
            <a:r>
              <a:rPr lang="tr-TR" dirty="0" smtClean="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Planlama </a:t>
            </a:r>
            <a:r>
              <a:rPr lang="tr-TR" b="1" dirty="0">
                <a:latin typeface="Times New Roman" panose="02020603050405020304" pitchFamily="18" charset="0"/>
                <a:ea typeface="Times New Roman" panose="02020603050405020304" pitchFamily="18" charset="0"/>
              </a:rPr>
              <a:t>aşamasında</a:t>
            </a:r>
            <a:r>
              <a:rPr lang="tr-TR" dirty="0">
                <a:latin typeface="Times New Roman" panose="02020603050405020304" pitchFamily="18" charset="0"/>
                <a:ea typeface="Times New Roman" panose="02020603050405020304" pitchFamily="18" charset="0"/>
              </a:rPr>
              <a:t>, inşası düşünülen tarımsal yapı ve tesislere ilişkin projelerin hazırlanabilmesi için gerekli temel verilerin toplanması, değerlendirilmesi ve öngörülen amaçların gerçekleştirilebilmesi için en uygun alternatifin belirlenmesine yönelik çalışmalar yapılır. Tarımsal yapı ve tesislerin planlanmasına ilişkin çalışmalar başlıca üç aşamada </a:t>
            </a:r>
            <a:r>
              <a:rPr lang="tr-TR" dirty="0" smtClean="0">
                <a:latin typeface="Times New Roman" panose="02020603050405020304" pitchFamily="18" charset="0"/>
                <a:ea typeface="Times New Roman" panose="02020603050405020304" pitchFamily="18" charset="0"/>
              </a:rPr>
              <a:t>yürütülür.</a:t>
            </a:r>
          </a:p>
          <a:p>
            <a:pPr lvl="1" algn="just">
              <a:spcAft>
                <a:spcPts val="0"/>
              </a:spcAft>
              <a:tabLst>
                <a:tab pos="447675" algn="l"/>
              </a:tabLst>
            </a:pPr>
            <a:r>
              <a:rPr lang="tr-TR" b="1" dirty="0" smtClean="0">
                <a:latin typeface="Times New Roman" panose="02020603050405020304" pitchFamily="18" charset="0"/>
                <a:ea typeface="Times New Roman" panose="02020603050405020304" pitchFamily="18" charset="0"/>
              </a:rPr>
              <a:t>Amaçların </a:t>
            </a:r>
            <a:r>
              <a:rPr lang="tr-TR" b="1" dirty="0" err="1" smtClean="0">
                <a:latin typeface="Times New Roman" panose="02020603050405020304" pitchFamily="18" charset="0"/>
                <a:ea typeface="Times New Roman" panose="02020603050405020304" pitchFamily="18" charset="0"/>
              </a:rPr>
              <a:t>formülasyonu</a:t>
            </a:r>
            <a:endParaRPr lang="tr-TR" b="1"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 tesislerin projeleri hazırlanmadan önce projelerin yapılması ile ulaşılmak istenilen amaçların ve elde edilecek yararların açık ve kesin olarak ortaya konulması </a:t>
            </a:r>
            <a:r>
              <a:rPr lang="tr-TR" dirty="0" smtClean="0">
                <a:latin typeface="Times New Roman" panose="02020603050405020304" pitchFamily="18" charset="0"/>
                <a:ea typeface="Times New Roman" panose="02020603050405020304" pitchFamily="18" charset="0"/>
              </a:rPr>
              <a:t>gerekir.</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83226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algn="just">
              <a:spcAft>
                <a:spcPts val="0"/>
              </a:spcAft>
            </a:pPr>
            <a:r>
              <a:rPr lang="tr-TR" b="1" dirty="0">
                <a:latin typeface="Times New Roman" panose="02020603050405020304" pitchFamily="18" charset="0"/>
                <a:ea typeface="Times New Roman" panose="02020603050405020304" pitchFamily="18" charset="0"/>
              </a:rPr>
              <a:t>Ön inceleme (İstikşaf etüdü</a:t>
            </a:r>
            <a:r>
              <a:rPr lang="tr-TR" b="1" dirty="0" smtClean="0">
                <a:latin typeface="Times New Roman" panose="02020603050405020304" pitchFamily="18" charset="0"/>
                <a:ea typeface="Times New Roman" panose="02020603050405020304" pitchFamily="18" charset="0"/>
              </a:rPr>
              <a:t>)</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Ön </a:t>
            </a:r>
            <a:r>
              <a:rPr lang="tr-TR" dirty="0">
                <a:latin typeface="Times New Roman" panose="02020603050405020304" pitchFamily="18" charset="0"/>
                <a:ea typeface="Times New Roman" panose="02020603050405020304" pitchFamily="18" charset="0"/>
              </a:rPr>
              <a:t>incelemenin niteliği projenin koşullarına göre değişir. Bu incelemenin amacı, konuya ilişkin daha ayrıntılı çalışmaların yapılıp yapılmayacağının belirlenmesidir. Bu aşamada, projenin çeşidine göre proje alanının konumu, yeri, </a:t>
            </a:r>
            <a:r>
              <a:rPr lang="tr-TR" dirty="0" err="1">
                <a:latin typeface="Times New Roman" panose="02020603050405020304" pitchFamily="18" charset="0"/>
                <a:ea typeface="Times New Roman" panose="02020603050405020304" pitchFamily="18" charset="0"/>
              </a:rPr>
              <a:t>topografik</a:t>
            </a:r>
            <a:r>
              <a:rPr lang="tr-TR" dirty="0">
                <a:latin typeface="Times New Roman" panose="02020603050405020304" pitchFamily="18" charset="0"/>
                <a:ea typeface="Times New Roman" panose="02020603050405020304" pitchFamily="18" charset="0"/>
              </a:rPr>
              <a:t> ve jeolojik durumu, yönü, bölgenin iklim durumu, alt yapı tesislerinin mevcut ve gelecekteki durumu, bölgede kullanılan geleneksel yapı malzemeleri, toprak özellikleri, taban suyunun durumu, su kaynaklarının özellikleri, proje hattının geçirileceği güzergâhın özellikleri, gerekli sanat yapıları gibi çeşitli konular arazi ve büro çalışmaları ile belirlenir</a:t>
            </a:r>
            <a:r>
              <a:rPr lang="tr-TR" dirty="0" smtClean="0">
                <a:latin typeface="Times New Roman" panose="02020603050405020304" pitchFamily="18" charset="0"/>
                <a:ea typeface="Times New Roman" panose="02020603050405020304" pitchFamily="18" charset="0"/>
              </a:rPr>
              <a:t>.</a:t>
            </a:r>
          </a:p>
          <a:p>
            <a:pPr algn="just"/>
            <a:r>
              <a:rPr lang="tr-TR" b="1" dirty="0">
                <a:latin typeface="Times New Roman" panose="02020603050405020304" pitchFamily="18" charset="0"/>
                <a:ea typeface="Times New Roman" panose="02020603050405020304" pitchFamily="18" charset="0"/>
              </a:rPr>
              <a:t>Fizibilite (Yapılabilirlik) </a:t>
            </a:r>
            <a:r>
              <a:rPr lang="tr-TR" b="1" dirty="0" smtClean="0">
                <a:latin typeface="Times New Roman" panose="02020603050405020304" pitchFamily="18" charset="0"/>
                <a:ea typeface="Times New Roman" panose="02020603050405020304" pitchFamily="18" charset="0"/>
              </a:rPr>
              <a:t>incelemesi</a:t>
            </a:r>
          </a:p>
          <a:p>
            <a:pPr marL="0" indent="0" algn="just">
              <a:buNone/>
            </a:pPr>
            <a:r>
              <a:rPr lang="tr-TR" dirty="0">
                <a:latin typeface="Times New Roman" panose="02020603050405020304" pitchFamily="18" charset="0"/>
                <a:ea typeface="Times New Roman" panose="02020603050405020304" pitchFamily="18" charset="0"/>
              </a:rPr>
              <a:t>Fizibilite incelemesi, planlama çalışmalarının son aşamasını oluşturur.</a:t>
            </a:r>
            <a:endParaRPr lang="tr-TR" dirty="0"/>
          </a:p>
        </p:txBody>
      </p:sp>
    </p:spTree>
    <p:extLst>
      <p:ext uri="{BB962C8B-B14F-4D97-AF65-F5344CB8AC3E}">
        <p14:creationId xmlns:p14="http://schemas.microsoft.com/office/powerpoint/2010/main" val="325690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Fizibilite aşaması sonucunda proje ile ilgili olarak üç farklı karara varılabilir.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Amaca en uygun seçenek belirlenerek soruna çözüm getirilir.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Söz konusu seçenek üzerinde kesin karara varabilmek için daha ayrıntılı arazi ve büro çalışmalarının yapılması gerekli görülebilir.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Mevcut ekonomik ve teknolojik koşullarda projenin yapılamayacağına karar </a:t>
            </a:r>
            <a:r>
              <a:rPr lang="tr-TR" dirty="0" smtClean="0">
                <a:latin typeface="Times New Roman" panose="02020603050405020304" pitchFamily="18" charset="0"/>
                <a:ea typeface="Times New Roman" panose="02020603050405020304" pitchFamily="18" charset="0"/>
              </a:rPr>
              <a:t>verilir.</a:t>
            </a:r>
          </a:p>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Fizibilite </a:t>
            </a:r>
            <a:r>
              <a:rPr lang="tr-TR" sz="3200" dirty="0">
                <a:latin typeface="Times New Roman" panose="02020603050405020304" pitchFamily="18" charset="0"/>
                <a:ea typeface="Times New Roman" panose="02020603050405020304" pitchFamily="18" charset="0"/>
              </a:rPr>
              <a:t>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197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a:t>
            </a:r>
            <a:r>
              <a:rPr lang="tr-TR" b="1" dirty="0" smtClean="0">
                <a:latin typeface="Times New Roman" panose="02020603050405020304" pitchFamily="18" charset="0"/>
                <a:ea typeface="Times New Roman" panose="02020603050405020304" pitchFamily="18" charset="0"/>
              </a:rPr>
              <a:t>projeler, </a:t>
            </a: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veya tesislerin dış görünüşü, boyutları, iç düzenlemesi ve ayrıntıları hakkında gerekli bilgileri veren projelerdir. Bu amaçla hazırlanan proje, çeşitli çalışmalardan sonra tamamlanarak uygulanabilecek bir duruma gelir</a:t>
            </a:r>
            <a:r>
              <a:rPr lang="tr-TR" dirty="0" smtClean="0">
                <a:latin typeface="Times New Roman" panose="02020603050405020304" pitchFamily="18" charset="0"/>
                <a:ea typeface="Times New Roman" panose="02020603050405020304" pitchFamily="18" charset="0"/>
              </a:rPr>
              <a:t>. Mimari </a:t>
            </a:r>
            <a:r>
              <a:rPr lang="tr-TR" dirty="0">
                <a:latin typeface="Times New Roman" panose="02020603050405020304" pitchFamily="18" charset="0"/>
                <a:ea typeface="Times New Roman" panose="02020603050405020304" pitchFamily="18" charset="0"/>
              </a:rPr>
              <a:t>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a:t>
            </a:r>
            <a:r>
              <a:rPr lang="tr-TR" sz="3200" dirty="0" smtClean="0">
                <a:latin typeface="Times New Roman" panose="02020603050405020304" pitchFamily="18" charset="0"/>
                <a:ea typeface="Times New Roman" panose="02020603050405020304" pitchFamily="18" charset="0"/>
              </a:rPr>
              <a:t>proje, Belirli </a:t>
            </a:r>
            <a:r>
              <a:rPr lang="tr-TR" sz="3200" dirty="0">
                <a:latin typeface="Times New Roman" panose="02020603050405020304" pitchFamily="18" charset="0"/>
                <a:ea typeface="Times New Roman" panose="02020603050405020304" pitchFamily="18" charset="0"/>
              </a:rPr>
              <a:t>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indent="0">
              <a:buNone/>
            </a:pPr>
            <a:endParaRPr lang="tr-TR" dirty="0"/>
          </a:p>
        </p:txBody>
      </p:sp>
    </p:spTree>
    <p:extLst>
      <p:ext uri="{BB962C8B-B14F-4D97-AF65-F5344CB8AC3E}">
        <p14:creationId xmlns:p14="http://schemas.microsoft.com/office/powerpoint/2010/main" val="89605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a:t>
            </a:r>
            <a:r>
              <a:rPr lang="tr-TR" dirty="0" smtClean="0">
                <a:latin typeface="Times New Roman" panose="02020603050405020304" pitchFamily="18" charset="0"/>
                <a:ea typeface="Times New Roman" panose="02020603050405020304" pitchFamily="18" charset="0"/>
              </a:rPr>
              <a:t>proje, yapı </a:t>
            </a:r>
            <a:r>
              <a:rPr lang="tr-TR" dirty="0">
                <a:latin typeface="Times New Roman" panose="02020603050405020304" pitchFamily="18" charset="0"/>
                <a:ea typeface="Times New Roman" panose="02020603050405020304" pitchFamily="18" charset="0"/>
              </a:rPr>
              <a:t>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a:t>
            </a:r>
            <a:r>
              <a:rPr lang="tr-TR" dirty="0" smtClean="0">
                <a:latin typeface="Times New Roman" panose="02020603050405020304" pitchFamily="18" charset="0"/>
                <a:ea typeface="Times New Roman" panose="02020603050405020304" pitchFamily="18" charset="0"/>
              </a:rPr>
              <a:t>projesi, yapının </a:t>
            </a:r>
            <a:r>
              <a:rPr lang="tr-TR" dirty="0">
                <a:latin typeface="Times New Roman" panose="02020603050405020304" pitchFamily="18" charset="0"/>
                <a:ea typeface="Times New Roman" panose="02020603050405020304" pitchFamily="18" charset="0"/>
              </a:rPr>
              <a:t>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241796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Statik </a:t>
            </a:r>
            <a:r>
              <a:rPr lang="tr-TR" b="1" dirty="0" smtClean="0">
                <a:latin typeface="Times New Roman" panose="02020603050405020304" pitchFamily="18" charset="0"/>
                <a:ea typeface="Times New Roman" panose="02020603050405020304" pitchFamily="18" charset="0"/>
              </a:rPr>
              <a:t>projeler</a:t>
            </a:r>
            <a:r>
              <a:rPr lang="tr-TR" dirty="0" smtClean="0">
                <a:latin typeface="Times New Roman" panose="02020603050405020304" pitchFamily="18" charset="0"/>
                <a:ea typeface="Times New Roman" panose="02020603050405020304" pitchFamily="18" charset="0"/>
              </a:rPr>
              <a:t>; bir </a:t>
            </a:r>
            <a:r>
              <a:rPr lang="tr-TR" dirty="0">
                <a:latin typeface="Times New Roman" panose="02020603050405020304" pitchFamily="18" charset="0"/>
                <a:ea typeface="Times New Roman" panose="02020603050405020304" pitchFamily="18" charset="0"/>
              </a:rPr>
              <a:t>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i="1" dirty="0">
                <a:latin typeface="Times New Roman" panose="02020603050405020304" pitchFamily="18" charset="0"/>
                <a:ea typeface="Times New Roman" panose="02020603050405020304" pitchFamily="18" charset="0"/>
              </a:rPr>
              <a:t>statik projeler</a:t>
            </a:r>
            <a:r>
              <a:rPr lang="tr-TR" dirty="0">
                <a:latin typeface="Times New Roman" panose="02020603050405020304" pitchFamily="18" charset="0"/>
                <a:ea typeface="Times New Roman" panose="02020603050405020304" pitchFamily="18" charset="0"/>
              </a:rPr>
              <a:t>    </a:t>
            </a:r>
            <a:r>
              <a:rPr lang="tr-TR" i="1" dirty="0">
                <a:latin typeface="Times New Roman" panose="02020603050405020304" pitchFamily="18" charset="0"/>
                <a:ea typeface="Times New Roman" panose="02020603050405020304" pitchFamily="18" charset="0"/>
              </a:rPr>
              <a:t>(mühendislik projeleri)</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adı </a:t>
            </a:r>
            <a:r>
              <a:rPr lang="tr-TR" dirty="0">
                <a:latin typeface="Times New Roman" panose="02020603050405020304" pitchFamily="18" charset="0"/>
                <a:ea typeface="Times New Roman" panose="02020603050405020304" pitchFamily="18" charset="0"/>
              </a:rPr>
              <a:t>verilir.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Tesisat </a:t>
            </a:r>
            <a:r>
              <a:rPr lang="tr-TR" dirty="0" smtClean="0">
                <a:latin typeface="Times New Roman" panose="02020603050405020304" pitchFamily="18" charset="0"/>
                <a:ea typeface="Times New Roman" panose="02020603050405020304" pitchFamily="18" charset="0"/>
              </a:rPr>
              <a:t>projeleri, yapı </a:t>
            </a:r>
            <a:r>
              <a:rPr lang="tr-TR" dirty="0">
                <a:latin typeface="Times New Roman" panose="02020603050405020304" pitchFamily="18" charset="0"/>
                <a:ea typeface="Times New Roman" panose="02020603050405020304" pitchFamily="18" charset="0"/>
              </a:rPr>
              <a:t>veya tesisin kesin projesi ortaya çıktıktan sonra kullanılan </a:t>
            </a:r>
            <a:r>
              <a:rPr lang="tr-TR" dirty="0" err="1">
                <a:latin typeface="Times New Roman" panose="02020603050405020304" pitchFamily="18" charset="0"/>
                <a:ea typeface="Times New Roman" panose="02020603050405020304" pitchFamily="18" charset="0"/>
              </a:rPr>
              <a:t>tesisatlara</a:t>
            </a:r>
            <a:r>
              <a:rPr lang="tr-TR"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3689615147"/>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1237</Words>
  <Application>Microsoft Office PowerPoint</Application>
  <PresentationFormat>Geniş ekran</PresentationFormat>
  <Paragraphs>71</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2020-01-09T13:40:58Z</dcterms:created>
  <dcterms:modified xsi:type="dcterms:W3CDTF">2023-01-03T14:26:43Z</dcterms:modified>
</cp:coreProperties>
</file>