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71" r:id="rId4"/>
    <p:sldId id="272" r:id="rId5"/>
    <p:sldId id="273" r:id="rId6"/>
    <p:sldId id="274" r:id="rId7"/>
    <p:sldId id="276" r:id="rId8"/>
    <p:sldId id="261" r:id="rId9"/>
    <p:sldId id="262" r:id="rId10"/>
    <p:sldId id="264" r:id="rId11"/>
    <p:sldId id="265" r:id="rId12"/>
    <p:sldId id="266" r:id="rId13"/>
    <p:sldId id="268" r:id="rId14"/>
    <p:sldId id="277" r:id="rId15"/>
    <p:sldId id="278" r:id="rId16"/>
    <p:sldId id="279" r:id="rId17"/>
    <p:sldId id="280" r:id="rId18"/>
    <p:sldId id="281" r:id="rId19"/>
    <p:sldId id="282" r:id="rId20"/>
    <p:sldId id="283" r:id="rId21"/>
    <p:sldId id="269" r:id="rId22"/>
    <p:sldId id="284" r:id="rId23"/>
    <p:sldId id="285" r:id="rId24"/>
    <p:sldId id="286" r:id="rId25"/>
    <p:sldId id="287" r:id="rId26"/>
    <p:sldId id="288" r:id="rId27"/>
    <p:sldId id="289" r:id="rId28"/>
    <p:sldId id="290" r:id="rId29"/>
    <p:sldId id="270" r:id="rId30"/>
    <p:sldId id="291" r:id="rId3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8"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168F9BE8-BA56-47E2-B2BA-F2A5C9F88E08}" type="datetimeFigureOut">
              <a:rPr lang="tr-TR" smtClean="0"/>
              <a:pPr/>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3650730-C985-44F2-9F20-BF72D478AB53}" type="slidenum">
              <a:rPr lang="tr-TR" smtClean="0"/>
              <a:pPr/>
              <a:t>‹#›</a:t>
            </a:fld>
            <a:endParaRPr lang="tr-TR"/>
          </a:p>
        </p:txBody>
      </p:sp>
    </p:spTree>
    <p:extLst>
      <p:ext uri="{BB962C8B-B14F-4D97-AF65-F5344CB8AC3E}">
        <p14:creationId xmlns:p14="http://schemas.microsoft.com/office/powerpoint/2010/main" xmlns="" val="419839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68F9BE8-BA56-47E2-B2BA-F2A5C9F88E08}" type="datetimeFigureOut">
              <a:rPr lang="tr-TR" smtClean="0"/>
              <a:pPr/>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3650730-C985-44F2-9F20-BF72D478AB53}" type="slidenum">
              <a:rPr lang="tr-TR" smtClean="0"/>
              <a:pPr/>
              <a:t>‹#›</a:t>
            </a:fld>
            <a:endParaRPr lang="tr-TR"/>
          </a:p>
        </p:txBody>
      </p:sp>
    </p:spTree>
    <p:extLst>
      <p:ext uri="{BB962C8B-B14F-4D97-AF65-F5344CB8AC3E}">
        <p14:creationId xmlns:p14="http://schemas.microsoft.com/office/powerpoint/2010/main" xmlns="" val="1048266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68F9BE8-BA56-47E2-B2BA-F2A5C9F88E08}" type="datetimeFigureOut">
              <a:rPr lang="tr-TR" smtClean="0"/>
              <a:pPr/>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3650730-C985-44F2-9F20-BF72D478AB53}" type="slidenum">
              <a:rPr lang="tr-TR" smtClean="0"/>
              <a:pPr/>
              <a:t>‹#›</a:t>
            </a:fld>
            <a:endParaRPr lang="tr-TR"/>
          </a:p>
        </p:txBody>
      </p:sp>
    </p:spTree>
    <p:extLst>
      <p:ext uri="{BB962C8B-B14F-4D97-AF65-F5344CB8AC3E}">
        <p14:creationId xmlns:p14="http://schemas.microsoft.com/office/powerpoint/2010/main" xmlns="" val="3526929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68F9BE8-BA56-47E2-B2BA-F2A5C9F88E08}" type="datetimeFigureOut">
              <a:rPr lang="tr-TR" smtClean="0"/>
              <a:pPr/>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3650730-C985-44F2-9F20-BF72D478AB53}" type="slidenum">
              <a:rPr lang="tr-TR" smtClean="0"/>
              <a:pPr/>
              <a:t>‹#›</a:t>
            </a:fld>
            <a:endParaRPr lang="tr-TR"/>
          </a:p>
        </p:txBody>
      </p:sp>
    </p:spTree>
    <p:extLst>
      <p:ext uri="{BB962C8B-B14F-4D97-AF65-F5344CB8AC3E}">
        <p14:creationId xmlns:p14="http://schemas.microsoft.com/office/powerpoint/2010/main" xmlns="" val="371101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168F9BE8-BA56-47E2-B2BA-F2A5C9F88E08}" type="datetimeFigureOut">
              <a:rPr lang="tr-TR" smtClean="0"/>
              <a:pPr/>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3650730-C985-44F2-9F20-BF72D478AB53}" type="slidenum">
              <a:rPr lang="tr-TR" smtClean="0"/>
              <a:pPr/>
              <a:t>‹#›</a:t>
            </a:fld>
            <a:endParaRPr lang="tr-TR"/>
          </a:p>
        </p:txBody>
      </p:sp>
    </p:spTree>
    <p:extLst>
      <p:ext uri="{BB962C8B-B14F-4D97-AF65-F5344CB8AC3E}">
        <p14:creationId xmlns:p14="http://schemas.microsoft.com/office/powerpoint/2010/main" xmlns="" val="35091661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68F9BE8-BA56-47E2-B2BA-F2A5C9F88E08}" type="datetimeFigureOut">
              <a:rPr lang="tr-TR" smtClean="0"/>
              <a:pPr/>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3650730-C985-44F2-9F20-BF72D478AB53}" type="slidenum">
              <a:rPr lang="tr-TR" smtClean="0"/>
              <a:pPr/>
              <a:t>‹#›</a:t>
            </a:fld>
            <a:endParaRPr lang="tr-TR"/>
          </a:p>
        </p:txBody>
      </p:sp>
    </p:spTree>
    <p:extLst>
      <p:ext uri="{BB962C8B-B14F-4D97-AF65-F5344CB8AC3E}">
        <p14:creationId xmlns:p14="http://schemas.microsoft.com/office/powerpoint/2010/main" xmlns="" val="4143571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68F9BE8-BA56-47E2-B2BA-F2A5C9F88E08}" type="datetimeFigureOut">
              <a:rPr lang="tr-TR" smtClean="0"/>
              <a:pPr/>
              <a:t>31.01.2018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3650730-C985-44F2-9F20-BF72D478AB53}" type="slidenum">
              <a:rPr lang="tr-TR" smtClean="0"/>
              <a:pPr/>
              <a:t>‹#›</a:t>
            </a:fld>
            <a:endParaRPr lang="tr-TR"/>
          </a:p>
        </p:txBody>
      </p:sp>
    </p:spTree>
    <p:extLst>
      <p:ext uri="{BB962C8B-B14F-4D97-AF65-F5344CB8AC3E}">
        <p14:creationId xmlns:p14="http://schemas.microsoft.com/office/powerpoint/2010/main" xmlns="" val="3864635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68F9BE8-BA56-47E2-B2BA-F2A5C9F88E08}" type="datetimeFigureOut">
              <a:rPr lang="tr-TR" smtClean="0"/>
              <a:pPr/>
              <a:t>31.01.2018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3650730-C985-44F2-9F20-BF72D478AB53}" type="slidenum">
              <a:rPr lang="tr-TR" smtClean="0"/>
              <a:pPr/>
              <a:t>‹#›</a:t>
            </a:fld>
            <a:endParaRPr lang="tr-TR"/>
          </a:p>
        </p:txBody>
      </p:sp>
    </p:spTree>
    <p:extLst>
      <p:ext uri="{BB962C8B-B14F-4D97-AF65-F5344CB8AC3E}">
        <p14:creationId xmlns:p14="http://schemas.microsoft.com/office/powerpoint/2010/main" xmlns="" val="3561483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68F9BE8-BA56-47E2-B2BA-F2A5C9F88E08}" type="datetimeFigureOut">
              <a:rPr lang="tr-TR" smtClean="0"/>
              <a:pPr/>
              <a:t>31.01.2018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3650730-C985-44F2-9F20-BF72D478AB53}" type="slidenum">
              <a:rPr lang="tr-TR" smtClean="0"/>
              <a:pPr/>
              <a:t>‹#›</a:t>
            </a:fld>
            <a:endParaRPr lang="tr-TR"/>
          </a:p>
        </p:txBody>
      </p:sp>
    </p:spTree>
    <p:extLst>
      <p:ext uri="{BB962C8B-B14F-4D97-AF65-F5344CB8AC3E}">
        <p14:creationId xmlns:p14="http://schemas.microsoft.com/office/powerpoint/2010/main" xmlns="" val="3700786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68F9BE8-BA56-47E2-B2BA-F2A5C9F88E08}" type="datetimeFigureOut">
              <a:rPr lang="tr-TR" smtClean="0"/>
              <a:pPr/>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3650730-C985-44F2-9F20-BF72D478AB53}" type="slidenum">
              <a:rPr lang="tr-TR" smtClean="0"/>
              <a:pPr/>
              <a:t>‹#›</a:t>
            </a:fld>
            <a:endParaRPr lang="tr-TR"/>
          </a:p>
        </p:txBody>
      </p:sp>
    </p:spTree>
    <p:extLst>
      <p:ext uri="{BB962C8B-B14F-4D97-AF65-F5344CB8AC3E}">
        <p14:creationId xmlns:p14="http://schemas.microsoft.com/office/powerpoint/2010/main" xmlns="" val="3631706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68F9BE8-BA56-47E2-B2BA-F2A5C9F88E08}" type="datetimeFigureOut">
              <a:rPr lang="tr-TR" smtClean="0"/>
              <a:pPr/>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3650730-C985-44F2-9F20-BF72D478AB53}" type="slidenum">
              <a:rPr lang="tr-TR" smtClean="0"/>
              <a:pPr/>
              <a:t>‹#›</a:t>
            </a:fld>
            <a:endParaRPr lang="tr-TR"/>
          </a:p>
        </p:txBody>
      </p:sp>
    </p:spTree>
    <p:extLst>
      <p:ext uri="{BB962C8B-B14F-4D97-AF65-F5344CB8AC3E}">
        <p14:creationId xmlns:p14="http://schemas.microsoft.com/office/powerpoint/2010/main" xmlns="" val="44178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8F9BE8-BA56-47E2-B2BA-F2A5C9F88E08}" type="datetimeFigureOut">
              <a:rPr lang="tr-TR" smtClean="0"/>
              <a:pPr/>
              <a:t>31.01.2018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650730-C985-44F2-9F20-BF72D478AB53}" type="slidenum">
              <a:rPr lang="tr-TR" smtClean="0"/>
              <a:pPr/>
              <a:t>‹#›</a:t>
            </a:fld>
            <a:endParaRPr lang="tr-TR"/>
          </a:p>
        </p:txBody>
      </p:sp>
    </p:spTree>
    <p:extLst>
      <p:ext uri="{BB962C8B-B14F-4D97-AF65-F5344CB8AC3E}">
        <p14:creationId xmlns:p14="http://schemas.microsoft.com/office/powerpoint/2010/main" xmlns="" val="5841625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BİLİMSEL ARAŞTIRMA YÖNTEMLERİ</a:t>
            </a:r>
            <a:endParaRPr lang="tr-TR" dirty="0"/>
          </a:p>
        </p:txBody>
      </p:sp>
      <p:sp>
        <p:nvSpPr>
          <p:cNvPr id="3" name="Alt Başlık 2"/>
          <p:cNvSpPr>
            <a:spLocks noGrp="1"/>
          </p:cNvSpPr>
          <p:nvPr>
            <p:ph type="subTitle" idx="1"/>
          </p:nvPr>
        </p:nvSpPr>
        <p:spPr/>
        <p:txBody>
          <a:bodyPr/>
          <a:lstStyle/>
          <a:p>
            <a:endParaRPr lang="tr-TR" dirty="0" smtClean="0"/>
          </a:p>
          <a:p>
            <a:r>
              <a:rPr lang="tr-TR" dirty="0" smtClean="0"/>
              <a:t>TEMEL KAVRAMLAR</a:t>
            </a:r>
          </a:p>
          <a:p>
            <a:r>
              <a:rPr lang="tr-TR" dirty="0" smtClean="0"/>
              <a:t>Yrd.</a:t>
            </a:r>
            <a:r>
              <a:rPr lang="tr-TR" dirty="0" err="1" smtClean="0"/>
              <a:t>Doç.Dr</a:t>
            </a:r>
            <a:r>
              <a:rPr lang="tr-TR" smtClean="0"/>
              <a:t>.Hamide Deniz GÜLLEROĞLU</a:t>
            </a:r>
            <a:endParaRPr lang="tr-TR" dirty="0"/>
          </a:p>
        </p:txBody>
      </p:sp>
    </p:spTree>
    <p:extLst>
      <p:ext uri="{BB962C8B-B14F-4D97-AF65-F5344CB8AC3E}">
        <p14:creationId xmlns:p14="http://schemas.microsoft.com/office/powerpoint/2010/main" xmlns="" val="21283540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lvl="3"/>
            <a:r>
              <a:rPr lang="tr-TR" sz="4000" dirty="0" smtClean="0"/>
              <a:t>Amaç açısından Araştırma Türleri-</a:t>
            </a:r>
            <a:r>
              <a:rPr lang="tr-TR" sz="4000" dirty="0" smtClean="0">
                <a:solidFill>
                  <a:schemeClr val="tx1"/>
                </a:solidFill>
              </a:rPr>
              <a:t>Betimsel Araştırma</a:t>
            </a:r>
          </a:p>
        </p:txBody>
      </p:sp>
      <p:sp>
        <p:nvSpPr>
          <p:cNvPr id="3" name="İçerik Yer Tutucusu 2"/>
          <p:cNvSpPr>
            <a:spLocks noGrp="1"/>
          </p:cNvSpPr>
          <p:nvPr>
            <p:ph idx="1"/>
          </p:nvPr>
        </p:nvSpPr>
        <p:spPr/>
        <p:txBody>
          <a:bodyPr>
            <a:normAutofit/>
          </a:bodyPr>
          <a:lstStyle/>
          <a:p>
            <a:r>
              <a:rPr lang="tr-TR" sz="4400" dirty="0" smtClean="0"/>
              <a:t>Bir durum, problem, olgu, hizmet ya da progamı sistematik şekilde tanımlamaya çaba gösterir ya da bir toplumun yaşam koşulları, belirli bir konuya ilişkin farklı konularda bilgi sağlar.</a:t>
            </a:r>
            <a:endParaRPr lang="tr-TR" sz="4400" dirty="0"/>
          </a:p>
        </p:txBody>
      </p:sp>
    </p:spTree>
    <p:extLst>
      <p:ext uri="{BB962C8B-B14F-4D97-AF65-F5344CB8AC3E}">
        <p14:creationId xmlns:p14="http://schemas.microsoft.com/office/powerpoint/2010/main" xmlns="" val="23062606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lvl="3"/>
            <a:r>
              <a:rPr lang="tr-TR" sz="4000" dirty="0" smtClean="0"/>
              <a:t>Amaç açısından Araştırma Türleri-</a:t>
            </a:r>
            <a:r>
              <a:rPr lang="tr-TR" sz="4000" dirty="0" smtClean="0">
                <a:solidFill>
                  <a:schemeClr val="tx1"/>
                </a:solidFill>
              </a:rPr>
              <a:t>İlişkisel Araştırma</a:t>
            </a:r>
            <a:endParaRPr lang="tr-TR" sz="4000" dirty="0">
              <a:solidFill>
                <a:schemeClr val="tx1"/>
              </a:solidFill>
            </a:endParaRPr>
          </a:p>
        </p:txBody>
      </p:sp>
      <p:sp>
        <p:nvSpPr>
          <p:cNvPr id="3" name="İçerik Yer Tutucusu 2"/>
          <p:cNvSpPr>
            <a:spLocks noGrp="1"/>
          </p:cNvSpPr>
          <p:nvPr>
            <p:ph idx="1"/>
          </p:nvPr>
        </p:nvSpPr>
        <p:spPr/>
        <p:txBody>
          <a:bodyPr>
            <a:normAutofit/>
          </a:bodyPr>
          <a:lstStyle/>
          <a:p>
            <a:pPr algn="just"/>
            <a:r>
              <a:rPr lang="tr-TR" sz="4000" dirty="0" smtClean="0"/>
              <a:t>Bir durumun iki ya da daha fazla boyutu arasında ilişkinin/bağlantının/karşılıklı bağımlılığın var olduğunu keşfetmek ya da ortaya koymaktır.</a:t>
            </a:r>
            <a:endParaRPr lang="tr-TR" sz="4000" dirty="0"/>
          </a:p>
        </p:txBody>
      </p:sp>
    </p:spTree>
    <p:extLst>
      <p:ext uri="{BB962C8B-B14F-4D97-AF65-F5344CB8AC3E}">
        <p14:creationId xmlns:p14="http://schemas.microsoft.com/office/powerpoint/2010/main" xmlns="" val="29502468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t>Amaç açısından Araştırma Türleri-Açımlayıcı/Keşfedici </a:t>
            </a:r>
            <a:r>
              <a:rPr lang="tr-TR" b="1" dirty="0"/>
              <a:t>Araştırma</a:t>
            </a:r>
          </a:p>
        </p:txBody>
      </p:sp>
      <p:sp>
        <p:nvSpPr>
          <p:cNvPr id="3" name="İçerik Yer Tutucusu 2"/>
          <p:cNvSpPr>
            <a:spLocks noGrp="1"/>
          </p:cNvSpPr>
          <p:nvPr>
            <p:ph idx="1"/>
          </p:nvPr>
        </p:nvSpPr>
        <p:spPr/>
        <p:txBody>
          <a:bodyPr>
            <a:normAutofit/>
          </a:bodyPr>
          <a:lstStyle/>
          <a:p>
            <a:pPr algn="just"/>
            <a:r>
              <a:rPr lang="tr-TR" sz="4000" dirty="0" smtClean="0"/>
              <a:t>Bir durum ya da olgunun iki yönü arasında neden ya da nasıl bir ilişki olduğunu netleştirmeye çalışır (Kumar, 2005).</a:t>
            </a:r>
          </a:p>
          <a:p>
            <a:pPr algn="just"/>
            <a:r>
              <a:rPr lang="tr-TR" sz="4000" dirty="0" smtClean="0"/>
              <a:t>Stresli yaşam neden kalp krizine yol açar?</a:t>
            </a:r>
          </a:p>
          <a:p>
            <a:pPr algn="just"/>
            <a:r>
              <a:rPr lang="tr-TR" sz="4000" dirty="0" smtClean="0"/>
              <a:t>Ev ortamı çocuğun akademik başarısını nasıl etkiler?</a:t>
            </a:r>
            <a:endParaRPr lang="tr-TR" sz="4000" dirty="0"/>
          </a:p>
        </p:txBody>
      </p:sp>
    </p:spTree>
    <p:extLst>
      <p:ext uri="{BB962C8B-B14F-4D97-AF65-F5344CB8AC3E}">
        <p14:creationId xmlns:p14="http://schemas.microsoft.com/office/powerpoint/2010/main" xmlns="" val="4084485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smtClean="0"/>
              <a:t>Kullanılan inceleme yöntemine/ verinin türüne göre  Araştırma Türleri -Nitel Araştırma</a:t>
            </a:r>
            <a:endParaRPr lang="tr-TR" sz="4000" dirty="0"/>
          </a:p>
        </p:txBody>
      </p:sp>
      <p:sp>
        <p:nvSpPr>
          <p:cNvPr id="3" name="İçerik Yer Tutucusu 2"/>
          <p:cNvSpPr>
            <a:spLocks noGrp="1"/>
          </p:cNvSpPr>
          <p:nvPr>
            <p:ph idx="1"/>
          </p:nvPr>
        </p:nvSpPr>
        <p:spPr>
          <a:xfrm>
            <a:off x="838200" y="1690688"/>
            <a:ext cx="10515600" cy="4486275"/>
          </a:xfrm>
        </p:spPr>
        <p:txBody>
          <a:bodyPr>
            <a:noAutofit/>
          </a:bodyPr>
          <a:lstStyle/>
          <a:p>
            <a:pPr algn="just"/>
            <a:r>
              <a:rPr lang="tr-TR" sz="3200" dirty="0" smtClean="0"/>
              <a:t>Eğer çalışmanın temel amacı  problem ya da olayı tanımlamak ise, bilgiler sınıflama ya da sıralama ölçeklerinin ölçtüğü değişkenler yoluyla toplanıyorsa ve yapılan analiz durum olgu ya da poblemde mevcut olan çeşitliliğin niceliği belirtilmeden gerçekleştiriliyorsa çalışma nitel olarak sınıflandırılır (Kumar, 2005).</a:t>
            </a:r>
          </a:p>
          <a:p>
            <a:pPr algn="just"/>
            <a:r>
              <a:rPr lang="tr-TR" sz="3200" dirty="0" smtClean="0"/>
              <a:t>Nitel </a:t>
            </a:r>
            <a:r>
              <a:rPr lang="tr-TR" sz="3200" dirty="0"/>
              <a:t>araştırmalar, durumları ve olayları katılımcıların bakış açılarından anlamaya çalışır. Katılımcıların doğrudan araştırmanın </a:t>
            </a:r>
            <a:r>
              <a:rPr lang="tr-TR" sz="3200" dirty="0" smtClean="0"/>
              <a:t>içinde </a:t>
            </a:r>
            <a:r>
              <a:rPr lang="tr-TR" sz="3200" dirty="0"/>
              <a:t>yer alması söz konusudur</a:t>
            </a:r>
            <a:r>
              <a:rPr lang="tr-TR" sz="3200" dirty="0" smtClean="0"/>
              <a:t>.</a:t>
            </a:r>
            <a:endParaRPr lang="tr-TR" sz="3200" dirty="0"/>
          </a:p>
        </p:txBody>
      </p:sp>
    </p:spTree>
    <p:extLst>
      <p:ext uri="{BB962C8B-B14F-4D97-AF65-F5344CB8AC3E}">
        <p14:creationId xmlns:p14="http://schemas.microsoft.com/office/powerpoint/2010/main" xmlns="" val="12295667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3600" b="1" dirty="0" smtClean="0"/>
              <a:t/>
            </a:r>
            <a:br>
              <a:rPr lang="tr-TR" sz="3600" b="1" dirty="0" smtClean="0"/>
            </a:br>
            <a:r>
              <a:rPr lang="tr-TR" sz="3600" b="1" dirty="0"/>
              <a:t/>
            </a:r>
            <a:br>
              <a:rPr lang="tr-TR" sz="3600" b="1" dirty="0"/>
            </a:br>
            <a:r>
              <a:rPr lang="tr-TR" sz="3600" b="1" dirty="0"/>
              <a:t/>
            </a:r>
            <a:br>
              <a:rPr lang="tr-TR" sz="3600" b="1" dirty="0"/>
            </a:br>
            <a:endParaRPr lang="tr-TR" sz="3600" b="1" dirty="0"/>
          </a:p>
        </p:txBody>
      </p:sp>
      <p:sp>
        <p:nvSpPr>
          <p:cNvPr id="3" name="İçerik Yer Tutucusu 2"/>
          <p:cNvSpPr>
            <a:spLocks noGrp="1"/>
          </p:cNvSpPr>
          <p:nvPr>
            <p:ph idx="1"/>
          </p:nvPr>
        </p:nvSpPr>
        <p:spPr/>
        <p:txBody>
          <a:bodyPr>
            <a:normAutofit fontScale="92500" lnSpcReduction="10000"/>
          </a:bodyPr>
          <a:lstStyle/>
          <a:p>
            <a:pPr marL="0" indent="0" algn="ctr">
              <a:lnSpc>
                <a:spcPct val="150000"/>
              </a:lnSpc>
              <a:buNone/>
            </a:pPr>
            <a:r>
              <a:rPr lang="tr-TR" b="1" dirty="0"/>
              <a:t>Nitel </a:t>
            </a:r>
            <a:r>
              <a:rPr lang="tr-TR" b="1" dirty="0" smtClean="0"/>
              <a:t>Araştırmalar</a:t>
            </a:r>
            <a:endParaRPr lang="tr-TR" dirty="0"/>
          </a:p>
          <a:p>
            <a:pPr>
              <a:lnSpc>
                <a:spcPct val="150000"/>
              </a:lnSpc>
            </a:pPr>
            <a:r>
              <a:rPr lang="tr-TR" dirty="0" smtClean="0"/>
              <a:t>Nitel </a:t>
            </a:r>
            <a:r>
              <a:rPr lang="tr-TR" dirty="0"/>
              <a:t>araştırmalar, durumları ve olayları katılımcıların bakış açılarından anlamaya çalışır. Katılımcıların doğrudan araştırmanın </a:t>
            </a:r>
            <a:r>
              <a:rPr lang="tr-TR" dirty="0" smtClean="0"/>
              <a:t>içinde </a:t>
            </a:r>
            <a:r>
              <a:rPr lang="tr-TR" dirty="0"/>
              <a:t>yer alması söz </a:t>
            </a:r>
            <a:r>
              <a:rPr lang="tr-TR" dirty="0" smtClean="0"/>
              <a:t>konusudur (Büyüköztürk ve </a:t>
            </a:r>
            <a:r>
              <a:rPr lang="tr-TR" dirty="0" err="1" smtClean="0"/>
              <a:t>diğ</a:t>
            </a:r>
            <a:r>
              <a:rPr lang="tr-TR" dirty="0" smtClean="0"/>
              <a:t>., 2008).</a:t>
            </a:r>
          </a:p>
          <a:p>
            <a:pPr>
              <a:lnSpc>
                <a:spcPct val="150000"/>
              </a:lnSpc>
            </a:pPr>
            <a:r>
              <a:rPr lang="tr-TR" dirty="0" err="1" smtClean="0"/>
              <a:t>Fraenkel</a:t>
            </a:r>
            <a:r>
              <a:rPr lang="tr-TR" dirty="0" smtClean="0"/>
              <a:t> ve </a:t>
            </a:r>
            <a:r>
              <a:rPr lang="tr-TR" dirty="0" err="1" smtClean="0"/>
              <a:t>Wallen</a:t>
            </a:r>
            <a:r>
              <a:rPr lang="tr-TR" dirty="0" smtClean="0"/>
              <a:t> (2006) ilişkilerin, etkinliklerin, durumların ya da materyallerin niteliğinin incelendiği bu tür çalışmaları nitel araştırmalar olarak tanımlamışlardır.</a:t>
            </a:r>
          </a:p>
          <a:p>
            <a:pPr>
              <a:lnSpc>
                <a:spcPct val="150000"/>
              </a:lnSpc>
            </a:pPr>
            <a:endParaRPr lang="tr-TR" dirty="0" smtClean="0"/>
          </a:p>
          <a:p>
            <a:pPr>
              <a:lnSpc>
                <a:spcPct val="150000"/>
              </a:lnSpc>
            </a:pPr>
            <a:endParaRPr lang="tr-TR" dirty="0"/>
          </a:p>
        </p:txBody>
      </p:sp>
    </p:spTree>
    <p:extLst>
      <p:ext uri="{BB962C8B-B14F-4D97-AF65-F5344CB8AC3E}">
        <p14:creationId xmlns="" xmlns:p14="http://schemas.microsoft.com/office/powerpoint/2010/main" val="17606804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Nitel Araştırmanın Özellikleri</a:t>
            </a:r>
            <a:r>
              <a:rPr lang="tr-TR" dirty="0" smtClean="0"/>
              <a:t/>
            </a:r>
            <a:br>
              <a:rPr lang="tr-TR" dirty="0" smtClean="0"/>
            </a:br>
            <a:endParaRPr lang="tr-TR"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2250831" y="1130358"/>
            <a:ext cx="6206709" cy="4741059"/>
          </a:xfrm>
          <a:prstGeom prst="rect">
            <a:avLst/>
          </a:prstGeom>
          <a:noFill/>
          <a:ln w="9525">
            <a:noFill/>
            <a:miter lim="800000"/>
            <a:headEnd/>
            <a:tailEnd/>
          </a:ln>
        </p:spPr>
      </p:pic>
      <p:sp>
        <p:nvSpPr>
          <p:cNvPr id="5" name="4 Dikdörtgen"/>
          <p:cNvSpPr/>
          <p:nvPr/>
        </p:nvSpPr>
        <p:spPr>
          <a:xfrm flipH="1">
            <a:off x="8539087" y="4994031"/>
            <a:ext cx="3137097" cy="369332"/>
          </a:xfrm>
          <a:prstGeom prst="rect">
            <a:avLst/>
          </a:prstGeom>
        </p:spPr>
        <p:txBody>
          <a:bodyPr wrap="square">
            <a:spAutoFit/>
          </a:bodyPr>
          <a:lstStyle/>
          <a:p>
            <a:r>
              <a:rPr lang="tr-TR" dirty="0" smtClean="0"/>
              <a:t>(</a:t>
            </a:r>
            <a:r>
              <a:rPr lang="tr-TR" dirty="0" err="1" smtClean="0"/>
              <a:t>Fraenkel</a:t>
            </a:r>
            <a:r>
              <a:rPr lang="tr-TR" dirty="0" smtClean="0"/>
              <a:t> </a:t>
            </a:r>
            <a:r>
              <a:rPr lang="tr-TR" dirty="0" smtClean="0"/>
              <a:t>ve </a:t>
            </a:r>
            <a:r>
              <a:rPr lang="tr-TR" dirty="0" err="1" smtClean="0"/>
              <a:t>Wallen</a:t>
            </a:r>
            <a:r>
              <a:rPr lang="tr-TR" dirty="0" smtClean="0"/>
              <a:t>, 2006)</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Nicel ve nitel araştırmalar arasındaki farklar</a:t>
            </a:r>
            <a:endParaRPr lang="tr-TR"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3516923" y="1450848"/>
            <a:ext cx="4819697" cy="4908995"/>
          </a:xfrm>
          <a:prstGeom prst="rect">
            <a:avLst/>
          </a:prstGeom>
          <a:noFill/>
          <a:ln w="9525">
            <a:noFill/>
            <a:miter lim="800000"/>
            <a:headEnd/>
            <a:tailEnd/>
          </a:ln>
        </p:spPr>
      </p:pic>
      <p:sp>
        <p:nvSpPr>
          <p:cNvPr id="5" name="4 Dikdörtgen"/>
          <p:cNvSpPr/>
          <p:nvPr/>
        </p:nvSpPr>
        <p:spPr>
          <a:xfrm flipH="1">
            <a:off x="8412480" y="5134708"/>
            <a:ext cx="3779518" cy="369332"/>
          </a:xfrm>
          <a:prstGeom prst="rect">
            <a:avLst/>
          </a:prstGeom>
        </p:spPr>
        <p:txBody>
          <a:bodyPr wrap="square">
            <a:spAutoFit/>
          </a:bodyPr>
          <a:lstStyle/>
          <a:p>
            <a:r>
              <a:rPr lang="tr-TR" dirty="0" err="1" smtClean="0"/>
              <a:t>Fraenkel</a:t>
            </a:r>
            <a:r>
              <a:rPr lang="tr-TR" dirty="0" smtClean="0"/>
              <a:t> ve </a:t>
            </a:r>
            <a:r>
              <a:rPr lang="tr-TR" dirty="0" err="1" smtClean="0"/>
              <a:t>Wallen</a:t>
            </a:r>
            <a:r>
              <a:rPr lang="tr-TR" dirty="0" smtClean="0"/>
              <a:t> (2006)</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Nicel ve nitel araştırmaların varsayımları</a:t>
            </a:r>
            <a:endParaRPr lang="tr-TR" dirty="0"/>
          </a:p>
        </p:txBody>
      </p:sp>
      <p:pic>
        <p:nvPicPr>
          <p:cNvPr id="3074" name="Picture 2"/>
          <p:cNvPicPr>
            <a:picLocks noGrp="1" noChangeAspect="1" noChangeArrowheads="1"/>
          </p:cNvPicPr>
          <p:nvPr>
            <p:ph idx="1"/>
          </p:nvPr>
        </p:nvPicPr>
        <p:blipFill>
          <a:blip r:embed="rId2" cstate="print"/>
          <a:srcRect/>
          <a:stretch>
            <a:fillRect/>
          </a:stretch>
        </p:blipFill>
        <p:spPr bwMode="auto">
          <a:xfrm>
            <a:off x="3249638" y="1340071"/>
            <a:ext cx="5256481" cy="5517929"/>
          </a:xfrm>
          <a:prstGeom prst="rect">
            <a:avLst/>
          </a:prstGeom>
          <a:noFill/>
          <a:ln w="9525">
            <a:noFill/>
            <a:miter lim="800000"/>
            <a:headEnd/>
            <a:tailEnd/>
          </a:ln>
        </p:spPr>
      </p:pic>
      <p:sp>
        <p:nvSpPr>
          <p:cNvPr id="5" name="4 Dikdörtgen"/>
          <p:cNvSpPr/>
          <p:nvPr/>
        </p:nvSpPr>
        <p:spPr>
          <a:xfrm flipH="1">
            <a:off x="8764171" y="5134708"/>
            <a:ext cx="2869810" cy="369332"/>
          </a:xfrm>
          <a:prstGeom prst="rect">
            <a:avLst/>
          </a:prstGeom>
        </p:spPr>
        <p:txBody>
          <a:bodyPr wrap="square">
            <a:spAutoFit/>
          </a:bodyPr>
          <a:lstStyle/>
          <a:p>
            <a:r>
              <a:rPr lang="tr-TR" dirty="0" smtClean="0"/>
              <a:t>(</a:t>
            </a:r>
            <a:r>
              <a:rPr lang="tr-TR" dirty="0" err="1" smtClean="0"/>
              <a:t>Fraenkel</a:t>
            </a:r>
            <a:r>
              <a:rPr lang="tr-TR" dirty="0" smtClean="0"/>
              <a:t> ve </a:t>
            </a:r>
            <a:r>
              <a:rPr lang="tr-TR" dirty="0" err="1" smtClean="0"/>
              <a:t>Wallen</a:t>
            </a:r>
            <a:r>
              <a:rPr lang="tr-TR" dirty="0" smtClean="0"/>
              <a:t>, 2006)</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dirty="0" smtClean="0"/>
              <a:t>Nitel Araştırmaların Aşamaları</a:t>
            </a:r>
            <a:r>
              <a:rPr lang="tr-TR" sz="2400" dirty="0" smtClean="0"/>
              <a:t/>
            </a:r>
            <a:br>
              <a:rPr lang="tr-TR" sz="2400" dirty="0" smtClean="0"/>
            </a:br>
            <a:endParaRPr lang="tr-TR" sz="2400" dirty="0"/>
          </a:p>
        </p:txBody>
      </p:sp>
      <p:sp>
        <p:nvSpPr>
          <p:cNvPr id="3" name="2 İçerik Yer Tutucusu"/>
          <p:cNvSpPr>
            <a:spLocks noGrp="1"/>
          </p:cNvSpPr>
          <p:nvPr>
            <p:ph idx="1"/>
          </p:nvPr>
        </p:nvSpPr>
        <p:spPr/>
        <p:txBody>
          <a:bodyPr/>
          <a:lstStyle/>
          <a:p>
            <a:r>
              <a:rPr lang="tr-TR" b="1" dirty="0" smtClean="0"/>
              <a:t>Çalışılacak olan olayın saptanması</a:t>
            </a:r>
          </a:p>
          <a:p>
            <a:r>
              <a:rPr lang="tr-TR" b="1" dirty="0" smtClean="0"/>
              <a:t>Çalışmadaki katılımcıların belirlenmesi</a:t>
            </a:r>
          </a:p>
          <a:p>
            <a:r>
              <a:rPr lang="tr-TR" b="1" dirty="0" smtClean="0"/>
              <a:t>Hipotezlerin üretilmesi</a:t>
            </a:r>
          </a:p>
          <a:p>
            <a:r>
              <a:rPr lang="tr-TR" b="1" dirty="0" smtClean="0"/>
              <a:t>Verilerin toplanması</a:t>
            </a:r>
          </a:p>
          <a:p>
            <a:r>
              <a:rPr lang="tr-TR" b="1" dirty="0" smtClean="0"/>
              <a:t>Verilerin analizi</a:t>
            </a:r>
          </a:p>
          <a:p>
            <a:r>
              <a:rPr lang="tr-TR" b="1" dirty="0" smtClean="0"/>
              <a:t>Yorumlar ve sonuçlar               </a:t>
            </a:r>
            <a:r>
              <a:rPr lang="tr-TR" dirty="0" smtClean="0"/>
              <a:t>(</a:t>
            </a:r>
            <a:r>
              <a:rPr lang="tr-TR" dirty="0" err="1" smtClean="0"/>
              <a:t>Fraenkel</a:t>
            </a:r>
            <a:r>
              <a:rPr lang="tr-TR" dirty="0" smtClean="0"/>
              <a:t> ve </a:t>
            </a:r>
            <a:r>
              <a:rPr lang="tr-TR" dirty="0" err="1" smtClean="0"/>
              <a:t>Wallen</a:t>
            </a:r>
            <a:r>
              <a:rPr lang="tr-TR" dirty="0" smtClean="0"/>
              <a:t>, 2006)</a:t>
            </a:r>
            <a:endParaRPr lang="tr-TR" b="1" dirty="0" smtClean="0"/>
          </a:p>
          <a:p>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sz="3200" b="1" dirty="0" smtClean="0"/>
              <a:t>Nitel Araştırmalarda Genelleme</a:t>
            </a:r>
            <a:r>
              <a:rPr lang="tr-TR" dirty="0" smtClean="0"/>
              <a:t/>
            </a:r>
            <a:br>
              <a:rPr lang="tr-TR" dirty="0" smtClean="0"/>
            </a:br>
            <a:endParaRPr lang="tr-TR" dirty="0"/>
          </a:p>
        </p:txBody>
      </p:sp>
      <p:sp>
        <p:nvSpPr>
          <p:cNvPr id="3" name="2 İçerik Yer Tutucusu"/>
          <p:cNvSpPr>
            <a:spLocks noGrp="1"/>
          </p:cNvSpPr>
          <p:nvPr>
            <p:ph idx="1"/>
          </p:nvPr>
        </p:nvSpPr>
        <p:spPr/>
        <p:txBody>
          <a:bodyPr>
            <a:normAutofit lnSpcReduction="10000"/>
          </a:bodyPr>
          <a:lstStyle/>
          <a:p>
            <a:pPr algn="just"/>
            <a:r>
              <a:rPr lang="tr-TR" dirty="0" smtClean="0"/>
              <a:t>Araştırmaların yapılma nedenlerinden birisi yapılan araştırmadan işe yarar genellemeler çıkartabilmektir. Ancak nitel araştırmalarda, çalışmaların bulgularının genellenmesi bir sınırlılık olarak ele alınır. Genellemenin yapılamama nedeni sosyal olayların doğasıdır. Aynı sosyal olayı yeniden yaşamak mümkün olmadığı için sosyal olaylarla ilgili yapılan bir nitel araştırmanın bulgularının başka sosyal olaylara genellenmesi oldukça güçtür.</a:t>
            </a:r>
          </a:p>
          <a:p>
            <a:pPr algn="just"/>
            <a:r>
              <a:rPr lang="tr-TR" dirty="0" smtClean="0"/>
              <a:t> Ayrıca nitel araştırmalarda her zaman ilgili evreni temsil edecek düzeyde örneklem belirlemek mümkün olamamaktadır. Bu nedenle, nitel araştırma bulgularının genellenmesi oldukça güçtür (</a:t>
            </a:r>
            <a:r>
              <a:rPr lang="tr-TR" dirty="0" err="1" smtClean="0"/>
              <a:t>Fraenkel</a:t>
            </a:r>
            <a:r>
              <a:rPr lang="tr-TR" dirty="0" smtClean="0"/>
              <a:t> ve </a:t>
            </a:r>
            <a:r>
              <a:rPr lang="tr-TR" dirty="0" err="1" smtClean="0"/>
              <a:t>Wallen</a:t>
            </a:r>
            <a:r>
              <a:rPr lang="tr-TR" dirty="0" smtClean="0"/>
              <a:t>, 2006; Yıldırım ve Şimşek, 2005).</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Sunum Akışı</a:t>
            </a:r>
            <a:endParaRPr lang="tr-TR" dirty="0"/>
          </a:p>
        </p:txBody>
      </p:sp>
      <p:sp>
        <p:nvSpPr>
          <p:cNvPr id="3" name="İçerik Yer Tutucusu 2"/>
          <p:cNvSpPr>
            <a:spLocks noGrp="1"/>
          </p:cNvSpPr>
          <p:nvPr>
            <p:ph idx="1"/>
          </p:nvPr>
        </p:nvSpPr>
        <p:spPr>
          <a:xfrm>
            <a:off x="838200" y="1520686"/>
            <a:ext cx="10515600" cy="5059017"/>
          </a:xfrm>
        </p:spPr>
        <p:txBody>
          <a:bodyPr>
            <a:normAutofit fontScale="77500" lnSpcReduction="20000"/>
          </a:bodyPr>
          <a:lstStyle/>
          <a:p>
            <a:pPr marL="0" indent="0">
              <a:buNone/>
            </a:pPr>
            <a:endParaRPr lang="tr-TR" dirty="0" smtClean="0"/>
          </a:p>
          <a:p>
            <a:pPr marL="0" indent="0">
              <a:buNone/>
            </a:pPr>
            <a:r>
              <a:rPr lang="tr-TR" dirty="0" smtClean="0"/>
              <a:t>Bilim Felsefesi</a:t>
            </a:r>
          </a:p>
          <a:p>
            <a:pPr marL="0" indent="0">
              <a:buNone/>
            </a:pPr>
            <a:r>
              <a:rPr lang="tr-TR" dirty="0" smtClean="0"/>
              <a:t>Pozitivist-post pozitivist paradigmalar</a:t>
            </a:r>
            <a:endParaRPr lang="tr-TR" dirty="0" smtClean="0"/>
          </a:p>
          <a:p>
            <a:pPr marL="0" indent="0">
              <a:buNone/>
            </a:pPr>
            <a:r>
              <a:rPr lang="tr-TR" dirty="0" smtClean="0"/>
              <a:t>Araştırma </a:t>
            </a:r>
            <a:r>
              <a:rPr lang="tr-TR" dirty="0" smtClean="0"/>
              <a:t>Türleri</a:t>
            </a:r>
            <a:endParaRPr lang="tr-TR" dirty="0"/>
          </a:p>
          <a:p>
            <a:r>
              <a:rPr lang="tr-TR" dirty="0"/>
              <a:t>Uygulama/Düzey açısından Araştırma Türleri</a:t>
            </a:r>
            <a:endParaRPr lang="tr-TR" dirty="0" smtClean="0"/>
          </a:p>
          <a:p>
            <a:pPr lvl="3">
              <a:buFont typeface="Wingdings" panose="05000000000000000000" pitchFamily="2" charset="2"/>
              <a:buChar char="Ø"/>
            </a:pPr>
            <a:r>
              <a:rPr lang="tr-TR" sz="2800" dirty="0" smtClean="0">
                <a:solidFill>
                  <a:srgbClr val="FF0000"/>
                </a:solidFill>
              </a:rPr>
              <a:t>Temel Araştırma</a:t>
            </a:r>
          </a:p>
          <a:p>
            <a:pPr lvl="3">
              <a:buFont typeface="Wingdings" panose="05000000000000000000" pitchFamily="2" charset="2"/>
              <a:buChar char="Ø"/>
            </a:pPr>
            <a:r>
              <a:rPr lang="tr-TR" sz="2800" dirty="0" smtClean="0">
                <a:solidFill>
                  <a:srgbClr val="FF0000"/>
                </a:solidFill>
              </a:rPr>
              <a:t>Uygulamalı </a:t>
            </a:r>
            <a:r>
              <a:rPr lang="tr-TR" sz="2800" dirty="0">
                <a:solidFill>
                  <a:srgbClr val="FF0000"/>
                </a:solidFill>
              </a:rPr>
              <a:t>Araştırma</a:t>
            </a:r>
          </a:p>
          <a:p>
            <a:r>
              <a:rPr lang="tr-TR" dirty="0" smtClean="0"/>
              <a:t>Amaç </a:t>
            </a:r>
            <a:r>
              <a:rPr lang="tr-TR" dirty="0"/>
              <a:t>açısından Araştırma Türleri</a:t>
            </a:r>
            <a:endParaRPr lang="tr-TR" dirty="0" smtClean="0"/>
          </a:p>
          <a:p>
            <a:pPr lvl="3">
              <a:buFont typeface="Wingdings" panose="05000000000000000000" pitchFamily="2" charset="2"/>
              <a:buChar char="Ø"/>
            </a:pPr>
            <a:r>
              <a:rPr lang="tr-TR" sz="2800" dirty="0" smtClean="0">
                <a:solidFill>
                  <a:srgbClr val="FF0000"/>
                </a:solidFill>
              </a:rPr>
              <a:t>Betimsel </a:t>
            </a:r>
            <a:r>
              <a:rPr lang="tr-TR" sz="2800" dirty="0">
                <a:solidFill>
                  <a:srgbClr val="FF0000"/>
                </a:solidFill>
              </a:rPr>
              <a:t>Araştırma</a:t>
            </a:r>
            <a:endParaRPr lang="tr-TR" sz="2800" dirty="0" smtClean="0">
              <a:solidFill>
                <a:srgbClr val="FF0000"/>
              </a:solidFill>
            </a:endParaRPr>
          </a:p>
          <a:p>
            <a:pPr lvl="3">
              <a:buFont typeface="Wingdings" panose="05000000000000000000" pitchFamily="2" charset="2"/>
              <a:buChar char="Ø"/>
            </a:pPr>
            <a:r>
              <a:rPr lang="tr-TR" sz="2800" dirty="0" smtClean="0">
                <a:solidFill>
                  <a:srgbClr val="FF0000"/>
                </a:solidFill>
              </a:rPr>
              <a:t>İlişkisel </a:t>
            </a:r>
            <a:r>
              <a:rPr lang="tr-TR" sz="2800" dirty="0">
                <a:solidFill>
                  <a:srgbClr val="FF0000"/>
                </a:solidFill>
              </a:rPr>
              <a:t>Araştırma</a:t>
            </a:r>
            <a:endParaRPr lang="tr-TR" sz="2800" dirty="0" smtClean="0">
              <a:solidFill>
                <a:srgbClr val="FF0000"/>
              </a:solidFill>
            </a:endParaRPr>
          </a:p>
          <a:p>
            <a:pPr lvl="3">
              <a:buFont typeface="Wingdings" panose="05000000000000000000" pitchFamily="2" charset="2"/>
              <a:buChar char="Ø"/>
            </a:pPr>
            <a:r>
              <a:rPr lang="tr-TR" sz="2800" dirty="0" smtClean="0">
                <a:solidFill>
                  <a:srgbClr val="FF0000"/>
                </a:solidFill>
              </a:rPr>
              <a:t>Açımlayıcı/Keşfedici </a:t>
            </a:r>
            <a:r>
              <a:rPr lang="tr-TR" sz="2800" dirty="0">
                <a:solidFill>
                  <a:srgbClr val="FF0000"/>
                </a:solidFill>
              </a:rPr>
              <a:t>Araştırma</a:t>
            </a:r>
          </a:p>
          <a:p>
            <a:r>
              <a:rPr lang="tr-TR" dirty="0" smtClean="0"/>
              <a:t>Kullanılan </a:t>
            </a:r>
            <a:r>
              <a:rPr lang="tr-TR" dirty="0"/>
              <a:t>inceleme yöntemine/ verinin türüne göre </a:t>
            </a:r>
            <a:r>
              <a:rPr lang="tr-TR" dirty="0" smtClean="0"/>
              <a:t> </a:t>
            </a:r>
            <a:r>
              <a:rPr lang="tr-TR" dirty="0"/>
              <a:t>Araştırma Türleri</a:t>
            </a:r>
            <a:endParaRPr lang="tr-TR" dirty="0" smtClean="0"/>
          </a:p>
          <a:p>
            <a:pPr lvl="3">
              <a:buFont typeface="Wingdings" panose="05000000000000000000" pitchFamily="2" charset="2"/>
              <a:buChar char="Ø"/>
            </a:pPr>
            <a:r>
              <a:rPr lang="tr-TR" sz="2800" dirty="0" smtClean="0">
                <a:solidFill>
                  <a:srgbClr val="FF0000"/>
                </a:solidFill>
              </a:rPr>
              <a:t>Nitel </a:t>
            </a:r>
            <a:r>
              <a:rPr lang="tr-TR" sz="2800" dirty="0">
                <a:solidFill>
                  <a:srgbClr val="FF0000"/>
                </a:solidFill>
              </a:rPr>
              <a:t>Araştırma</a:t>
            </a:r>
          </a:p>
          <a:p>
            <a:pPr lvl="3">
              <a:buFont typeface="Wingdings" panose="05000000000000000000" pitchFamily="2" charset="2"/>
              <a:buChar char="Ø"/>
            </a:pPr>
            <a:r>
              <a:rPr lang="tr-TR" sz="2800" dirty="0" smtClean="0">
                <a:solidFill>
                  <a:srgbClr val="FF0000"/>
                </a:solidFill>
              </a:rPr>
              <a:t> Nicel </a:t>
            </a:r>
            <a:r>
              <a:rPr lang="tr-TR" sz="2800" dirty="0" smtClean="0">
                <a:solidFill>
                  <a:srgbClr val="FF0000"/>
                </a:solidFill>
              </a:rPr>
              <a:t>Araştırma</a:t>
            </a:r>
          </a:p>
          <a:p>
            <a:pPr lvl="3">
              <a:buFont typeface="Wingdings" panose="05000000000000000000" pitchFamily="2" charset="2"/>
              <a:buChar char="Ø"/>
            </a:pPr>
            <a:r>
              <a:rPr lang="tr-TR" sz="2800" dirty="0" smtClean="0">
                <a:solidFill>
                  <a:srgbClr val="FF0000"/>
                </a:solidFill>
              </a:rPr>
              <a:t>Karma Araştırma</a:t>
            </a:r>
            <a:endParaRPr lang="tr-TR" sz="2800" dirty="0">
              <a:solidFill>
                <a:srgbClr val="FF0000"/>
              </a:solidFill>
            </a:endParaRPr>
          </a:p>
          <a:p>
            <a:endParaRPr lang="tr-TR" dirty="0"/>
          </a:p>
        </p:txBody>
      </p:sp>
    </p:spTree>
    <p:extLst>
      <p:ext uri="{BB962C8B-B14F-4D97-AF65-F5344CB8AC3E}">
        <p14:creationId xmlns:p14="http://schemas.microsoft.com/office/powerpoint/2010/main" xmlns="" val="21652109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es-ES" dirty="0" smtClean="0"/>
              <a:t>Nitel araştırma soruları, stratejileri ve veri toplama teknikleri</a:t>
            </a:r>
            <a:endParaRPr lang="tr-TR" dirty="0"/>
          </a:p>
        </p:txBody>
      </p:sp>
      <p:pic>
        <p:nvPicPr>
          <p:cNvPr id="4098" name="Picture 2"/>
          <p:cNvPicPr>
            <a:picLocks noGrp="1" noChangeAspect="1" noChangeArrowheads="1"/>
          </p:cNvPicPr>
          <p:nvPr>
            <p:ph idx="1"/>
          </p:nvPr>
        </p:nvPicPr>
        <p:blipFill>
          <a:blip r:embed="rId2" cstate="print"/>
          <a:srcRect/>
          <a:stretch>
            <a:fillRect/>
          </a:stretch>
        </p:blipFill>
        <p:spPr bwMode="auto">
          <a:xfrm>
            <a:off x="3573196" y="1628676"/>
            <a:ext cx="4684540" cy="4959579"/>
          </a:xfrm>
          <a:prstGeom prst="rect">
            <a:avLst/>
          </a:prstGeom>
          <a:noFill/>
          <a:ln w="9525">
            <a:noFill/>
            <a:miter lim="800000"/>
            <a:headEnd/>
            <a:tailEnd/>
          </a:ln>
        </p:spPr>
      </p:pic>
      <p:sp>
        <p:nvSpPr>
          <p:cNvPr id="5" name="4 Dikdörtgen"/>
          <p:cNvSpPr/>
          <p:nvPr/>
        </p:nvSpPr>
        <p:spPr>
          <a:xfrm>
            <a:off x="8525022" y="5978769"/>
            <a:ext cx="3432515" cy="369332"/>
          </a:xfrm>
          <a:prstGeom prst="rect">
            <a:avLst/>
          </a:prstGeom>
        </p:spPr>
        <p:txBody>
          <a:bodyPr wrap="square">
            <a:spAutoFit/>
          </a:bodyPr>
          <a:lstStyle/>
          <a:p>
            <a:r>
              <a:rPr lang="tr-TR" dirty="0" smtClean="0"/>
              <a:t>(</a:t>
            </a:r>
            <a:r>
              <a:rPr lang="tr-TR" dirty="0" err="1" smtClean="0"/>
              <a:t>Fraenkel</a:t>
            </a:r>
            <a:r>
              <a:rPr lang="tr-TR" dirty="0" smtClean="0"/>
              <a:t> ve </a:t>
            </a:r>
            <a:r>
              <a:rPr lang="tr-TR" dirty="0" err="1" smtClean="0"/>
              <a:t>Wallen</a:t>
            </a:r>
            <a:r>
              <a:rPr lang="tr-TR" dirty="0" smtClean="0"/>
              <a:t>, 2006, s. 463)</a:t>
            </a:r>
            <a:r>
              <a:rPr lang="es-ES" dirty="0" smtClean="0"/>
              <a:t>.</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smtClean="0"/>
              <a:t>Kullanılan inceleme yöntemine/ verinin türüne göre  Araştırma Türleri -Nicel Araştırma</a:t>
            </a:r>
            <a:endParaRPr lang="tr-TR" sz="4000" dirty="0"/>
          </a:p>
        </p:txBody>
      </p:sp>
      <p:sp>
        <p:nvSpPr>
          <p:cNvPr id="3" name="İçerik Yer Tutucusu 2"/>
          <p:cNvSpPr>
            <a:spLocks noGrp="1"/>
          </p:cNvSpPr>
          <p:nvPr>
            <p:ph idx="1"/>
          </p:nvPr>
        </p:nvSpPr>
        <p:spPr/>
        <p:txBody>
          <a:bodyPr/>
          <a:lstStyle/>
          <a:p>
            <a:pPr algn="just"/>
            <a:r>
              <a:rPr lang="tr-TR" sz="3200" dirty="0" smtClean="0"/>
              <a:t>Herhangi bir olgu, durum, problem ya da konuda mevcut olan çeşitliliği nicelleştirmek isterseniz, bilgiler ağırlıklı olarak nicel değişkenler kullanılarak toplanıyorsa ve yapılan çözümleme çeşitliliğin boyutlarını belirlemek için  gerçekleştiriliyorsa çalışma nicel olarak sınıflandırılır (Kumar, 2005)</a:t>
            </a:r>
          </a:p>
          <a:p>
            <a:pPr algn="just"/>
            <a:r>
              <a:rPr lang="tr-TR" sz="3200" dirty="0" smtClean="0"/>
              <a:t>Nicel araştırmalar değişkenler arasındaki ilişkileri kanıtlamaya çalışır ve bu tür ilişkilerin nedenlerini arar ve bazen açıklar.</a:t>
            </a:r>
          </a:p>
          <a:p>
            <a:endParaRPr lang="tr-TR" dirty="0"/>
          </a:p>
        </p:txBody>
      </p:sp>
    </p:spTree>
    <p:extLst>
      <p:ext uri="{BB962C8B-B14F-4D97-AF65-F5344CB8AC3E}">
        <p14:creationId xmlns:p14="http://schemas.microsoft.com/office/powerpoint/2010/main" xmlns="" val="3233043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200" b="1" dirty="0"/>
              <a:t>Bölüm II: Yöntem</a:t>
            </a:r>
            <a:br>
              <a:rPr lang="tr-TR" sz="3200" b="1" dirty="0"/>
            </a:br>
            <a:r>
              <a:rPr lang="tr-TR" sz="3200" b="1" dirty="0" smtClean="0"/>
              <a:t>Karma Araştırmalar</a:t>
            </a:r>
            <a:endParaRPr lang="tr-TR" sz="3200" b="1" dirty="0"/>
          </a:p>
        </p:txBody>
      </p:sp>
      <p:sp>
        <p:nvSpPr>
          <p:cNvPr id="3" name="İçerik Yer Tutucusu 2"/>
          <p:cNvSpPr>
            <a:spLocks noGrp="1"/>
          </p:cNvSpPr>
          <p:nvPr>
            <p:ph idx="1"/>
          </p:nvPr>
        </p:nvSpPr>
        <p:spPr/>
        <p:txBody>
          <a:bodyPr>
            <a:normAutofit/>
          </a:bodyPr>
          <a:lstStyle/>
          <a:p>
            <a:pPr algn="just">
              <a:lnSpc>
                <a:spcPct val="150000"/>
              </a:lnSpc>
            </a:pPr>
            <a:r>
              <a:rPr lang="tr-TR" dirty="0" smtClean="0"/>
              <a:t>Çalışmalarda </a:t>
            </a:r>
            <a:r>
              <a:rPr lang="tr-TR" dirty="0"/>
              <a:t>nicel ve nitel </a:t>
            </a:r>
            <a:r>
              <a:rPr lang="tr-TR" dirty="0" smtClean="0"/>
              <a:t>veri toplama </a:t>
            </a:r>
            <a:r>
              <a:rPr lang="tr-TR" dirty="0"/>
              <a:t>ve analiz teknikleri ya paralel ya da ardışık aşamalarda </a:t>
            </a:r>
            <a:r>
              <a:rPr lang="tr-TR" dirty="0" smtClean="0"/>
              <a:t>kullanılır</a:t>
            </a:r>
            <a:r>
              <a:rPr lang="tr-TR" dirty="0"/>
              <a:t> (Tashakkori </a:t>
            </a:r>
            <a:r>
              <a:rPr lang="tr-TR" dirty="0" smtClean="0"/>
              <a:t>ve Teddlie, </a:t>
            </a:r>
            <a:r>
              <a:rPr lang="tr-TR" dirty="0"/>
              <a:t>2003). </a:t>
            </a:r>
            <a:endParaRPr lang="tr-TR" dirty="0" smtClean="0"/>
          </a:p>
          <a:p>
            <a:pPr algn="just">
              <a:lnSpc>
                <a:spcPct val="150000"/>
              </a:lnSpc>
            </a:pPr>
            <a:r>
              <a:rPr lang="tr-TR" dirty="0" smtClean="0"/>
              <a:t>Araştırmanın bir döneminde </a:t>
            </a:r>
            <a:r>
              <a:rPr lang="tr-TR" dirty="0"/>
              <a:t>nitel araştırma paradigmasının ve diğer döneminde nicel araştırma </a:t>
            </a:r>
            <a:r>
              <a:rPr lang="tr-TR" dirty="0" smtClean="0"/>
              <a:t>paradigmasının kullanıldığı </a:t>
            </a:r>
            <a:r>
              <a:rPr lang="tr-TR" dirty="0"/>
              <a:t>bir araştırmadır (Johnson ve </a:t>
            </a:r>
            <a:r>
              <a:rPr lang="tr-TR" dirty="0" err="1"/>
              <a:t>Christensen</a:t>
            </a:r>
            <a:r>
              <a:rPr lang="tr-TR" dirty="0"/>
              <a:t>, 2007).</a:t>
            </a:r>
          </a:p>
        </p:txBody>
      </p:sp>
    </p:spTree>
    <p:extLst>
      <p:ext uri="{BB962C8B-B14F-4D97-AF65-F5344CB8AC3E}">
        <p14:creationId xmlns:p14="http://schemas.microsoft.com/office/powerpoint/2010/main" xmlns="" val="26671382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018268"/>
            <a:ext cx="10515600" cy="1325563"/>
          </a:xfrm>
        </p:spPr>
        <p:txBody>
          <a:bodyPr>
            <a:normAutofit/>
          </a:bodyPr>
          <a:lstStyle/>
          <a:p>
            <a:pPr algn="ctr"/>
            <a:r>
              <a:rPr lang="tr-TR" sz="3200" b="1" dirty="0"/>
              <a:t>Bölüm II: Yöntem</a:t>
            </a:r>
            <a:br>
              <a:rPr lang="tr-TR" sz="3200" b="1" dirty="0"/>
            </a:br>
            <a:r>
              <a:rPr lang="tr-TR" sz="3200" b="1" dirty="0" smtClean="0"/>
              <a:t>Karma Araştırma Modelleri</a:t>
            </a:r>
            <a:endParaRPr lang="tr-TR" sz="3200" b="1" dirty="0"/>
          </a:p>
        </p:txBody>
      </p:sp>
      <p:sp>
        <p:nvSpPr>
          <p:cNvPr id="3" name="İçerik Yer Tutucusu 2"/>
          <p:cNvSpPr>
            <a:spLocks noGrp="1"/>
          </p:cNvSpPr>
          <p:nvPr>
            <p:ph idx="1"/>
          </p:nvPr>
        </p:nvSpPr>
        <p:spPr/>
        <p:txBody>
          <a:bodyPr/>
          <a:lstStyle/>
          <a:p>
            <a:pPr>
              <a:lnSpc>
                <a:spcPct val="150000"/>
              </a:lnSpc>
            </a:pPr>
            <a:endParaRPr lang="tr-TR" dirty="0" smtClean="0"/>
          </a:p>
          <a:p>
            <a:pPr>
              <a:lnSpc>
                <a:spcPct val="150000"/>
              </a:lnSpc>
            </a:pPr>
            <a:r>
              <a:rPr lang="tr-TR" dirty="0" smtClean="0"/>
              <a:t>1. Üçleme (</a:t>
            </a:r>
            <a:r>
              <a:rPr lang="tr-TR" dirty="0" err="1" smtClean="0"/>
              <a:t>Triangulation</a:t>
            </a:r>
            <a:r>
              <a:rPr lang="tr-TR" dirty="0" smtClean="0"/>
              <a:t>)</a:t>
            </a:r>
          </a:p>
          <a:p>
            <a:pPr>
              <a:lnSpc>
                <a:spcPct val="150000"/>
              </a:lnSpc>
            </a:pPr>
            <a:r>
              <a:rPr lang="tr-TR" dirty="0" smtClean="0"/>
              <a:t>2. Açıklayıcı </a:t>
            </a:r>
          </a:p>
          <a:p>
            <a:pPr>
              <a:lnSpc>
                <a:spcPct val="150000"/>
              </a:lnSpc>
            </a:pPr>
            <a:r>
              <a:rPr lang="tr-TR" dirty="0" smtClean="0"/>
              <a:t>3. </a:t>
            </a:r>
            <a:r>
              <a:rPr lang="tr-TR" dirty="0"/>
              <a:t>Keşfedici </a:t>
            </a:r>
            <a:r>
              <a:rPr lang="tr-TR" sz="1800" dirty="0" smtClean="0"/>
              <a:t> </a:t>
            </a:r>
            <a:endParaRPr lang="tr-TR" sz="1800" dirty="0"/>
          </a:p>
        </p:txBody>
      </p:sp>
    </p:spTree>
    <p:extLst>
      <p:ext uri="{BB962C8B-B14F-4D97-AF65-F5344CB8AC3E}">
        <p14:creationId xmlns:p14="http://schemas.microsoft.com/office/powerpoint/2010/main" xmlns="" val="28823460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Üçleme (Triangulation</a:t>
            </a:r>
            <a:r>
              <a:rPr lang="tr-TR" dirty="0" smtClean="0"/>
              <a:t>)</a:t>
            </a:r>
            <a:endParaRPr lang="tr-TR" dirty="0"/>
          </a:p>
        </p:txBody>
      </p:sp>
      <p:sp>
        <p:nvSpPr>
          <p:cNvPr id="3" name="İçerik Yer Tutucusu 2"/>
          <p:cNvSpPr>
            <a:spLocks noGrp="1"/>
          </p:cNvSpPr>
          <p:nvPr>
            <p:ph idx="1"/>
          </p:nvPr>
        </p:nvSpPr>
        <p:spPr/>
        <p:txBody>
          <a:bodyPr>
            <a:normAutofit/>
          </a:bodyPr>
          <a:lstStyle/>
          <a:p>
            <a:endParaRPr lang="tr-TR" dirty="0"/>
          </a:p>
          <a:p>
            <a:pPr>
              <a:lnSpc>
                <a:spcPct val="150000"/>
              </a:lnSpc>
            </a:pPr>
            <a:r>
              <a:rPr lang="tr-TR" dirty="0"/>
              <a:t>Aynı olayı incelenmek için nitel ve nicel verilerin aynı ve fakat bağımsız olarak kullanılmasıdır</a:t>
            </a:r>
            <a:r>
              <a:rPr lang="tr-TR" dirty="0" smtClean="0"/>
              <a:t>.</a:t>
            </a:r>
            <a:endParaRPr lang="tr-TR" dirty="0"/>
          </a:p>
          <a:p>
            <a:pPr>
              <a:lnSpc>
                <a:spcPct val="150000"/>
              </a:lnSpc>
            </a:pPr>
            <a:r>
              <a:rPr lang="tr-TR" dirty="0"/>
              <a:t>B</a:t>
            </a:r>
            <a:r>
              <a:rPr lang="tr-TR" dirty="0" smtClean="0"/>
              <a:t>irbirine </a:t>
            </a:r>
            <a:r>
              <a:rPr lang="tr-TR" dirty="0"/>
              <a:t>yakın ya da tutarlı sonuçların varlığını test etme görüşü hâkimdir</a:t>
            </a:r>
            <a:r>
              <a:rPr lang="tr-TR" dirty="0" smtClean="0"/>
              <a:t>.</a:t>
            </a:r>
          </a:p>
          <a:p>
            <a:pPr marL="0" indent="0" algn="r">
              <a:lnSpc>
                <a:spcPct val="110000"/>
              </a:lnSpc>
              <a:buNone/>
            </a:pPr>
            <a:endParaRPr lang="tr-TR" sz="1000" dirty="0" smtClean="0">
              <a:latin typeface="Times New Roman" panose="02020603050405020304" pitchFamily="18" charset="0"/>
              <a:cs typeface="Times New Roman" panose="02020603050405020304" pitchFamily="18" charset="0"/>
            </a:endParaRPr>
          </a:p>
          <a:p>
            <a:pPr marL="0" indent="0" algn="r">
              <a:lnSpc>
                <a:spcPct val="110000"/>
              </a:lnSpc>
              <a:buNone/>
            </a:pPr>
            <a:endParaRPr lang="tr-TR" sz="1000" dirty="0">
              <a:latin typeface="Times New Roman" panose="02020603050405020304" pitchFamily="18" charset="0"/>
              <a:cs typeface="Times New Roman" panose="02020603050405020304" pitchFamily="18" charset="0"/>
            </a:endParaRPr>
          </a:p>
          <a:p>
            <a:pPr marL="0" indent="0" algn="r">
              <a:lnSpc>
                <a:spcPct val="110000"/>
              </a:lnSpc>
              <a:buNone/>
            </a:pPr>
            <a:r>
              <a:rPr lang="tr-TR" sz="1000" dirty="0" smtClean="0">
                <a:latin typeface="Times New Roman" panose="02020603050405020304" pitchFamily="18" charset="0"/>
                <a:cs typeface="Times New Roman" panose="02020603050405020304" pitchFamily="18" charset="0"/>
              </a:rPr>
              <a:t>Greene</a:t>
            </a:r>
            <a:r>
              <a:rPr lang="tr-TR" sz="1000" dirty="0">
                <a:latin typeface="Times New Roman" panose="02020603050405020304" pitchFamily="18" charset="0"/>
                <a:cs typeface="Times New Roman" panose="02020603050405020304" pitchFamily="18" charset="0"/>
              </a:rPr>
              <a:t>, J. C., Caracelli, V. J. ve Graham, W. F. (1989). Toward a </a:t>
            </a:r>
            <a:r>
              <a:rPr lang="tr-TR" sz="1000" dirty="0" smtClean="0">
                <a:latin typeface="Times New Roman" panose="02020603050405020304" pitchFamily="18" charset="0"/>
                <a:cs typeface="Times New Roman" panose="02020603050405020304" pitchFamily="18" charset="0"/>
              </a:rPr>
              <a:t>Conceptual </a:t>
            </a:r>
            <a:r>
              <a:rPr lang="tr-TR" sz="1000" dirty="0">
                <a:latin typeface="Times New Roman" panose="02020603050405020304" pitchFamily="18" charset="0"/>
                <a:cs typeface="Times New Roman" panose="02020603050405020304" pitchFamily="18" charset="0"/>
              </a:rPr>
              <a:t>Framework for Mixed-Method Evaluation Designs. </a:t>
            </a:r>
            <a:r>
              <a:rPr lang="tr-TR" sz="1000" i="1" dirty="0" smtClean="0">
                <a:latin typeface="Times New Roman" panose="02020603050405020304" pitchFamily="18" charset="0"/>
                <a:cs typeface="Times New Roman" panose="02020603050405020304" pitchFamily="18" charset="0"/>
              </a:rPr>
              <a:t>Educational </a:t>
            </a:r>
            <a:r>
              <a:rPr lang="tr-TR" sz="1000" i="1" dirty="0">
                <a:latin typeface="Times New Roman" panose="02020603050405020304" pitchFamily="18" charset="0"/>
                <a:cs typeface="Times New Roman" panose="02020603050405020304" pitchFamily="18" charset="0"/>
              </a:rPr>
              <a:t>Evaluation ve Policy Analysis, </a:t>
            </a:r>
            <a:r>
              <a:rPr lang="tr-TR" sz="1000" dirty="0">
                <a:latin typeface="Times New Roman" panose="02020603050405020304" pitchFamily="18" charset="0"/>
                <a:cs typeface="Times New Roman" panose="02020603050405020304" pitchFamily="18" charset="0"/>
              </a:rPr>
              <a:t>11(3), 255–274.</a:t>
            </a:r>
            <a:endParaRPr lang="tr-TR" sz="1000" dirty="0"/>
          </a:p>
        </p:txBody>
      </p:sp>
    </p:spTree>
    <p:extLst>
      <p:ext uri="{BB962C8B-B14F-4D97-AF65-F5344CB8AC3E}">
        <p14:creationId xmlns:p14="http://schemas.microsoft.com/office/powerpoint/2010/main" xmlns="" val="21971398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nSpc>
                <a:spcPct val="150000"/>
              </a:lnSpc>
            </a:pPr>
            <a:r>
              <a:rPr lang="tr-TR" dirty="0"/>
              <a:t>Açıklayıcı </a:t>
            </a:r>
          </a:p>
        </p:txBody>
      </p:sp>
      <p:sp>
        <p:nvSpPr>
          <p:cNvPr id="3" name="İçerik Yer Tutucusu 2"/>
          <p:cNvSpPr>
            <a:spLocks noGrp="1"/>
          </p:cNvSpPr>
          <p:nvPr>
            <p:ph idx="1"/>
          </p:nvPr>
        </p:nvSpPr>
        <p:spPr/>
        <p:txBody>
          <a:bodyPr>
            <a:normAutofit fontScale="92500" lnSpcReduction="10000"/>
          </a:bodyPr>
          <a:lstStyle/>
          <a:p>
            <a:pPr algn="just">
              <a:lnSpc>
                <a:spcPct val="150000"/>
              </a:lnSpc>
            </a:pPr>
            <a:r>
              <a:rPr lang="tr-TR" dirty="0" smtClean="0"/>
              <a:t>Birinci </a:t>
            </a:r>
            <a:r>
              <a:rPr lang="tr-TR" dirty="0"/>
              <a:t>aşamada nicel veri topladığı, bulguları analiz ettiği ve daha sonra bulguları kullanarak ikinci aşamayı oluşturduğu iki proje aşamasından oluşmaktadır (Creswell, 2014). </a:t>
            </a:r>
            <a:endParaRPr lang="tr-TR" dirty="0" smtClean="0"/>
          </a:p>
          <a:p>
            <a:pPr algn="just">
              <a:lnSpc>
                <a:spcPct val="150000"/>
              </a:lnSpc>
            </a:pPr>
            <a:r>
              <a:rPr lang="tr-TR" dirty="0" smtClean="0"/>
              <a:t>İkinci </a:t>
            </a:r>
            <a:r>
              <a:rPr lang="tr-TR" dirty="0"/>
              <a:t>aşama, birinci aşamanın (nicel) sonuçlarının takip edilmesiyle gerçekleşir. Araştırmacı, nitel sonuçların ilk aşamadaki nicel sonuçların açıklanmasına nasıl yardımcı olduğunu yorumlar (Creswell ve Plano Clark, </a:t>
            </a:r>
            <a:r>
              <a:rPr lang="tr-TR" dirty="0" smtClean="0"/>
              <a:t>2007).</a:t>
            </a:r>
            <a:endParaRPr lang="tr-TR" dirty="0"/>
          </a:p>
        </p:txBody>
      </p:sp>
    </p:spTree>
    <p:extLst>
      <p:ext uri="{BB962C8B-B14F-4D97-AF65-F5344CB8AC3E}">
        <p14:creationId xmlns:p14="http://schemas.microsoft.com/office/powerpoint/2010/main" xmlns="" val="569622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Açıklayıcı (devamı)</a:t>
            </a:r>
            <a:endParaRPr lang="tr-TR" dirty="0"/>
          </a:p>
        </p:txBody>
      </p:sp>
      <p:pic>
        <p:nvPicPr>
          <p:cNvPr id="4" name="İçerik Yer Tutucusu 3"/>
          <p:cNvPicPr>
            <a:picLocks noGrp="1" noChangeAspect="1"/>
          </p:cNvPicPr>
          <p:nvPr>
            <p:ph idx="1"/>
          </p:nvPr>
        </p:nvPicPr>
        <p:blipFill>
          <a:blip r:embed="rId2" cstate="print"/>
          <a:stretch>
            <a:fillRect/>
          </a:stretch>
        </p:blipFill>
        <p:spPr>
          <a:xfrm>
            <a:off x="637902" y="2090435"/>
            <a:ext cx="10515600" cy="2532850"/>
          </a:xfrm>
          <a:prstGeom prst="rect">
            <a:avLst/>
          </a:prstGeom>
        </p:spPr>
      </p:pic>
      <p:sp>
        <p:nvSpPr>
          <p:cNvPr id="5" name="Dikdörtgen 4"/>
          <p:cNvSpPr/>
          <p:nvPr/>
        </p:nvSpPr>
        <p:spPr>
          <a:xfrm>
            <a:off x="1027612" y="6311900"/>
            <a:ext cx="10839994" cy="246221"/>
          </a:xfrm>
          <a:prstGeom prst="rect">
            <a:avLst/>
          </a:prstGeom>
        </p:spPr>
        <p:txBody>
          <a:bodyPr wrap="square">
            <a:spAutoFit/>
          </a:bodyPr>
          <a:lstStyle/>
          <a:p>
            <a:pPr algn="r"/>
            <a:r>
              <a:rPr lang="tr-TR" sz="1000" dirty="0">
                <a:latin typeface="Times New Roman" panose="02020603050405020304" pitchFamily="18" charset="0"/>
                <a:cs typeface="Times New Roman" panose="02020603050405020304" pitchFamily="18" charset="0"/>
              </a:rPr>
              <a:t>Creswell, J.W.  ve Plano Clark,V.L. (</a:t>
            </a:r>
            <a:r>
              <a:rPr lang="tr-TR" sz="1000" i="1" dirty="0">
                <a:latin typeface="Times New Roman" panose="02020603050405020304" pitchFamily="18" charset="0"/>
                <a:cs typeface="Times New Roman" panose="02020603050405020304" pitchFamily="18" charset="0"/>
              </a:rPr>
              <a:t>2007)Designing and Conducting </a:t>
            </a:r>
            <a:r>
              <a:rPr lang="tr-TR" sz="1000" i="1" dirty="0" smtClean="0">
                <a:latin typeface="Times New Roman" panose="02020603050405020304" pitchFamily="18" charset="0"/>
                <a:cs typeface="Times New Roman" panose="02020603050405020304" pitchFamily="18" charset="0"/>
              </a:rPr>
              <a:t>Mixed Methods Research</a:t>
            </a:r>
            <a:r>
              <a:rPr lang="tr-TR" sz="1000" dirty="0">
                <a:latin typeface="Times New Roman" panose="02020603050405020304" pitchFamily="18" charset="0"/>
                <a:cs typeface="Times New Roman" panose="02020603050405020304" pitchFamily="18" charset="0"/>
              </a:rPr>
              <a:t>. Thousand Oaks, CA: Sage</a:t>
            </a:r>
          </a:p>
        </p:txBody>
      </p:sp>
    </p:spTree>
    <p:extLst>
      <p:ext uri="{BB962C8B-B14F-4D97-AF65-F5344CB8AC3E}">
        <p14:creationId xmlns:p14="http://schemas.microsoft.com/office/powerpoint/2010/main" xmlns="" val="33552744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Keşfedici</a:t>
            </a:r>
          </a:p>
        </p:txBody>
      </p:sp>
      <p:sp>
        <p:nvSpPr>
          <p:cNvPr id="3" name="İçerik Yer Tutucusu 2"/>
          <p:cNvSpPr>
            <a:spLocks noGrp="1"/>
          </p:cNvSpPr>
          <p:nvPr>
            <p:ph idx="1"/>
          </p:nvPr>
        </p:nvSpPr>
        <p:spPr/>
        <p:txBody>
          <a:bodyPr/>
          <a:lstStyle/>
          <a:p>
            <a:pPr algn="just">
              <a:lnSpc>
                <a:spcPct val="150000"/>
              </a:lnSpc>
            </a:pPr>
            <a:r>
              <a:rPr lang="tr-TR" dirty="0"/>
              <a:t>Eğer açımlayıcı sıralı karma yöntem yaklaşımı aksine ilk olarak nitel aşamayla başlanır ve nicel yaklaşımla devam edilirse bu desen keşfedici sıralı karma yöntem olur</a:t>
            </a:r>
            <a:r>
              <a:rPr lang="tr-TR" dirty="0" smtClean="0"/>
              <a:t>.</a:t>
            </a:r>
          </a:p>
          <a:p>
            <a:pPr algn="just">
              <a:lnSpc>
                <a:spcPct val="150000"/>
              </a:lnSpc>
            </a:pPr>
            <a:r>
              <a:rPr lang="tr-TR" dirty="0" smtClean="0"/>
              <a:t>Keşfedici </a:t>
            </a:r>
            <a:r>
              <a:rPr lang="tr-TR" dirty="0"/>
              <a:t>sıralı karma yöntemler, araştırmacının nitel verileri keşfetmekle başladığı daha sonra ise bu bulguları nicel araştırma boyutunda kullanıldığı bir desendir (Creswell, 2014).</a:t>
            </a:r>
          </a:p>
        </p:txBody>
      </p:sp>
    </p:spTree>
    <p:extLst>
      <p:ext uri="{BB962C8B-B14F-4D97-AF65-F5344CB8AC3E}">
        <p14:creationId xmlns:p14="http://schemas.microsoft.com/office/powerpoint/2010/main" xmlns="" val="30719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Keşfedici (devamı)</a:t>
            </a:r>
            <a:endParaRPr lang="tr-TR" dirty="0"/>
          </a:p>
        </p:txBody>
      </p:sp>
      <p:pic>
        <p:nvPicPr>
          <p:cNvPr id="4" name="İçerik Yer Tutucusu 3"/>
          <p:cNvPicPr>
            <a:picLocks noGrp="1" noChangeAspect="1"/>
          </p:cNvPicPr>
          <p:nvPr>
            <p:ph idx="1"/>
          </p:nvPr>
        </p:nvPicPr>
        <p:blipFill>
          <a:blip r:embed="rId2" cstate="print"/>
          <a:stretch>
            <a:fillRect/>
          </a:stretch>
        </p:blipFill>
        <p:spPr>
          <a:xfrm>
            <a:off x="698862" y="2632773"/>
            <a:ext cx="10515600" cy="2649482"/>
          </a:xfrm>
          <a:prstGeom prst="rect">
            <a:avLst/>
          </a:prstGeom>
        </p:spPr>
      </p:pic>
      <p:sp>
        <p:nvSpPr>
          <p:cNvPr id="5" name="Dikdörtgen 4"/>
          <p:cNvSpPr/>
          <p:nvPr/>
        </p:nvSpPr>
        <p:spPr>
          <a:xfrm>
            <a:off x="252548" y="6224341"/>
            <a:ext cx="11408229" cy="230832"/>
          </a:xfrm>
          <a:prstGeom prst="rect">
            <a:avLst/>
          </a:prstGeom>
        </p:spPr>
        <p:txBody>
          <a:bodyPr wrap="square">
            <a:spAutoFit/>
          </a:bodyPr>
          <a:lstStyle/>
          <a:p>
            <a:pPr algn="r"/>
            <a:r>
              <a:rPr lang="tr-TR" sz="900" dirty="0">
                <a:latin typeface="Times New Roman" panose="02020603050405020304" pitchFamily="18" charset="0"/>
                <a:cs typeface="Times New Roman" panose="02020603050405020304" pitchFamily="18" charset="0"/>
              </a:rPr>
              <a:t>Creswell, J.W.  ve Plano Clark,V.L. (</a:t>
            </a:r>
            <a:r>
              <a:rPr lang="tr-TR" sz="900" i="1" dirty="0">
                <a:latin typeface="Times New Roman" panose="02020603050405020304" pitchFamily="18" charset="0"/>
                <a:cs typeface="Times New Roman" panose="02020603050405020304" pitchFamily="18" charset="0"/>
              </a:rPr>
              <a:t>2007)Designing and Conducting Mixed Methods Research</a:t>
            </a:r>
            <a:r>
              <a:rPr lang="tr-TR" sz="900" dirty="0">
                <a:latin typeface="Times New Roman" panose="02020603050405020304" pitchFamily="18" charset="0"/>
                <a:cs typeface="Times New Roman" panose="02020603050405020304" pitchFamily="18" charset="0"/>
              </a:rPr>
              <a:t>. Thousand Oaks, CA: Sage</a:t>
            </a:r>
          </a:p>
        </p:txBody>
      </p:sp>
    </p:spTree>
    <p:extLst>
      <p:ext uri="{BB962C8B-B14F-4D97-AF65-F5344CB8AC3E}">
        <p14:creationId xmlns:p14="http://schemas.microsoft.com/office/powerpoint/2010/main" xmlns="" val="38157039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graphicFrame>
        <p:nvGraphicFramePr>
          <p:cNvPr id="5" name="İçerik Yer Tutucusu 4"/>
          <p:cNvGraphicFramePr>
            <a:graphicFrameLocks noGrp="1"/>
          </p:cNvGraphicFramePr>
          <p:nvPr>
            <p:ph idx="1"/>
            <p:extLst>
              <p:ext uri="{D42A27DB-BD31-4B8C-83A1-F6EECF244321}">
                <p14:modId xmlns:p14="http://schemas.microsoft.com/office/powerpoint/2010/main" xmlns="" val="1098473686"/>
              </p:ext>
            </p:extLst>
          </p:nvPr>
        </p:nvGraphicFramePr>
        <p:xfrm>
          <a:off x="838200" y="1690688"/>
          <a:ext cx="10429461" cy="5303520"/>
        </p:xfrm>
        <a:graphic>
          <a:graphicData uri="http://schemas.openxmlformats.org/drawingml/2006/table">
            <a:tbl>
              <a:tblPr>
                <a:tableStyleId>{5C22544A-7EE6-4342-B048-85BDC9FD1C3A}</a:tableStyleId>
              </a:tblPr>
              <a:tblGrid>
                <a:gridCol w="10429461">
                  <a:extLst>
                    <a:ext uri="{9D8B030D-6E8A-4147-A177-3AD203B41FA5}">
                      <a16:colId xmlns:a16="http://schemas.microsoft.com/office/drawing/2014/main" xmlns="" val="3208745498"/>
                    </a:ext>
                  </a:extLst>
                </a:gridCol>
              </a:tblGrid>
              <a:tr h="4621695">
                <a:tc>
                  <a:txBody>
                    <a:bodyPr/>
                    <a:lstStyle/>
                    <a:p>
                      <a:pPr algn="just">
                        <a:spcAft>
                          <a:spcPts val="0"/>
                        </a:spcAft>
                      </a:pPr>
                      <a:endParaRPr lang="tr-TR" sz="2400" dirty="0" smtClean="0">
                        <a:solidFill>
                          <a:srgbClr val="000000"/>
                        </a:solidFill>
                        <a:effectLst/>
                        <a:latin typeface="Arial" panose="020B0604020202020204" pitchFamily="34" charset="0"/>
                        <a:ea typeface="Calibri" panose="020F0502020204030204" pitchFamily="34" charset="0"/>
                      </a:endParaRPr>
                    </a:p>
                    <a:p>
                      <a:r>
                        <a:rPr lang="tr-TR" sz="2400" dirty="0" smtClean="0">
                          <a:latin typeface="Times New Roman" panose="02020603050405020304" pitchFamily="18" charset="0"/>
                          <a:cs typeface="Times New Roman" panose="02020603050405020304" pitchFamily="18" charset="0"/>
                        </a:rPr>
                        <a:t>Büyüköztürk, Ş., Çakmak, E.K.,  Akgün, Ö.E., Karadeniz, Ş.  ve 	Demirel, F. (2008). </a:t>
                      </a:r>
                      <a:r>
                        <a:rPr lang="tr-TR" sz="2400" i="1" dirty="0" smtClean="0">
                          <a:latin typeface="Times New Roman" panose="02020603050405020304" pitchFamily="18" charset="0"/>
                          <a:cs typeface="Times New Roman" panose="02020603050405020304" pitchFamily="18" charset="0"/>
                        </a:rPr>
                        <a:t>Bilimsel Araştırma Yöntemleri</a:t>
                      </a:r>
                      <a:r>
                        <a:rPr lang="tr-TR" sz="2400" dirty="0" smtClean="0">
                          <a:latin typeface="Times New Roman" panose="02020603050405020304" pitchFamily="18" charset="0"/>
                          <a:cs typeface="Times New Roman" panose="02020603050405020304" pitchFamily="18" charset="0"/>
                        </a:rPr>
                        <a:t>. 	Ankara:</a:t>
                      </a:r>
                      <a:r>
                        <a:rPr lang="tr-TR" sz="2400" dirty="0" err="1" smtClean="0">
                          <a:latin typeface="Times New Roman" panose="02020603050405020304" pitchFamily="18" charset="0"/>
                          <a:cs typeface="Times New Roman" panose="02020603050405020304" pitchFamily="18" charset="0"/>
                        </a:rPr>
                        <a:t>Pegem</a:t>
                      </a:r>
                      <a:r>
                        <a:rPr lang="tr-TR" sz="2400" dirty="0" smtClean="0">
                          <a:latin typeface="Times New Roman" panose="02020603050405020304" pitchFamily="18" charset="0"/>
                          <a:cs typeface="Times New Roman" panose="02020603050405020304" pitchFamily="18" charset="0"/>
                        </a:rPr>
                        <a:t>.</a:t>
                      </a:r>
                    </a:p>
                    <a:p>
                      <a:endParaRPr lang="tr-TR" sz="2400" dirty="0" smtClean="0">
                        <a:latin typeface="Times New Roman" panose="02020603050405020304" pitchFamily="18" charset="0"/>
                        <a:cs typeface="Times New Roman" panose="02020603050405020304" pitchFamily="18" charset="0"/>
                      </a:endParaRPr>
                    </a:p>
                    <a:p>
                      <a:r>
                        <a:rPr lang="tr-TR" sz="2400" dirty="0" err="1" smtClean="0"/>
                        <a:t>Franenkel</a:t>
                      </a:r>
                      <a:r>
                        <a:rPr lang="tr-TR" sz="2400" dirty="0" smtClean="0"/>
                        <a:t>, J. ve </a:t>
                      </a:r>
                      <a:r>
                        <a:rPr lang="tr-TR" sz="2400" dirty="0" err="1" smtClean="0"/>
                        <a:t>Wallen</a:t>
                      </a:r>
                      <a:r>
                        <a:rPr lang="tr-TR" sz="2400" dirty="0" smtClean="0"/>
                        <a:t>, N. (2009). </a:t>
                      </a:r>
                      <a:r>
                        <a:rPr lang="tr-TR" sz="2400" dirty="0" err="1" smtClean="0"/>
                        <a:t>How</a:t>
                      </a:r>
                      <a:r>
                        <a:rPr lang="tr-TR" sz="2400" dirty="0" smtClean="0"/>
                        <a:t> </a:t>
                      </a:r>
                      <a:r>
                        <a:rPr lang="tr-TR" sz="2400" dirty="0" err="1" smtClean="0"/>
                        <a:t>to</a:t>
                      </a:r>
                      <a:r>
                        <a:rPr lang="tr-TR" sz="2400" dirty="0" smtClean="0"/>
                        <a:t> </a:t>
                      </a:r>
                      <a:r>
                        <a:rPr lang="tr-TR" sz="2400" dirty="0" err="1" smtClean="0"/>
                        <a:t>Design</a:t>
                      </a:r>
                      <a:r>
                        <a:rPr lang="tr-TR" sz="2400" dirty="0" smtClean="0"/>
                        <a:t> </a:t>
                      </a:r>
                      <a:r>
                        <a:rPr lang="tr-TR" sz="2400" dirty="0" err="1" smtClean="0"/>
                        <a:t>and</a:t>
                      </a:r>
                      <a:r>
                        <a:rPr lang="tr-TR" sz="2400" dirty="0" smtClean="0"/>
                        <a:t> </a:t>
                      </a:r>
                      <a:r>
                        <a:rPr lang="tr-TR" sz="2400" dirty="0" err="1" smtClean="0"/>
                        <a:t>Evaluate</a:t>
                      </a:r>
                      <a:r>
                        <a:rPr lang="tr-TR" sz="2400" dirty="0" smtClean="0"/>
                        <a:t> </a:t>
                      </a:r>
                      <a:r>
                        <a:rPr lang="tr-TR" sz="2400" dirty="0" err="1" smtClean="0"/>
                        <a:t>Research</a:t>
                      </a:r>
                      <a:r>
                        <a:rPr lang="tr-TR" sz="2400" dirty="0" smtClean="0"/>
                        <a:t> in </a:t>
                      </a:r>
                      <a:r>
                        <a:rPr lang="tr-TR" sz="2400" dirty="0" err="1" smtClean="0"/>
                        <a:t>Education</a:t>
                      </a:r>
                      <a:r>
                        <a:rPr lang="tr-TR" sz="2400" dirty="0" smtClean="0"/>
                        <a:t>, </a:t>
                      </a:r>
                      <a:r>
                        <a:rPr lang="tr-TR" sz="2400" dirty="0" err="1" smtClean="0"/>
                        <a:t>McGraw</a:t>
                      </a:r>
                      <a:r>
                        <a:rPr lang="tr-TR" sz="2400" dirty="0" smtClean="0"/>
                        <a:t>-</a:t>
                      </a:r>
                      <a:r>
                        <a:rPr lang="tr-TR" sz="2400" dirty="0" err="1" smtClean="0"/>
                        <a:t>Hill</a:t>
                      </a:r>
                      <a:r>
                        <a:rPr lang="tr-TR" sz="2400" dirty="0" smtClean="0"/>
                        <a:t> </a:t>
                      </a:r>
                      <a:r>
                        <a:rPr lang="tr-TR" sz="2400" dirty="0" err="1" smtClean="0"/>
                        <a:t>Pub</a:t>
                      </a:r>
                      <a:r>
                        <a:rPr lang="tr-TR" sz="2400" dirty="0" smtClean="0"/>
                        <a:t>. New York, 7th </a:t>
                      </a:r>
                      <a:r>
                        <a:rPr lang="tr-TR" sz="2400" dirty="0" err="1" smtClean="0"/>
                        <a:t>Edition</a:t>
                      </a:r>
                      <a:r>
                        <a:rPr lang="tr-TR" sz="2400" dirty="0" smtClean="0"/>
                        <a:t>.</a:t>
                      </a:r>
                      <a:endParaRPr lang="tr-TR" sz="2400" dirty="0" smtClean="0">
                        <a:latin typeface="Times New Roman" panose="02020603050405020304" pitchFamily="18" charset="0"/>
                        <a:cs typeface="Times New Roman" panose="02020603050405020304" pitchFamily="18" charset="0"/>
                      </a:endParaRPr>
                    </a:p>
                    <a:p>
                      <a:endParaRPr lang="tr-TR" sz="2400" dirty="0" smtClean="0">
                        <a:latin typeface="Times New Roman" panose="02020603050405020304" pitchFamily="18" charset="0"/>
                        <a:cs typeface="Times New Roman" panose="02020603050405020304" pitchFamily="18" charset="0"/>
                      </a:endParaRPr>
                    </a:p>
                    <a:p>
                      <a:r>
                        <a:rPr lang="tr-TR" sz="2400" dirty="0" smtClean="0">
                          <a:latin typeface="Times New Roman" panose="02020603050405020304" pitchFamily="18" charset="0"/>
                          <a:cs typeface="Times New Roman" panose="02020603050405020304" pitchFamily="18" charset="0"/>
                        </a:rPr>
                        <a:t>Karasar, N. (2016). </a:t>
                      </a:r>
                      <a:r>
                        <a:rPr lang="tr-TR" sz="2400" i="1" dirty="0" smtClean="0">
                          <a:latin typeface="Times New Roman" panose="02020603050405020304" pitchFamily="18" charset="0"/>
                          <a:cs typeface="Times New Roman" panose="02020603050405020304" pitchFamily="18" charset="0"/>
                        </a:rPr>
                        <a:t>Bilimsel Araştırma Yöntemleri </a:t>
                      </a:r>
                      <a:r>
                        <a:rPr lang="tr-TR" sz="2400" dirty="0" smtClean="0">
                          <a:latin typeface="Times New Roman" panose="02020603050405020304" pitchFamily="18" charset="0"/>
                          <a:cs typeface="Times New Roman" panose="02020603050405020304" pitchFamily="18" charset="0"/>
                        </a:rPr>
                        <a:t>(31. Baskı). 	Ankara: Nobel Akademik</a:t>
                      </a:r>
                    </a:p>
                    <a:p>
                      <a:pPr algn="just">
                        <a:spcAft>
                          <a:spcPts val="0"/>
                        </a:spcAft>
                      </a:pPr>
                      <a:endParaRPr lang="tr-TR" sz="24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defTabSz="914400" rtl="0" eaLnBrk="1" fontAlgn="auto" latinLnBrk="0" hangingPunct="1">
                        <a:lnSpc>
                          <a:spcPct val="100000"/>
                        </a:lnSpc>
                        <a:spcBef>
                          <a:spcPts val="0"/>
                        </a:spcBef>
                        <a:spcAft>
                          <a:spcPts val="0"/>
                        </a:spcAft>
                        <a:buClrTx/>
                        <a:buSzTx/>
                        <a:buFontTx/>
                        <a:buNone/>
                        <a:tabLst/>
                        <a:defRPr/>
                      </a:pPr>
                      <a:r>
                        <a:rPr lang="tr-TR" sz="2400" dirty="0" smtClean="0">
                          <a:effectLst/>
                          <a:latin typeface="Times New Roman" panose="02020603050405020304" pitchFamily="18" charset="0"/>
                          <a:cs typeface="Times New Roman" panose="02020603050405020304" pitchFamily="18" charset="0"/>
                        </a:rPr>
                        <a:t>Kumar, R. (2015). </a:t>
                      </a:r>
                      <a:r>
                        <a:rPr lang="tr-TR" sz="2400" i="1" dirty="0" smtClean="0">
                          <a:effectLst/>
                          <a:latin typeface="Times New Roman" panose="02020603050405020304" pitchFamily="18" charset="0"/>
                          <a:cs typeface="Times New Roman" panose="02020603050405020304" pitchFamily="18" charset="0"/>
                        </a:rPr>
                        <a:t>Araştırma Yöntemleri - Yeni Başlayanlar İçin Adım Adım</a:t>
                      </a:r>
                    </a:p>
                    <a:p>
                      <a:pPr marL="0" marR="0" indent="0" algn="just" defTabSz="914400" rtl="0" eaLnBrk="1" fontAlgn="auto" latinLnBrk="0" hangingPunct="1">
                        <a:lnSpc>
                          <a:spcPct val="100000"/>
                        </a:lnSpc>
                        <a:spcBef>
                          <a:spcPts val="0"/>
                        </a:spcBef>
                        <a:spcAft>
                          <a:spcPts val="0"/>
                        </a:spcAft>
                        <a:buClrTx/>
                        <a:buSzTx/>
                        <a:buFontTx/>
                        <a:buNone/>
                        <a:tabLst/>
                        <a:defRPr/>
                      </a:pPr>
                      <a:r>
                        <a:rPr lang="tr-TR" sz="2400" i="1" dirty="0" smtClean="0">
                          <a:effectLst/>
                          <a:latin typeface="Times New Roman" panose="02020603050405020304" pitchFamily="18" charset="0"/>
                          <a:cs typeface="Times New Roman" panose="02020603050405020304" pitchFamily="18" charset="0"/>
                        </a:rPr>
                        <a:t> Araştırma Rehber</a:t>
                      </a:r>
                      <a:r>
                        <a:rPr lang="tr-TR" sz="2400" dirty="0" smtClean="0">
                          <a:effectLst/>
                          <a:latin typeface="Times New Roman" panose="02020603050405020304" pitchFamily="18" charset="0"/>
                          <a:cs typeface="Times New Roman" panose="02020603050405020304" pitchFamily="18" charset="0"/>
                        </a:rPr>
                        <a:t>i. Ankara: Edge Akademi. Ömay, Ç.(Ed.). Çevirenler: Çokluk, Ö., Şekercioğlu, G. ve Atak, H</a:t>
                      </a:r>
                      <a:r>
                        <a:rPr lang="tr-TR" sz="2400" dirty="0" smtClean="0">
                          <a:effectLst/>
                          <a:latin typeface="Times New Roman" panose="02020603050405020304" pitchFamily="18" charset="0"/>
                          <a:cs typeface="Times New Roman" panose="02020603050405020304" pitchFamily="18" charset="0"/>
                        </a:rPr>
                        <a:t>.</a:t>
                      </a:r>
                    </a:p>
                    <a:p>
                      <a:pPr marL="0" marR="0" indent="0" algn="just" defTabSz="914400" rtl="0" eaLnBrk="1" fontAlgn="auto" latinLnBrk="0" hangingPunct="1">
                        <a:lnSpc>
                          <a:spcPct val="100000"/>
                        </a:lnSpc>
                        <a:spcBef>
                          <a:spcPts val="0"/>
                        </a:spcBef>
                        <a:spcAft>
                          <a:spcPts val="0"/>
                        </a:spcAft>
                        <a:buClrTx/>
                        <a:buSzTx/>
                        <a:buFontTx/>
                        <a:buNone/>
                        <a:tabLst/>
                        <a:defRPr/>
                      </a:pPr>
                      <a:endParaRPr lang="tr-TR" sz="2400" dirty="0" smtClean="0">
                        <a:effectLst/>
                        <a:latin typeface="Times New Roman" panose="02020603050405020304" pitchFamily="18" charset="0"/>
                        <a:cs typeface="Times New Roman" panose="02020603050405020304" pitchFamily="18" charset="0"/>
                      </a:endParaRPr>
                    </a:p>
                    <a:p>
                      <a:pPr algn="just">
                        <a:spcAft>
                          <a:spcPts val="0"/>
                        </a:spcAft>
                      </a:pPr>
                      <a:endParaRPr lang="tr-TR" sz="1200" dirty="0">
                        <a:solidFill>
                          <a:srgbClr val="000000"/>
                        </a:solidFill>
                        <a:effectLst/>
                        <a:latin typeface="Arial" panose="020B060402020202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4049771123"/>
                  </a:ext>
                </a:extLst>
              </a:tr>
            </a:tbl>
          </a:graphicData>
        </a:graphic>
      </p:graphicFrame>
    </p:spTree>
    <p:extLst>
      <p:ext uri="{BB962C8B-B14F-4D97-AF65-F5344CB8AC3E}">
        <p14:creationId xmlns:p14="http://schemas.microsoft.com/office/powerpoint/2010/main" xmlns="" val="3335653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Bilim ve Paradigmalar</a:t>
            </a:r>
            <a:endParaRPr lang="tr-TR" dirty="0"/>
          </a:p>
        </p:txBody>
      </p:sp>
      <p:sp>
        <p:nvSpPr>
          <p:cNvPr id="3" name="İçerik Yer Tutucusu 2"/>
          <p:cNvSpPr>
            <a:spLocks noGrp="1"/>
          </p:cNvSpPr>
          <p:nvPr>
            <p:ph idx="1"/>
          </p:nvPr>
        </p:nvSpPr>
        <p:spPr/>
        <p:txBody>
          <a:bodyPr>
            <a:normAutofit/>
          </a:bodyPr>
          <a:lstStyle/>
          <a:p>
            <a:pPr>
              <a:lnSpc>
                <a:spcPct val="150000"/>
              </a:lnSpc>
            </a:pPr>
            <a:r>
              <a:rPr lang="tr-TR" dirty="0"/>
              <a:t>Bilgi, </a:t>
            </a:r>
            <a:r>
              <a:rPr lang="tr-TR" dirty="0" smtClean="0"/>
              <a:t>Bilim</a:t>
            </a:r>
          </a:p>
          <a:p>
            <a:pPr>
              <a:lnSpc>
                <a:spcPct val="150000"/>
              </a:lnSpc>
            </a:pPr>
            <a:r>
              <a:rPr lang="tr-TR" dirty="0" smtClean="0"/>
              <a:t>Paradigmalar</a:t>
            </a:r>
          </a:p>
          <a:p>
            <a:pPr lvl="1">
              <a:lnSpc>
                <a:spcPct val="150000"/>
              </a:lnSpc>
            </a:pPr>
            <a:r>
              <a:rPr lang="tr-TR" dirty="0"/>
              <a:t>Pozitivist ve </a:t>
            </a:r>
            <a:r>
              <a:rPr lang="tr-TR" dirty="0" err="1"/>
              <a:t>Postpozitivist</a:t>
            </a:r>
            <a:r>
              <a:rPr lang="tr-TR" dirty="0"/>
              <a:t> Paradigmalar, </a:t>
            </a:r>
            <a:endParaRPr lang="tr-TR" dirty="0" smtClean="0"/>
          </a:p>
          <a:p>
            <a:pPr>
              <a:lnSpc>
                <a:spcPct val="150000"/>
              </a:lnSpc>
            </a:pPr>
            <a:r>
              <a:rPr lang="tr-TR" dirty="0"/>
              <a:t>Bilimsel </a:t>
            </a:r>
            <a:r>
              <a:rPr lang="tr-TR" dirty="0" smtClean="0"/>
              <a:t>Yöntem</a:t>
            </a:r>
          </a:p>
          <a:p>
            <a:pPr>
              <a:lnSpc>
                <a:spcPct val="150000"/>
              </a:lnSpc>
            </a:pPr>
            <a:r>
              <a:rPr lang="tr-TR" dirty="0" smtClean="0"/>
              <a:t>Araştırma</a:t>
            </a:r>
          </a:p>
          <a:p>
            <a:pPr lvl="1">
              <a:lnSpc>
                <a:spcPct val="150000"/>
              </a:lnSpc>
            </a:pPr>
            <a:r>
              <a:rPr lang="tr-TR" dirty="0" smtClean="0"/>
              <a:t>Araştırma </a:t>
            </a:r>
            <a:r>
              <a:rPr lang="tr-TR" dirty="0"/>
              <a:t>Türleri </a:t>
            </a:r>
          </a:p>
          <a:p>
            <a:pPr>
              <a:lnSpc>
                <a:spcPct val="150000"/>
              </a:lnSpc>
            </a:pPr>
            <a:endParaRPr lang="tr-TR" dirty="0" smtClean="0"/>
          </a:p>
        </p:txBody>
      </p:sp>
    </p:spTree>
    <p:extLst>
      <p:ext uri="{BB962C8B-B14F-4D97-AF65-F5344CB8AC3E}">
        <p14:creationId xmlns:p14="http://schemas.microsoft.com/office/powerpoint/2010/main" xmlns="" val="12910009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Kaynakça</a:t>
            </a:r>
            <a:endParaRPr lang="tr-TR" dirty="0"/>
          </a:p>
        </p:txBody>
      </p:sp>
      <p:sp>
        <p:nvSpPr>
          <p:cNvPr id="3" name="2 İçerik Yer Tutucusu"/>
          <p:cNvSpPr>
            <a:spLocks noGrp="1"/>
          </p:cNvSpPr>
          <p:nvPr>
            <p:ph idx="1"/>
          </p:nvPr>
        </p:nvSpPr>
        <p:spPr/>
        <p:txBody>
          <a:bodyPr>
            <a:normAutofit fontScale="70000" lnSpcReduction="20000"/>
          </a:bodyPr>
          <a:lstStyle/>
          <a:p>
            <a:pPr algn="just"/>
            <a:r>
              <a:rPr lang="tr-TR" dirty="0" err="1" smtClean="0">
                <a:latin typeface="Times New Roman" panose="02020603050405020304" pitchFamily="18" charset="0"/>
                <a:cs typeface="Times New Roman" panose="02020603050405020304" pitchFamily="18" charset="0"/>
              </a:rPr>
              <a:t>Creswell</a:t>
            </a:r>
            <a:r>
              <a:rPr lang="tr-TR" dirty="0" smtClean="0">
                <a:latin typeface="Times New Roman" panose="02020603050405020304" pitchFamily="18" charset="0"/>
                <a:cs typeface="Times New Roman" panose="02020603050405020304" pitchFamily="18" charset="0"/>
              </a:rPr>
              <a:t>, J.W.  ve </a:t>
            </a:r>
            <a:r>
              <a:rPr lang="tr-TR" dirty="0" err="1" smtClean="0">
                <a:latin typeface="Times New Roman" panose="02020603050405020304" pitchFamily="18" charset="0"/>
                <a:cs typeface="Times New Roman" panose="02020603050405020304" pitchFamily="18" charset="0"/>
              </a:rPr>
              <a:t>Plano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Clark</a:t>
            </a:r>
            <a:r>
              <a:rPr lang="tr-TR" dirty="0" smtClean="0">
                <a:latin typeface="Times New Roman" panose="02020603050405020304" pitchFamily="18" charset="0"/>
                <a:cs typeface="Times New Roman" panose="02020603050405020304" pitchFamily="18" charset="0"/>
              </a:rPr>
              <a:t>,V.L. (</a:t>
            </a:r>
            <a:r>
              <a:rPr lang="tr-TR" i="1" dirty="0" smtClean="0">
                <a:latin typeface="Times New Roman" panose="02020603050405020304" pitchFamily="18" charset="0"/>
                <a:cs typeface="Times New Roman" panose="02020603050405020304" pitchFamily="18" charset="0"/>
              </a:rPr>
              <a:t>2007)</a:t>
            </a:r>
            <a:r>
              <a:rPr lang="tr-TR" i="1" dirty="0" err="1" smtClean="0">
                <a:latin typeface="Times New Roman" panose="02020603050405020304" pitchFamily="18" charset="0"/>
                <a:cs typeface="Times New Roman" panose="02020603050405020304" pitchFamily="18" charset="0"/>
              </a:rPr>
              <a:t>Designing</a:t>
            </a:r>
            <a:r>
              <a:rPr lang="tr-TR" i="1"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and</a:t>
            </a:r>
            <a:r>
              <a:rPr lang="tr-TR" i="1"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Conducting</a:t>
            </a:r>
            <a:r>
              <a:rPr lang="tr-TR" i="1"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Mixed</a:t>
            </a:r>
            <a:r>
              <a:rPr lang="tr-TR" i="1"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Methods</a:t>
            </a:r>
            <a:r>
              <a:rPr lang="tr-TR" i="1"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Research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Thousand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Oaks</a:t>
            </a:r>
            <a:r>
              <a:rPr lang="tr-TR" dirty="0" smtClean="0">
                <a:latin typeface="Times New Roman" panose="02020603050405020304" pitchFamily="18" charset="0"/>
                <a:cs typeface="Times New Roman" panose="02020603050405020304" pitchFamily="18" charset="0"/>
              </a:rPr>
              <a:t>, CA: </a:t>
            </a:r>
            <a:r>
              <a:rPr lang="tr-TR" dirty="0" err="1" smtClean="0">
                <a:latin typeface="Times New Roman" panose="02020603050405020304" pitchFamily="18" charset="0"/>
                <a:cs typeface="Times New Roman" panose="02020603050405020304" pitchFamily="18" charset="0"/>
              </a:rPr>
              <a:t>Sage</a:t>
            </a:r>
            <a:endParaRPr lang="tr-TR" dirty="0" smtClean="0">
              <a:latin typeface="Times New Roman" panose="02020603050405020304" pitchFamily="18" charset="0"/>
              <a:cs typeface="Times New Roman" panose="02020603050405020304" pitchFamily="18" charset="0"/>
            </a:endParaRPr>
          </a:p>
          <a:p>
            <a:pPr algn="just"/>
            <a:endParaRPr lang="tr-TR" dirty="0" smtClean="0">
              <a:latin typeface="Times New Roman" panose="02020603050405020304" pitchFamily="18" charset="0"/>
              <a:cs typeface="Times New Roman" panose="02020603050405020304" pitchFamily="18" charset="0"/>
            </a:endParaRPr>
          </a:p>
          <a:p>
            <a:pPr algn="just"/>
            <a:r>
              <a:rPr lang="tr-TR" dirty="0" err="1" smtClean="0">
                <a:latin typeface="Times New Roman" panose="02020603050405020304" pitchFamily="18" charset="0"/>
                <a:cs typeface="Times New Roman" panose="02020603050405020304" pitchFamily="18" charset="0"/>
              </a:rPr>
              <a:t>Creswell</a:t>
            </a:r>
            <a:r>
              <a:rPr lang="tr-TR" dirty="0" smtClean="0">
                <a:latin typeface="Times New Roman" panose="02020603050405020304" pitchFamily="18" charset="0"/>
                <a:cs typeface="Times New Roman" panose="02020603050405020304" pitchFamily="18" charset="0"/>
              </a:rPr>
              <a:t>, J. W. (2014). </a:t>
            </a:r>
            <a:r>
              <a:rPr lang="tr-TR" i="1" dirty="0" smtClean="0">
                <a:latin typeface="Times New Roman" panose="02020603050405020304" pitchFamily="18" charset="0"/>
                <a:cs typeface="Times New Roman" panose="02020603050405020304" pitchFamily="18" charset="0"/>
              </a:rPr>
              <a:t>Nitel Araştırma Yöntemleri Beş Yaklaşıma 	Göre 	Nitel Araştırma ve 	Araştırma Deseni</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Çev</a:t>
            </a:r>
            <a:r>
              <a:rPr lang="tr-TR" dirty="0" smtClean="0">
                <a:latin typeface="Times New Roman" panose="02020603050405020304" pitchFamily="18" charset="0"/>
                <a:cs typeface="Times New Roman" panose="02020603050405020304" pitchFamily="18" charset="0"/>
              </a:rPr>
              <a:t>. Bütün, M. ve 	Demir, 	S. 	B., Ankara: Siyasal. </a:t>
            </a:r>
          </a:p>
          <a:p>
            <a:pPr algn="just"/>
            <a:endParaRPr lang="tr-TR" dirty="0" smtClean="0">
              <a:latin typeface="Times New Roman" panose="02020603050405020304" pitchFamily="18" charset="0"/>
              <a:cs typeface="Times New Roman" panose="02020603050405020304" pitchFamily="18" charset="0"/>
            </a:endParaRPr>
          </a:p>
          <a:p>
            <a:pPr algn="just"/>
            <a:r>
              <a:rPr lang="tr-TR" dirty="0" err="1" smtClean="0">
                <a:latin typeface="Times New Roman" panose="02020603050405020304" pitchFamily="18" charset="0"/>
                <a:cs typeface="Times New Roman" panose="02020603050405020304" pitchFamily="18" charset="0"/>
              </a:rPr>
              <a:t>Greene</a:t>
            </a:r>
            <a:r>
              <a:rPr lang="tr-TR" dirty="0" smtClean="0">
                <a:latin typeface="Times New Roman" panose="02020603050405020304" pitchFamily="18" charset="0"/>
                <a:cs typeface="Times New Roman" panose="02020603050405020304" pitchFamily="18" charset="0"/>
              </a:rPr>
              <a:t>, J. C., </a:t>
            </a:r>
            <a:r>
              <a:rPr lang="tr-TR" dirty="0" err="1" smtClean="0">
                <a:latin typeface="Times New Roman" panose="02020603050405020304" pitchFamily="18" charset="0"/>
                <a:cs typeface="Times New Roman" panose="02020603050405020304" pitchFamily="18" charset="0"/>
              </a:rPr>
              <a:t>Caracelli</a:t>
            </a:r>
            <a:r>
              <a:rPr lang="tr-TR" dirty="0" smtClean="0">
                <a:latin typeface="Times New Roman" panose="02020603050405020304" pitchFamily="18" charset="0"/>
                <a:cs typeface="Times New Roman" panose="02020603050405020304" pitchFamily="18" charset="0"/>
              </a:rPr>
              <a:t>, V. J. ve </a:t>
            </a:r>
            <a:r>
              <a:rPr lang="tr-TR" dirty="0" err="1" smtClean="0">
                <a:latin typeface="Times New Roman" panose="02020603050405020304" pitchFamily="18" charset="0"/>
                <a:cs typeface="Times New Roman" panose="02020603050405020304" pitchFamily="18" charset="0"/>
              </a:rPr>
              <a:t>Graham</a:t>
            </a:r>
            <a:r>
              <a:rPr lang="tr-TR" dirty="0" smtClean="0">
                <a:latin typeface="Times New Roman" panose="02020603050405020304" pitchFamily="18" charset="0"/>
                <a:cs typeface="Times New Roman" panose="02020603050405020304" pitchFamily="18" charset="0"/>
              </a:rPr>
              <a:t>, W. F. (1989). </a:t>
            </a:r>
            <a:r>
              <a:rPr lang="tr-TR" dirty="0" err="1" smtClean="0">
                <a:latin typeface="Times New Roman" panose="02020603050405020304" pitchFamily="18" charset="0"/>
                <a:cs typeface="Times New Roman" panose="02020603050405020304" pitchFamily="18" charset="0"/>
              </a:rPr>
              <a:t>Toward</a:t>
            </a:r>
            <a:r>
              <a:rPr lang="tr-TR" dirty="0" smtClean="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Conceptual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Framework</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for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Mixed</a:t>
            </a:r>
            <a:r>
              <a:rPr lang="tr-TR" dirty="0" smtClean="0">
                <a:latin typeface="Times New Roman" panose="02020603050405020304" pitchFamily="18" charset="0"/>
                <a:cs typeface="Times New Roman" panose="02020603050405020304" pitchFamily="18" charset="0"/>
              </a:rPr>
              <a:t>-</a:t>
            </a:r>
            <a:r>
              <a:rPr lang="tr-TR" dirty="0" err="1" smtClean="0">
                <a:latin typeface="Times New Roman" panose="02020603050405020304" pitchFamily="18" charset="0"/>
                <a:cs typeface="Times New Roman" panose="02020603050405020304" pitchFamily="18" charset="0"/>
              </a:rPr>
              <a:t>Method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Evaluation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Designs</a:t>
            </a:r>
            <a:r>
              <a:rPr lang="tr-TR"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Educational</a:t>
            </a:r>
            <a:r>
              <a:rPr lang="tr-TR" i="1"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Evaluation</a:t>
            </a:r>
            <a:r>
              <a:rPr lang="tr-TR" i="1" dirty="0" smtClean="0">
                <a:latin typeface="Times New Roman" panose="02020603050405020304" pitchFamily="18" charset="0"/>
                <a:cs typeface="Times New Roman" panose="02020603050405020304" pitchFamily="18" charset="0"/>
              </a:rPr>
              <a:t> 	ve </a:t>
            </a:r>
            <a:r>
              <a:rPr lang="tr-TR" i="1" dirty="0" err="1" smtClean="0">
                <a:latin typeface="Times New Roman" panose="02020603050405020304" pitchFamily="18" charset="0"/>
                <a:cs typeface="Times New Roman" panose="02020603050405020304" pitchFamily="18" charset="0"/>
              </a:rPr>
              <a:t>Policy</a:t>
            </a:r>
            <a:r>
              <a:rPr lang="tr-TR" i="1"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Analysis</a:t>
            </a:r>
            <a:r>
              <a:rPr lang="tr-TR" i="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11(3), 255–274. 	</a:t>
            </a:r>
            <a:r>
              <a:rPr lang="tr-TR" dirty="0" err="1" smtClean="0">
                <a:latin typeface="Times New Roman" panose="02020603050405020304" pitchFamily="18" charset="0"/>
                <a:cs typeface="Times New Roman" panose="02020603050405020304" pitchFamily="18" charset="0"/>
              </a:rPr>
              <a:t>doi</a:t>
            </a:r>
            <a:r>
              <a:rPr lang="tr-TR" dirty="0" smtClean="0">
                <a:latin typeface="Times New Roman" panose="02020603050405020304" pitchFamily="18" charset="0"/>
                <a:cs typeface="Times New Roman" panose="02020603050405020304" pitchFamily="18" charset="0"/>
              </a:rPr>
              <a:t>:10.3102/01623737011003255</a:t>
            </a:r>
          </a:p>
          <a:p>
            <a:pPr algn="just"/>
            <a:endParaRPr lang="tr-TR" dirty="0" smtClean="0">
              <a:latin typeface="Times New Roman" panose="02020603050405020304" pitchFamily="18" charset="0"/>
              <a:cs typeface="Times New Roman" panose="02020603050405020304" pitchFamily="18" charset="0"/>
            </a:endParaRPr>
          </a:p>
          <a:p>
            <a:pPr algn="just"/>
            <a:r>
              <a:rPr lang="tr-TR" dirty="0" err="1" smtClean="0">
                <a:latin typeface="Times New Roman" panose="02020603050405020304" pitchFamily="18" charset="0"/>
                <a:cs typeface="Times New Roman" panose="02020603050405020304" pitchFamily="18" charset="0"/>
              </a:rPr>
              <a:t>Tashakkori</a:t>
            </a:r>
            <a:r>
              <a:rPr lang="tr-TR" dirty="0" smtClean="0">
                <a:latin typeface="Times New Roman" panose="02020603050405020304" pitchFamily="18" charset="0"/>
                <a:cs typeface="Times New Roman" panose="02020603050405020304" pitchFamily="18" charset="0"/>
              </a:rPr>
              <a:t>, A. ve </a:t>
            </a:r>
            <a:r>
              <a:rPr lang="tr-TR" dirty="0" err="1" smtClean="0">
                <a:latin typeface="Times New Roman" panose="02020603050405020304" pitchFamily="18" charset="0"/>
                <a:cs typeface="Times New Roman" panose="02020603050405020304" pitchFamily="18" charset="0"/>
              </a:rPr>
              <a:t>Teddlie</a:t>
            </a:r>
            <a:r>
              <a:rPr lang="tr-TR" dirty="0" smtClean="0">
                <a:latin typeface="Times New Roman" panose="02020603050405020304" pitchFamily="18" charset="0"/>
                <a:cs typeface="Times New Roman" panose="02020603050405020304" pitchFamily="18" charset="0"/>
              </a:rPr>
              <a:t>, C. (</a:t>
            </a:r>
            <a:r>
              <a:rPr lang="tr-TR" dirty="0" err="1" smtClean="0">
                <a:latin typeface="Times New Roman" panose="02020603050405020304" pitchFamily="18" charset="0"/>
                <a:cs typeface="Times New Roman" panose="02020603050405020304" pitchFamily="18" charset="0"/>
              </a:rPr>
              <a:t>Eds</a:t>
            </a:r>
            <a:r>
              <a:rPr lang="tr-TR" dirty="0" smtClean="0">
                <a:latin typeface="Times New Roman" panose="02020603050405020304" pitchFamily="18" charset="0"/>
                <a:cs typeface="Times New Roman" panose="02020603050405020304" pitchFamily="18" charset="0"/>
              </a:rPr>
              <a:t>). (2003). </a:t>
            </a:r>
            <a:r>
              <a:rPr lang="tr-TR" i="1" dirty="0" err="1" smtClean="0">
                <a:latin typeface="Times New Roman" panose="02020603050405020304" pitchFamily="18" charset="0"/>
                <a:cs typeface="Times New Roman" panose="02020603050405020304" pitchFamily="18" charset="0"/>
              </a:rPr>
              <a:t>Handbook</a:t>
            </a:r>
            <a:r>
              <a:rPr lang="tr-TR" i="1" dirty="0" smtClean="0">
                <a:latin typeface="Times New Roman" panose="02020603050405020304" pitchFamily="18" charset="0"/>
                <a:cs typeface="Times New Roman" panose="02020603050405020304" pitchFamily="18" charset="0"/>
              </a:rPr>
              <a:t> of </a:t>
            </a:r>
            <a:r>
              <a:rPr lang="tr-TR" i="1" dirty="0" err="1" smtClean="0">
                <a:latin typeface="Times New Roman" panose="02020603050405020304" pitchFamily="18" charset="0"/>
                <a:cs typeface="Times New Roman" panose="02020603050405020304" pitchFamily="18" charset="0"/>
              </a:rPr>
              <a:t>mixed</a:t>
            </a:r>
            <a:r>
              <a:rPr lang="tr-TR" i="1"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methods</a:t>
            </a:r>
            <a:r>
              <a:rPr lang="tr-TR" i="1" dirty="0" smtClean="0">
                <a:latin typeface="Times New Roman" panose="02020603050405020304" pitchFamily="18" charset="0"/>
                <a:cs typeface="Times New Roman" panose="02020603050405020304" pitchFamily="18" charset="0"/>
              </a:rPr>
              <a:t> in </a:t>
            </a:r>
            <a:r>
              <a:rPr lang="tr-TR" i="1" dirty="0" err="1" smtClean="0">
                <a:latin typeface="Times New Roman" panose="02020603050405020304" pitchFamily="18" charset="0"/>
                <a:cs typeface="Times New Roman" panose="02020603050405020304" pitchFamily="18" charset="0"/>
              </a:rPr>
              <a:t>social</a:t>
            </a:r>
            <a:r>
              <a:rPr lang="tr-TR" i="1"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and</a:t>
            </a:r>
            <a:r>
              <a:rPr lang="tr-TR" i="1"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behavioral</a:t>
            </a:r>
            <a:r>
              <a:rPr lang="tr-TR" i="1"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research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Thousve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Oaks</a:t>
            </a:r>
            <a:r>
              <a:rPr lang="tr-TR" dirty="0" smtClean="0">
                <a:latin typeface="Times New Roman" panose="02020603050405020304" pitchFamily="18" charset="0"/>
                <a:cs typeface="Times New Roman" panose="02020603050405020304" pitchFamily="18" charset="0"/>
              </a:rPr>
              <a:t>, CA: </a:t>
            </a:r>
            <a:r>
              <a:rPr lang="tr-TR" dirty="0" err="1" smtClean="0">
                <a:latin typeface="Times New Roman" panose="02020603050405020304" pitchFamily="18" charset="0"/>
                <a:cs typeface="Times New Roman" panose="02020603050405020304" pitchFamily="18" charset="0"/>
              </a:rPr>
              <a:t>Sage</a:t>
            </a:r>
            <a:r>
              <a:rPr lang="tr-TR" dirty="0" smtClean="0"/>
              <a:t>.</a:t>
            </a:r>
          </a:p>
          <a:p>
            <a:pPr algn="just"/>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Johnson, R. B., ve </a:t>
            </a:r>
            <a:r>
              <a:rPr lang="tr-TR" dirty="0" err="1" smtClean="0">
                <a:latin typeface="Times New Roman" panose="02020603050405020304" pitchFamily="18" charset="0"/>
                <a:cs typeface="Times New Roman" panose="02020603050405020304" pitchFamily="18" charset="0"/>
              </a:rPr>
              <a:t>Christensen</a:t>
            </a:r>
            <a:r>
              <a:rPr lang="tr-TR" dirty="0" smtClean="0">
                <a:latin typeface="Times New Roman" panose="02020603050405020304" pitchFamily="18" charset="0"/>
                <a:cs typeface="Times New Roman" panose="02020603050405020304" pitchFamily="18" charset="0"/>
              </a:rPr>
              <a:t>, L. B. (2004). </a:t>
            </a:r>
            <a:r>
              <a:rPr lang="tr-TR" i="1" dirty="0" err="1" smtClean="0">
                <a:latin typeface="Times New Roman" panose="02020603050405020304" pitchFamily="18" charset="0"/>
                <a:cs typeface="Times New Roman" panose="02020603050405020304" pitchFamily="18" charset="0"/>
              </a:rPr>
              <a:t>Educational</a:t>
            </a:r>
            <a:r>
              <a:rPr lang="tr-TR" i="1"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research</a:t>
            </a:r>
            <a:r>
              <a:rPr lang="tr-TR" i="1"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Quantitative</a:t>
            </a:r>
            <a:r>
              <a:rPr lang="tr-TR" i="1"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qualitative</a:t>
            </a:r>
            <a:r>
              <a:rPr lang="tr-TR" i="1"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and</a:t>
            </a:r>
            <a:r>
              <a:rPr lang="tr-TR" i="1"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mixed</a:t>
            </a:r>
            <a:r>
              <a:rPr lang="tr-TR" i="1"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approaches</a:t>
            </a:r>
            <a:r>
              <a:rPr lang="tr-TR" dirty="0" smtClean="0">
                <a:latin typeface="Times New Roman" panose="02020603050405020304" pitchFamily="18" charset="0"/>
                <a:cs typeface="Times New Roman" panose="02020603050405020304" pitchFamily="18" charset="0"/>
              </a:rPr>
              <a:t>. Boston, MA: </a:t>
            </a:r>
            <a:r>
              <a:rPr lang="tr-TR" dirty="0" err="1" smtClean="0">
                <a:latin typeface="Times New Roman" panose="02020603050405020304" pitchFamily="18" charset="0"/>
                <a:cs typeface="Times New Roman" panose="02020603050405020304" pitchFamily="18" charset="0"/>
              </a:rPr>
              <a:t>Allyn</a:t>
            </a:r>
            <a:r>
              <a:rPr lang="tr-TR" dirty="0" smtClean="0">
                <a:latin typeface="Times New Roman" panose="02020603050405020304" pitchFamily="18" charset="0"/>
                <a:cs typeface="Times New Roman" panose="02020603050405020304" pitchFamily="18" charset="0"/>
              </a:rPr>
              <a:t> ve Bacon.</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Pozitivist Paradigma</a:t>
            </a:r>
            <a:endParaRPr lang="tr-TR" dirty="0"/>
          </a:p>
        </p:txBody>
      </p:sp>
      <p:sp>
        <p:nvSpPr>
          <p:cNvPr id="3" name="2 İçerik Yer Tutucusu"/>
          <p:cNvSpPr>
            <a:spLocks noGrp="1"/>
          </p:cNvSpPr>
          <p:nvPr>
            <p:ph idx="1"/>
          </p:nvPr>
        </p:nvSpPr>
        <p:spPr/>
        <p:txBody>
          <a:bodyPr/>
          <a:lstStyle/>
          <a:p>
            <a:r>
              <a:rPr lang="tr-TR" dirty="0" smtClean="0"/>
              <a:t>Pozitivizmin gerçeği keşfetme şekli Fransız filozof </a:t>
            </a:r>
            <a:r>
              <a:rPr lang="tr-TR" dirty="0" err="1" smtClean="0"/>
              <a:t>August</a:t>
            </a:r>
            <a:r>
              <a:rPr lang="tr-TR" dirty="0" smtClean="0"/>
              <a:t> </a:t>
            </a:r>
            <a:r>
              <a:rPr lang="tr-TR" dirty="0" err="1" smtClean="0"/>
              <a:t>Comte’un</a:t>
            </a:r>
            <a:r>
              <a:rPr lang="tr-TR" dirty="0" smtClean="0"/>
              <a:t> görüşlerine dayanmaktadır. </a:t>
            </a:r>
            <a:r>
              <a:rPr lang="tr-TR" dirty="0" err="1" smtClean="0"/>
              <a:t>Comte</a:t>
            </a:r>
            <a:r>
              <a:rPr lang="tr-TR" dirty="0" smtClean="0"/>
              <a:t>, gözlem ve sonuç çıkarmanın insan davranışlarını anlamanın en iyi yolu olduğunu; doğru bilginin duyular ve deney yolu ile elde edileceğini savunmaktadır.</a:t>
            </a:r>
          </a:p>
          <a:p>
            <a:r>
              <a:rPr lang="tr-TR" dirty="0" smtClean="0"/>
              <a:t>Pozitivist bilim insanları doğa bilimlerinin uygulama koşullarının sosyal bilimler içinde yapılmasını savunurlar. Yapılan araştırmaların amacı, doğa bilimlerinde olduğu gibi kontrol altına almak ve açıklamaktır. Elde edilen bilginin genellenebilir olmasını tekrarlı araştırmalar yaparak aynı sonuca varılmasına bağlıdır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Post Pozitivist Paradigma</a:t>
            </a:r>
            <a:endParaRPr lang="tr-TR" dirty="0"/>
          </a:p>
        </p:txBody>
      </p:sp>
      <p:sp>
        <p:nvSpPr>
          <p:cNvPr id="3" name="2 İçerik Yer Tutucusu"/>
          <p:cNvSpPr>
            <a:spLocks noGrp="1"/>
          </p:cNvSpPr>
          <p:nvPr>
            <p:ph idx="1"/>
          </p:nvPr>
        </p:nvSpPr>
        <p:spPr/>
        <p:txBody>
          <a:bodyPr/>
          <a:lstStyle/>
          <a:p>
            <a:pPr algn="just"/>
            <a:r>
              <a:rPr lang="tr-TR" dirty="0" smtClean="0"/>
              <a:t>Post pozitivizm, esasında pozitivist araştırma yaklaşımlarını desteklemeyen ve karşısında duran birden fazla araştırma yaklaşımının toplandığı bir paradigmadır. Post pozitivist paradigmalar, bilgiyi edinmenin yani bilmenin tek yolunun bilimsel süreç olmadığını öne sürmektedir. Oluşturulan hipotezleri test edip doğrulamak yerine, tümevarımsal yöntemlerle hipotez üretilir. İlgilenilen özelliğin/durumun nasıl çalıştığından çok, neden çalıştığı, neden o tavırla/o bakış açısıyla çalıştığını incelemeyi amaçlamaktadır.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1026" name="Picture 2"/>
          <p:cNvPicPr>
            <a:picLocks noGrp="1" noChangeAspect="1" noChangeArrowheads="1"/>
          </p:cNvPicPr>
          <p:nvPr>
            <p:ph idx="1"/>
          </p:nvPr>
        </p:nvPicPr>
        <p:blipFill>
          <a:blip r:embed="rId2" cstate="print"/>
          <a:srcRect/>
          <a:stretch>
            <a:fillRect/>
          </a:stretch>
        </p:blipFill>
        <p:spPr bwMode="auto">
          <a:xfrm>
            <a:off x="1139483" y="1890812"/>
            <a:ext cx="9333035" cy="4411795"/>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dirty="0" smtClean="0"/>
              <a:t>ARAŞTIRMA</a:t>
            </a:r>
            <a:endParaRPr lang="tr-TR" sz="2800" dirty="0"/>
          </a:p>
        </p:txBody>
      </p:sp>
      <p:sp>
        <p:nvSpPr>
          <p:cNvPr id="3" name="2 İçerik Yer Tutucusu"/>
          <p:cNvSpPr>
            <a:spLocks noGrp="1"/>
          </p:cNvSpPr>
          <p:nvPr>
            <p:ph idx="1"/>
          </p:nvPr>
        </p:nvSpPr>
        <p:spPr/>
        <p:txBody>
          <a:bodyPr>
            <a:normAutofit lnSpcReduction="10000"/>
          </a:bodyPr>
          <a:lstStyle/>
          <a:p>
            <a:r>
              <a:rPr lang="tr-TR" dirty="0" err="1" smtClean="0"/>
              <a:t>Webster</a:t>
            </a:r>
            <a:r>
              <a:rPr lang="tr-TR" dirty="0" smtClean="0"/>
              <a:t>’ e (1985) göre </a:t>
            </a:r>
          </a:p>
          <a:p>
            <a:pPr>
              <a:buNone/>
            </a:pPr>
            <a:r>
              <a:rPr lang="tr-TR" dirty="0" smtClean="0"/>
              <a:t>• Gerçek ve ilkeleri ortaya çıkarmak ya da koymak için bazı bilgi alanlarında yapılan dikkatli, sistematik ve dayanıklı çalışma inceleme Türk Dil Kurumu sözlüğünde </a:t>
            </a:r>
          </a:p>
          <a:p>
            <a:pPr>
              <a:buNone/>
            </a:pPr>
            <a:r>
              <a:rPr lang="tr-TR" dirty="0" smtClean="0"/>
              <a:t>• Bilim ve sanatla ilgili olarak yapılan yöntemli çalışma (Türk Dil Kurumu Sözlüğü [TDK], 2017). </a:t>
            </a:r>
          </a:p>
          <a:p>
            <a:pPr>
              <a:buNone/>
            </a:pPr>
            <a:r>
              <a:rPr lang="tr-TR" dirty="0" err="1" smtClean="0"/>
              <a:t>Kerlinger’e</a:t>
            </a:r>
            <a:r>
              <a:rPr lang="tr-TR" dirty="0" smtClean="0"/>
              <a:t> göre </a:t>
            </a:r>
          </a:p>
          <a:p>
            <a:pPr>
              <a:buNone/>
            </a:pPr>
            <a:r>
              <a:rPr lang="tr-TR" dirty="0" smtClean="0"/>
              <a:t>• Doğal olgular arasında var olduğu düşünülen ilişkiler hakkında kurulan ifadelerin eleştirel, deneysel, kontrol edilmiş ve sistematik bir </a:t>
            </a:r>
            <a:r>
              <a:rPr lang="tr-TR" dirty="0" err="1" smtClean="0"/>
              <a:t>incelemes</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lvl="3"/>
            <a:r>
              <a:rPr lang="tr-TR" sz="4000" dirty="0" smtClean="0"/>
              <a:t>Uygulama/Düzey açısından Araştırma Türleri-</a:t>
            </a:r>
            <a:r>
              <a:rPr lang="tr-TR" sz="4000" dirty="0" smtClean="0">
                <a:solidFill>
                  <a:schemeClr val="tx1"/>
                </a:solidFill>
              </a:rPr>
              <a:t>Temel Araştırma</a:t>
            </a:r>
            <a:endParaRPr lang="tr-TR" sz="4000" dirty="0">
              <a:solidFill>
                <a:schemeClr val="tx1"/>
              </a:solidFill>
            </a:endParaRPr>
          </a:p>
        </p:txBody>
      </p:sp>
      <p:sp>
        <p:nvSpPr>
          <p:cNvPr id="3" name="İçerik Yer Tutucusu 2"/>
          <p:cNvSpPr>
            <a:spLocks noGrp="1"/>
          </p:cNvSpPr>
          <p:nvPr>
            <p:ph idx="1"/>
          </p:nvPr>
        </p:nvSpPr>
        <p:spPr/>
        <p:txBody>
          <a:bodyPr>
            <a:normAutofit lnSpcReduction="10000"/>
          </a:bodyPr>
          <a:lstStyle/>
          <a:p>
            <a:endParaRPr lang="tr-TR" dirty="0"/>
          </a:p>
          <a:p>
            <a:pPr algn="just"/>
            <a:r>
              <a:rPr lang="tr-TR" sz="4000" dirty="0"/>
              <a:t>Var olan bilgiye yenilerini katmayı amaçlar. Bilgi bilgi içindir anlayışı egemendir.</a:t>
            </a:r>
          </a:p>
          <a:p>
            <a:pPr algn="just"/>
            <a:r>
              <a:rPr lang="tr-TR" sz="4000" dirty="0" smtClean="0"/>
              <a:t>Değişik </a:t>
            </a:r>
            <a:r>
              <a:rPr lang="tr-TR" sz="4000" dirty="0"/>
              <a:t>düzeylerde bilgi üretilebilir. </a:t>
            </a:r>
          </a:p>
          <a:p>
            <a:pPr lvl="4" algn="just">
              <a:buFont typeface="Wingdings" panose="05000000000000000000" pitchFamily="2" charset="2"/>
              <a:buChar char="Ø"/>
            </a:pPr>
            <a:r>
              <a:rPr lang="tr-TR" sz="4000" dirty="0" smtClean="0"/>
              <a:t>Anlama düzeyi </a:t>
            </a:r>
            <a:endParaRPr lang="tr-TR" sz="4000" dirty="0"/>
          </a:p>
          <a:p>
            <a:pPr lvl="4" algn="just">
              <a:buFont typeface="Wingdings" panose="05000000000000000000" pitchFamily="2" charset="2"/>
              <a:buChar char="Ø"/>
            </a:pPr>
            <a:r>
              <a:rPr lang="tr-TR" sz="4000" dirty="0" smtClean="0"/>
              <a:t>Açıklama düzeyi </a:t>
            </a:r>
            <a:endParaRPr lang="tr-TR" sz="4000" dirty="0"/>
          </a:p>
          <a:p>
            <a:pPr lvl="4" algn="just">
              <a:buFont typeface="Wingdings" panose="05000000000000000000" pitchFamily="2" charset="2"/>
              <a:buChar char="Ø"/>
            </a:pPr>
            <a:r>
              <a:rPr lang="tr-TR" sz="4000" dirty="0" smtClean="0"/>
              <a:t>Kuram </a:t>
            </a:r>
            <a:r>
              <a:rPr lang="tr-TR" sz="4000" dirty="0"/>
              <a:t>geliştirme </a:t>
            </a:r>
            <a:r>
              <a:rPr lang="tr-TR" sz="4000" dirty="0" smtClean="0"/>
              <a:t>düzeyi </a:t>
            </a:r>
          </a:p>
          <a:p>
            <a:pPr marL="1828800" lvl="4" indent="0" algn="r">
              <a:buNone/>
            </a:pPr>
            <a:endParaRPr lang="tr-TR" sz="900" dirty="0" smtClean="0">
              <a:latin typeface="Times New Roman" panose="02020603050405020304" pitchFamily="18" charset="0"/>
              <a:cs typeface="Times New Roman" panose="02020603050405020304" pitchFamily="18" charset="0"/>
            </a:endParaRPr>
          </a:p>
          <a:p>
            <a:pPr marL="1828800" lvl="4" indent="0" algn="r">
              <a:buNone/>
            </a:pPr>
            <a:r>
              <a:rPr lang="tr-TR" sz="900" dirty="0" smtClean="0">
                <a:latin typeface="Times New Roman" panose="02020603050405020304" pitchFamily="18" charset="0"/>
                <a:cs typeface="Times New Roman" panose="02020603050405020304" pitchFamily="18" charset="0"/>
              </a:rPr>
              <a:t>Karasar, N. (2016). </a:t>
            </a:r>
            <a:r>
              <a:rPr lang="tr-TR" sz="900" i="1" dirty="0" smtClean="0">
                <a:latin typeface="Times New Roman" panose="02020603050405020304" pitchFamily="18" charset="0"/>
                <a:cs typeface="Times New Roman" panose="02020603050405020304" pitchFamily="18" charset="0"/>
              </a:rPr>
              <a:t>Bilimsel Araştırma Yöntemleri </a:t>
            </a:r>
            <a:r>
              <a:rPr lang="tr-TR" sz="900" dirty="0" smtClean="0">
                <a:latin typeface="Times New Roman" panose="02020603050405020304" pitchFamily="18" charset="0"/>
                <a:cs typeface="Times New Roman" panose="02020603050405020304" pitchFamily="18" charset="0"/>
              </a:rPr>
              <a:t>(31. Baskı). Ankara: Nobel Akademik</a:t>
            </a:r>
            <a:endParaRPr lang="tr-TR" sz="900" dirty="0"/>
          </a:p>
          <a:p>
            <a:pPr lvl="4"/>
            <a:endParaRPr lang="tr-TR" sz="3200" dirty="0"/>
          </a:p>
        </p:txBody>
      </p:sp>
    </p:spTree>
    <p:extLst>
      <p:ext uri="{BB962C8B-B14F-4D97-AF65-F5344CB8AC3E}">
        <p14:creationId xmlns:p14="http://schemas.microsoft.com/office/powerpoint/2010/main" xmlns="" val="11308500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smtClean="0"/>
              <a:t>Uygulama/Düzey açısından Araştırma Türleri-Uygulamalı </a:t>
            </a:r>
            <a:r>
              <a:rPr lang="tr-TR" sz="4000" dirty="0"/>
              <a:t>Araştırma</a:t>
            </a:r>
          </a:p>
        </p:txBody>
      </p:sp>
      <p:sp>
        <p:nvSpPr>
          <p:cNvPr id="3" name="İçerik Yer Tutucusu 2"/>
          <p:cNvSpPr>
            <a:spLocks noGrp="1"/>
          </p:cNvSpPr>
          <p:nvPr>
            <p:ph idx="1"/>
          </p:nvPr>
        </p:nvSpPr>
        <p:spPr>
          <a:xfrm>
            <a:off x="838200" y="1835564"/>
            <a:ext cx="10515600" cy="4351338"/>
          </a:xfrm>
        </p:spPr>
        <p:txBody>
          <a:bodyPr>
            <a:normAutofit/>
          </a:bodyPr>
          <a:lstStyle/>
          <a:p>
            <a:pPr algn="just"/>
            <a:r>
              <a:rPr lang="tr-TR" sz="3600" dirty="0" smtClean="0"/>
              <a:t>Temel araştırmalarda üretilen bilginin değerlendirilmesiyle problemin çözümüne karşılık verecek şekilde kullanılmasıdır</a:t>
            </a:r>
            <a:r>
              <a:rPr lang="tr-TR" sz="3600" dirty="0"/>
              <a:t>.</a:t>
            </a:r>
          </a:p>
          <a:p>
            <a:pPr algn="just"/>
            <a:r>
              <a:rPr lang="tr-TR" sz="3600" dirty="0" smtClean="0"/>
              <a:t>Belirli eğitim uygulamalarının etkililiğini sınamakla ilgilidir</a:t>
            </a:r>
            <a:r>
              <a:rPr lang="tr-TR" sz="3600" dirty="0"/>
              <a:t>.</a:t>
            </a:r>
          </a:p>
          <a:p>
            <a:pPr algn="just"/>
            <a:r>
              <a:rPr lang="tr-TR" sz="3600" dirty="0" smtClean="0"/>
              <a:t>Bilimin olayları denetim altına alma işlevini gerçekleştirmeye dönüktür</a:t>
            </a:r>
            <a:r>
              <a:rPr lang="tr-TR" sz="3600" dirty="0"/>
              <a:t>. </a:t>
            </a:r>
            <a:endParaRPr lang="tr-TR" sz="3600" dirty="0" smtClean="0"/>
          </a:p>
          <a:p>
            <a:pPr marL="0" indent="0" algn="r">
              <a:buNone/>
            </a:pPr>
            <a:r>
              <a:rPr lang="tr-TR" sz="1000" dirty="0" smtClean="0">
                <a:latin typeface="Times New Roman" panose="02020603050405020304" pitchFamily="18" charset="0"/>
                <a:cs typeface="Times New Roman" panose="02020603050405020304" pitchFamily="18" charset="0"/>
              </a:rPr>
              <a:t>Karasar</a:t>
            </a:r>
            <a:r>
              <a:rPr lang="tr-TR" sz="1000" dirty="0">
                <a:latin typeface="Times New Roman" panose="02020603050405020304" pitchFamily="18" charset="0"/>
                <a:cs typeface="Times New Roman" panose="02020603050405020304" pitchFamily="18" charset="0"/>
              </a:rPr>
              <a:t>, N. (2016). </a:t>
            </a:r>
            <a:r>
              <a:rPr lang="tr-TR" sz="1000" i="1" dirty="0">
                <a:latin typeface="Times New Roman" panose="02020603050405020304" pitchFamily="18" charset="0"/>
                <a:cs typeface="Times New Roman" panose="02020603050405020304" pitchFamily="18" charset="0"/>
              </a:rPr>
              <a:t>Bilimsel Araştırma Yöntemleri </a:t>
            </a:r>
            <a:r>
              <a:rPr lang="tr-TR" sz="1000" dirty="0">
                <a:latin typeface="Times New Roman" panose="02020603050405020304" pitchFamily="18" charset="0"/>
                <a:cs typeface="Times New Roman" panose="02020603050405020304" pitchFamily="18" charset="0"/>
              </a:rPr>
              <a:t>(31. Baskı). </a:t>
            </a:r>
            <a:r>
              <a:rPr lang="tr-TR" sz="1000" dirty="0" smtClean="0">
                <a:latin typeface="Times New Roman" panose="02020603050405020304" pitchFamily="18" charset="0"/>
                <a:cs typeface="Times New Roman" panose="02020603050405020304" pitchFamily="18" charset="0"/>
              </a:rPr>
              <a:t>Ankara</a:t>
            </a:r>
            <a:r>
              <a:rPr lang="tr-TR" sz="1000" dirty="0">
                <a:latin typeface="Times New Roman" panose="02020603050405020304" pitchFamily="18" charset="0"/>
                <a:cs typeface="Times New Roman" panose="02020603050405020304" pitchFamily="18" charset="0"/>
              </a:rPr>
              <a:t>: Nobel Akademik</a:t>
            </a:r>
          </a:p>
          <a:p>
            <a:endParaRPr lang="tr-TR" dirty="0"/>
          </a:p>
        </p:txBody>
      </p:sp>
    </p:spTree>
    <p:extLst>
      <p:ext uri="{BB962C8B-B14F-4D97-AF65-F5344CB8AC3E}">
        <p14:creationId xmlns:p14="http://schemas.microsoft.com/office/powerpoint/2010/main" xmlns="" val="296000659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TotalTime>
  <Words>1201</Words>
  <Application>Microsoft Office PowerPoint</Application>
  <PresentationFormat>Özel</PresentationFormat>
  <Paragraphs>133</Paragraphs>
  <Slides>30</Slides>
  <Notes>0</Notes>
  <HiddenSlides>0</HiddenSlides>
  <MMClips>0</MMClips>
  <ScaleCrop>false</ScaleCrop>
  <HeadingPairs>
    <vt:vector size="4" baseType="variant">
      <vt:variant>
        <vt:lpstr>Tema</vt:lpstr>
      </vt:variant>
      <vt:variant>
        <vt:i4>1</vt:i4>
      </vt:variant>
      <vt:variant>
        <vt:lpstr>Slayt Başlıkları</vt:lpstr>
      </vt:variant>
      <vt:variant>
        <vt:i4>30</vt:i4>
      </vt:variant>
    </vt:vector>
  </HeadingPairs>
  <TitlesOfParts>
    <vt:vector size="31" baseType="lpstr">
      <vt:lpstr>Office Teması</vt:lpstr>
      <vt:lpstr>BİLİMSEL ARAŞTIRMA YÖNTEMLERİ</vt:lpstr>
      <vt:lpstr>Sunum Akışı</vt:lpstr>
      <vt:lpstr>Bilim ve Paradigmalar</vt:lpstr>
      <vt:lpstr>Pozitivist Paradigma</vt:lpstr>
      <vt:lpstr>Post Pozitivist Paradigma</vt:lpstr>
      <vt:lpstr>Slayt 6</vt:lpstr>
      <vt:lpstr>ARAŞTIRMA</vt:lpstr>
      <vt:lpstr>Uygulama/Düzey açısından Araştırma Türleri-Temel Araştırma</vt:lpstr>
      <vt:lpstr>Uygulama/Düzey açısından Araştırma Türleri-Uygulamalı Araştırma</vt:lpstr>
      <vt:lpstr>Amaç açısından Araştırma Türleri-Betimsel Araştırma</vt:lpstr>
      <vt:lpstr>Amaç açısından Araştırma Türleri-İlişkisel Araştırma</vt:lpstr>
      <vt:lpstr>Amaç açısından Araştırma Türleri-Açımlayıcı/Keşfedici Araştırma</vt:lpstr>
      <vt:lpstr>Kullanılan inceleme yöntemine/ verinin türüne göre  Araştırma Türleri -Nitel Araştırma</vt:lpstr>
      <vt:lpstr>   </vt:lpstr>
      <vt:lpstr>Nitel Araştırmanın Özellikleri </vt:lpstr>
      <vt:lpstr>Nicel ve nitel araştırmalar arasındaki farklar</vt:lpstr>
      <vt:lpstr>Nicel ve nitel araştırmaların varsayımları</vt:lpstr>
      <vt:lpstr>Nitel Araştırmaların Aşamaları </vt:lpstr>
      <vt:lpstr>Nitel Araştırmalarda Genelleme </vt:lpstr>
      <vt:lpstr>Nitel araştırma soruları, stratejileri ve veri toplama teknikleri</vt:lpstr>
      <vt:lpstr>Kullanılan inceleme yöntemine/ verinin türüne göre  Araştırma Türleri -Nicel Araştırma</vt:lpstr>
      <vt:lpstr>Bölüm II: Yöntem Karma Araştırmalar</vt:lpstr>
      <vt:lpstr>Bölüm II: Yöntem Karma Araştırma Modelleri</vt:lpstr>
      <vt:lpstr>Üçleme (Triangulation)</vt:lpstr>
      <vt:lpstr>Açıklayıcı </vt:lpstr>
      <vt:lpstr>Açıklayıcı (devamı)</vt:lpstr>
      <vt:lpstr>Keşfedici</vt:lpstr>
      <vt:lpstr>Keşfedici (devamı)</vt:lpstr>
      <vt:lpstr>Kaynakça</vt:lpstr>
      <vt:lpstr>Kaynakça</vt:lpstr>
    </vt:vector>
  </TitlesOfParts>
  <Company>SilentAll Team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BİLİMSEL ARAŞTIRMA YÖNTEMLERİ</dc:title>
  <dc:creator>arzu</dc:creator>
  <cp:lastModifiedBy>ebru</cp:lastModifiedBy>
  <cp:revision>20</cp:revision>
  <dcterms:created xsi:type="dcterms:W3CDTF">2018-01-29T08:43:59Z</dcterms:created>
  <dcterms:modified xsi:type="dcterms:W3CDTF">2018-01-31T21:12:52Z</dcterms:modified>
</cp:coreProperties>
</file>