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95F08F-4195-4506-B230-536D7A65D6EC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0C767A-2835-45D2-989B-A45C610624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125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813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14342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26190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32601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76182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3117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005B9-8AD3-4261-8DD5-D6DEEB3B23F9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C6EE4-01A6-413E-A0A5-9133B11753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680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005B9-8AD3-4261-8DD5-D6DEEB3B23F9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C6EE4-01A6-413E-A0A5-9133B11753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1507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005B9-8AD3-4261-8DD5-D6DEEB3B23F9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C6EE4-01A6-413E-A0A5-9133B11753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0176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005B9-8AD3-4261-8DD5-D6DEEB3B23F9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C6EE4-01A6-413E-A0A5-9133B11753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4048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005B9-8AD3-4261-8DD5-D6DEEB3B23F9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C6EE4-01A6-413E-A0A5-9133B11753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7109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005B9-8AD3-4261-8DD5-D6DEEB3B23F9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C6EE4-01A6-413E-A0A5-9133B11753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7960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005B9-8AD3-4261-8DD5-D6DEEB3B23F9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C6EE4-01A6-413E-A0A5-9133B11753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1495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005B9-8AD3-4261-8DD5-D6DEEB3B23F9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C6EE4-01A6-413E-A0A5-9133B11753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3894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005B9-8AD3-4261-8DD5-D6DEEB3B23F9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C6EE4-01A6-413E-A0A5-9133B11753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6044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005B9-8AD3-4261-8DD5-D6DEEB3B23F9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C6EE4-01A6-413E-A0A5-9133B11753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9953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005B9-8AD3-4261-8DD5-D6DEEB3B23F9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C6EE4-01A6-413E-A0A5-9133B11753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751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005B9-8AD3-4261-8DD5-D6DEEB3B23F9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EC6EE4-01A6-413E-A0A5-9133B11753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0200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57130" y="178420"/>
            <a:ext cx="7740352" cy="9367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tr-TR" altLang="tr-TR" b="1" dirty="0" smtClean="0">
                <a:solidFill>
                  <a:srgbClr val="FF0000"/>
                </a:solidFill>
              </a:rPr>
              <a:t>Nicel Araştırma Teknikleri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649220" name="Rectangle 4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200722" y="1115123"/>
            <a:ext cx="11697629" cy="541949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77500" lnSpcReduction="20000"/>
          </a:bodyPr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Sorularda kullanılan </a:t>
            </a:r>
            <a:r>
              <a:rPr lang="tr-TR" b="1" dirty="0" smtClean="0"/>
              <a:t>ölçek</a:t>
            </a:r>
            <a:r>
              <a:rPr lang="tr-TR" dirty="0" smtClean="0"/>
              <a:t> türü de önemlidir.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Ağırlık, mesafe vb. gibi sayısal değerleri ölçmek kolay.</a:t>
            </a:r>
          </a:p>
          <a:p>
            <a:pPr marL="0" indent="0">
              <a:buNone/>
            </a:pPr>
            <a:r>
              <a:rPr lang="tr-TR" dirty="0"/>
              <a:t>Yaş, cinsiyet gibi belirgin değişkenleri ölçmek kolay.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b="1" dirty="0"/>
              <a:t>Tutum-değer- algı</a:t>
            </a:r>
            <a:r>
              <a:rPr lang="tr-TR" dirty="0"/>
              <a:t>yı ölçmek kolay değildir</a:t>
            </a:r>
            <a:r>
              <a:rPr lang="tr-TR" dirty="0" smtClean="0"/>
              <a:t>. </a:t>
            </a:r>
          </a:p>
          <a:p>
            <a:pPr marL="0" indent="0">
              <a:buNone/>
            </a:pPr>
            <a:r>
              <a:rPr lang="tr-TR" dirty="0" smtClean="0"/>
              <a:t>Bu nedenle nicel araştırmalarda çeşitli ölçek türleri geliştirilmiştir.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-Tekli ölçekler </a:t>
            </a:r>
          </a:p>
          <a:p>
            <a:pPr marL="0" indent="0">
              <a:buNone/>
            </a:pPr>
            <a:r>
              <a:rPr lang="tr-TR" dirty="0" smtClean="0"/>
              <a:t>-Sürekli ölçekler </a:t>
            </a:r>
          </a:p>
          <a:p>
            <a:pPr marL="0" indent="0">
              <a:buNone/>
            </a:pPr>
            <a:r>
              <a:rPr lang="tr-TR" dirty="0" smtClean="0"/>
              <a:t>-Çoklu ölçekler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81075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68281" y="51586"/>
            <a:ext cx="7740352" cy="680224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tr-TR" altLang="tr-TR" b="1" dirty="0" smtClean="0">
                <a:solidFill>
                  <a:srgbClr val="FF0000"/>
                </a:solidFill>
              </a:rPr>
              <a:t>Nicel Araştırma Teknikleri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649220" name="Rectangle 4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200722" y="602166"/>
            <a:ext cx="11898351" cy="6255834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None/>
            </a:pPr>
            <a:r>
              <a:rPr lang="tr-TR" sz="2200" b="1" dirty="0"/>
              <a:t>-</a:t>
            </a:r>
            <a:r>
              <a:rPr lang="tr-TR" sz="2200" b="1" dirty="0" smtClean="0"/>
              <a:t>Tekli ölçekler </a:t>
            </a:r>
          </a:p>
          <a:p>
            <a:pPr marL="0" indent="0">
              <a:buNone/>
            </a:pPr>
            <a:r>
              <a:rPr lang="tr-TR" sz="2200" dirty="0" smtClean="0"/>
              <a:t>Tek cevabı olan ölçeklerdir. </a:t>
            </a:r>
          </a:p>
          <a:p>
            <a:pPr marL="0" indent="0">
              <a:buNone/>
            </a:pPr>
            <a:r>
              <a:rPr lang="tr-TR" sz="2200" dirty="0" smtClean="0"/>
              <a:t>Kategoriler ya da sıralamalar bu ölçek biçimine dahildir. Grafiksel ya da şekilsel de olabilirler.</a:t>
            </a:r>
          </a:p>
          <a:p>
            <a:pPr marL="0" indent="0">
              <a:buNone/>
            </a:pPr>
            <a:r>
              <a:rPr lang="tr-TR" sz="2200" dirty="0" smtClean="0"/>
              <a:t>            a)İyi	b) Orta	    c) Kötü   </a:t>
            </a:r>
          </a:p>
          <a:p>
            <a:pPr marL="0" indent="0">
              <a:buNone/>
            </a:pPr>
            <a:endParaRPr lang="tr-TR" sz="2200" dirty="0"/>
          </a:p>
          <a:p>
            <a:pPr marL="0" indent="0">
              <a:buNone/>
            </a:pPr>
            <a:endParaRPr lang="tr-TR" sz="2200" dirty="0" smtClean="0"/>
          </a:p>
          <a:p>
            <a:pPr marL="0" indent="0">
              <a:buNone/>
            </a:pPr>
            <a:endParaRPr lang="tr-TR" sz="2200" dirty="0" smtClean="0"/>
          </a:p>
          <a:p>
            <a:pPr marL="0" indent="0">
              <a:buNone/>
            </a:pPr>
            <a:endParaRPr lang="tr-TR" sz="2200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61" b="22780"/>
          <a:stretch/>
        </p:blipFill>
        <p:spPr bwMode="auto">
          <a:xfrm>
            <a:off x="200723" y="2642839"/>
            <a:ext cx="6144321" cy="3666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9" t="34718" b="35904"/>
          <a:stretch/>
        </p:blipFill>
        <p:spPr bwMode="auto">
          <a:xfrm>
            <a:off x="6490010" y="2772482"/>
            <a:ext cx="5609064" cy="3260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106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79432" y="245326"/>
            <a:ext cx="7740352" cy="680224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tr-TR" altLang="tr-TR" b="1" dirty="0" smtClean="0">
                <a:solidFill>
                  <a:srgbClr val="FF0000"/>
                </a:solidFill>
              </a:rPr>
              <a:t>Nicel Araştırma Teknikleri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649220" name="Rectangle 4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200722" y="925550"/>
            <a:ext cx="11898351" cy="5932449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None/>
            </a:pPr>
            <a:endParaRPr lang="tr-TR" sz="2200" dirty="0" smtClean="0"/>
          </a:p>
          <a:p>
            <a:pPr marL="0" indent="0">
              <a:buNone/>
            </a:pPr>
            <a:r>
              <a:rPr lang="tr-TR" sz="2200" b="1" dirty="0" smtClean="0"/>
              <a:t>-Sürekli ölçekler </a:t>
            </a:r>
          </a:p>
          <a:p>
            <a:pPr marL="0" indent="0">
              <a:buNone/>
            </a:pPr>
            <a:r>
              <a:rPr lang="tr-TR" sz="2200" dirty="0"/>
              <a:t>Bu ölçeklerde </a:t>
            </a:r>
            <a:r>
              <a:rPr lang="tr-TR" sz="2200" dirty="0" err="1"/>
              <a:t>cevaplayıcı</a:t>
            </a:r>
            <a:r>
              <a:rPr lang="tr-TR" sz="2200" dirty="0"/>
              <a:t> iki uç arasında uzanmakta olan bir çizgi üzerindeki uygun bir yere işaret koyar. </a:t>
            </a:r>
            <a:endParaRPr lang="tr-TR" sz="2200" dirty="0" smtClean="0"/>
          </a:p>
          <a:p>
            <a:pPr marL="0" indent="0">
              <a:buNone/>
            </a:pPr>
            <a:r>
              <a:rPr lang="tr-TR" sz="2200" dirty="0" smtClean="0"/>
              <a:t>Değerlendirme </a:t>
            </a:r>
            <a:r>
              <a:rPr lang="tr-TR" sz="2200" dirty="0"/>
              <a:t>aşamasında araştırmacı cevap çizgisini gereken sayıda aralığa böler ve </a:t>
            </a:r>
            <a:r>
              <a:rPr lang="tr-TR" sz="2200" dirty="0" err="1" smtClean="0"/>
              <a:t>cevaplayıcının</a:t>
            </a:r>
            <a:r>
              <a:rPr lang="tr-TR" sz="2200" dirty="0" smtClean="0"/>
              <a:t> </a:t>
            </a:r>
            <a:r>
              <a:rPr lang="tr-TR" sz="2200" dirty="0"/>
              <a:t>cevabını rakamsal olarak ortaya koyar. </a:t>
            </a:r>
          </a:p>
          <a:p>
            <a:pPr marL="0" indent="0">
              <a:buNone/>
            </a:pPr>
            <a:r>
              <a:rPr lang="tr-TR" sz="2200" dirty="0" smtClean="0"/>
              <a:t>Oluşturulması </a:t>
            </a:r>
            <a:r>
              <a:rPr lang="tr-TR" sz="2200" dirty="0"/>
              <a:t>kolay fakat skorların belirlenmesi </a:t>
            </a:r>
            <a:r>
              <a:rPr lang="tr-TR" sz="2200" dirty="0" smtClean="0"/>
              <a:t>zordur.</a:t>
            </a:r>
            <a:endParaRPr lang="tr-TR" sz="2200" dirty="0"/>
          </a:p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71" b="27190"/>
          <a:stretch/>
        </p:blipFill>
        <p:spPr bwMode="auto">
          <a:xfrm>
            <a:off x="1639229" y="3345367"/>
            <a:ext cx="8408898" cy="33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396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57130" y="178420"/>
            <a:ext cx="7740352" cy="9367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tr-TR" altLang="tr-TR" b="1" dirty="0" smtClean="0">
                <a:solidFill>
                  <a:srgbClr val="FF0000"/>
                </a:solidFill>
              </a:rPr>
              <a:t>Nicel Araştırma Teknikleri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649220" name="Rectangle 4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200722" y="1115123"/>
            <a:ext cx="11697629" cy="541949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-Çoklu ölçekler</a:t>
            </a:r>
          </a:p>
          <a:p>
            <a:pPr marL="0" indent="0" algn="just">
              <a:buNone/>
            </a:pPr>
            <a:r>
              <a:rPr lang="tr-TR" dirty="0"/>
              <a:t>Birden çok maddeden meydana gelen ve maddelerin aynı ölçeğe göre değerlendirildiği ölçeklere denir.</a:t>
            </a:r>
          </a:p>
          <a:p>
            <a:pPr marL="0" indent="0" algn="just">
              <a:buNone/>
            </a:pPr>
            <a:r>
              <a:rPr lang="tr-TR" dirty="0"/>
              <a:t>Tek boyutlu olarak ölçülmesi mümkün olmayan çok boyutlu kavramların ölçülmesinde kullanılır. </a:t>
            </a:r>
          </a:p>
          <a:p>
            <a:pPr marL="0" indent="0">
              <a:buNone/>
            </a:pPr>
            <a:r>
              <a:rPr lang="tr-TR" u="sng" dirty="0" err="1" smtClean="0"/>
              <a:t>Likert</a:t>
            </a:r>
            <a:r>
              <a:rPr lang="tr-TR" u="sng" dirty="0" smtClean="0"/>
              <a:t> Ölçeği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51788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57130" y="178420"/>
            <a:ext cx="7740352" cy="9367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tr-TR" altLang="tr-TR" b="1" dirty="0" smtClean="0">
                <a:solidFill>
                  <a:srgbClr val="FF0000"/>
                </a:solidFill>
              </a:rPr>
              <a:t>Nicel Araştırma Teknikleri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649220" name="Rectangle 4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200722" y="814039"/>
            <a:ext cx="11697629" cy="5720576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None/>
            </a:pPr>
            <a:r>
              <a:rPr lang="tr-TR" u="sng" dirty="0" err="1" smtClean="0"/>
              <a:t>Likert</a:t>
            </a:r>
            <a:r>
              <a:rPr lang="tr-TR" u="sng" dirty="0" smtClean="0"/>
              <a:t> Ölçeği</a:t>
            </a:r>
          </a:p>
          <a:p>
            <a:pPr marL="0" indent="0" algn="just">
              <a:buNone/>
            </a:pPr>
            <a:r>
              <a:rPr lang="tr-TR" dirty="0" smtClean="0"/>
              <a:t>- Yanıtlayıcılara çeşitli </a:t>
            </a:r>
            <a:r>
              <a:rPr lang="tr-TR" dirty="0"/>
              <a:t>yargılar ve ifadeler yöneltilir ve bu yargılara katılıp katılmama derecelerini belirtmeleri istenir. </a:t>
            </a:r>
          </a:p>
          <a:p>
            <a:pPr marL="0" indent="0" algn="just">
              <a:buNone/>
            </a:pPr>
            <a:r>
              <a:rPr lang="tr-TR" dirty="0" smtClean="0"/>
              <a:t>-  </a:t>
            </a:r>
            <a:r>
              <a:rPr lang="tr-TR" dirty="0" err="1" smtClean="0"/>
              <a:t>Likert</a:t>
            </a:r>
            <a:r>
              <a:rPr lang="tr-TR" dirty="0" smtClean="0"/>
              <a:t> </a:t>
            </a:r>
            <a:r>
              <a:rPr lang="tr-TR" dirty="0"/>
              <a:t>ölçeğinde cevaplar Katılıyorum- Katılmıyorum şeklindedir.</a:t>
            </a:r>
          </a:p>
          <a:p>
            <a:pPr algn="just">
              <a:buFontTx/>
              <a:buChar char="-"/>
            </a:pPr>
            <a:r>
              <a:rPr lang="tr-TR" dirty="0" smtClean="0"/>
              <a:t>Daha </a:t>
            </a:r>
            <a:r>
              <a:rPr lang="tr-TR" dirty="0"/>
              <a:t>çok kişilerin tutum ve eğilimlerini ölçme amaçlı kullanılır. </a:t>
            </a:r>
            <a:endParaRPr lang="tr-TR" dirty="0" smtClean="0"/>
          </a:p>
          <a:p>
            <a:pPr algn="just">
              <a:buFontTx/>
              <a:buChar char="-"/>
            </a:pPr>
            <a:r>
              <a:rPr lang="tr-TR" dirty="0"/>
              <a:t>En sık kullanılanı 5’li olanıdır. </a:t>
            </a:r>
            <a:endParaRPr lang="tr-TR" dirty="0" smtClean="0"/>
          </a:p>
          <a:p>
            <a:pPr algn="just">
              <a:buFontTx/>
              <a:buChar char="-"/>
            </a:pPr>
            <a:endParaRPr lang="tr-TR" dirty="0"/>
          </a:p>
          <a:p>
            <a:pPr marL="0" indent="0" algn="just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48" b="27685"/>
          <a:stretch/>
        </p:blipFill>
        <p:spPr bwMode="auto">
          <a:xfrm>
            <a:off x="2485365" y="3674327"/>
            <a:ext cx="7361162" cy="3049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588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57130" y="178420"/>
            <a:ext cx="7740352" cy="9367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tr-TR" altLang="tr-TR" b="1" dirty="0" smtClean="0">
                <a:solidFill>
                  <a:srgbClr val="FF0000"/>
                </a:solidFill>
              </a:rPr>
              <a:t>Nicel Araştırma Teknikleri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649220" name="Rectangle 4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200722" y="1115123"/>
            <a:ext cx="11697629" cy="541949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smtClean="0"/>
              <a:t>Örnek incelemeler ve uygulamalar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87355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221</Words>
  <Application>Microsoft Office PowerPoint</Application>
  <PresentationFormat>Geniş ekran</PresentationFormat>
  <Paragraphs>74</Paragraphs>
  <Slides>6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Nicel Araştırma Teknikleri</vt:lpstr>
      <vt:lpstr>Nicel Araştırma Teknikleri</vt:lpstr>
      <vt:lpstr>Nicel Araştırma Teknikleri</vt:lpstr>
      <vt:lpstr>Nicel Araştırma Teknikleri</vt:lpstr>
      <vt:lpstr>Nicel Araştırma Teknikleri</vt:lpstr>
      <vt:lpstr>Nicel Araştırma Teknikleri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Nicel Araştırma Teknikleri</dc:title>
  <dc:creator>Asus</dc:creator>
  <cp:lastModifiedBy>Asus</cp:lastModifiedBy>
  <cp:revision>2</cp:revision>
  <dcterms:created xsi:type="dcterms:W3CDTF">2020-01-31T22:31:11Z</dcterms:created>
  <dcterms:modified xsi:type="dcterms:W3CDTF">2020-01-31T22:32:32Z</dcterms:modified>
</cp:coreProperties>
</file>