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E7280-B2C8-439D-8A41-84215F8D8E5D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20CB-F9F9-49C9-B8A3-653A3AAA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A94E-8DF8-4EB2-9FC8-8788A4563C3D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8B40-BEE0-46BE-A751-91F83540FC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558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A424-891C-4478-A035-F22ECA992221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8B40-BEE0-46BE-A751-91F83540FC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019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0A40-19EA-4FE8-A1B3-8C44B43983D5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8B40-BEE0-46BE-A751-91F83540FC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860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664F-4881-420D-B3D6-91908CF4A5B1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8B40-BEE0-46BE-A751-91F83540FC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964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66B0-E2BD-467A-AE62-6E161F4BF6BF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8B40-BEE0-46BE-A751-91F83540FC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38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5870-F13C-4D1B-9B60-7ACBFA3536F4}" type="datetime1">
              <a:rPr lang="tr-TR" smtClean="0"/>
              <a:t>19.11.2019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8B40-BEE0-46BE-A751-91F83540FC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26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4E31-7D98-4567-B85D-ACEECB6423C7}" type="datetime1">
              <a:rPr lang="tr-TR" smtClean="0"/>
              <a:t>19.11.2019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8B40-BEE0-46BE-A751-91F83540FC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935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67B1-87C4-44B6-A8D1-EC2294B7B18E}" type="datetime1">
              <a:rPr lang="tr-TR" smtClean="0"/>
              <a:t>19.11.2019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8B40-BEE0-46BE-A751-91F83540FC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97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C4CD-6DFA-4521-BF25-279685534D54}" type="datetime1">
              <a:rPr lang="tr-TR" smtClean="0"/>
              <a:t>19.11.2019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8B40-BEE0-46BE-A751-91F83540FC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71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66B1-71E5-4EA5-957D-1BAA2F7D8217}" type="datetime1">
              <a:rPr lang="tr-TR" smtClean="0"/>
              <a:t>19.11.2019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8B40-BEE0-46BE-A751-91F83540FC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72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2D28-E000-4F5C-9CD1-5D2D0F32E09F}" type="datetime1">
              <a:rPr lang="tr-TR" smtClean="0"/>
              <a:t>19.11.2019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8B40-BEE0-46BE-A751-91F83540FC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97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C9C6F-94C0-4642-B466-B7F1E85C5305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88B40-BEE0-46BE-A751-91F83540FC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963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A Tour of C++</a:t>
            </a:r>
          </a:p>
        </p:txBody>
      </p:sp>
    </p:spTree>
    <p:extLst>
      <p:ext uri="{BB962C8B-B14F-4D97-AF65-F5344CB8AC3E}">
        <p14:creationId xmlns:p14="http://schemas.microsoft.com/office/powerpoint/2010/main" val="153322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8229600" cy="2456597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024367-6401-46ED-B8D0-516EED3A6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40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Tests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8743519" cy="2824552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841C04-0512-4AEB-BD53-690CC87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0517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032947" cy="452596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29D82A-972B-46C9-95B0-53C0CF78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657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tr-TR" dirty="0"/>
              <a:t>Loops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196752"/>
            <a:ext cx="7160371" cy="481399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17F4AA-C255-4FA3-91E5-42463AC6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38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Pointers and Arrays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74" y="1600200"/>
            <a:ext cx="6322452" cy="452596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2D3FE7-44CC-4EBC-9A96-E55280881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4587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Modular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set of related procedures with the data they manipulate is often called a </a:t>
            </a:r>
            <a:r>
              <a:rPr lang="en-US" b="1" i="1" dirty="0"/>
              <a:t>module</a:t>
            </a:r>
            <a:r>
              <a:rPr lang="en-US" dirty="0"/>
              <a:t>.</a:t>
            </a:r>
            <a:endParaRPr lang="tr-TR" dirty="0"/>
          </a:p>
          <a:p>
            <a:endParaRPr lang="tr-TR" i="1" dirty="0"/>
          </a:p>
          <a:p>
            <a:pPr marL="0" indent="0" algn="ctr">
              <a:buNone/>
            </a:pPr>
            <a:r>
              <a:rPr lang="en-US" i="1" dirty="0"/>
              <a:t>Decide which modules you want;</a:t>
            </a:r>
          </a:p>
          <a:p>
            <a:pPr marL="0" indent="0" algn="ctr">
              <a:buNone/>
            </a:pPr>
            <a:r>
              <a:rPr lang="en-US" i="1" dirty="0"/>
              <a:t>partition the program so that data is hidden within modules.</a:t>
            </a:r>
            <a:endParaRPr lang="tr-TR" i="1" dirty="0"/>
          </a:p>
          <a:p>
            <a:pPr marL="0" indent="0" algn="ctr">
              <a:buNone/>
            </a:pPr>
            <a:endParaRPr lang="tr-TR" i="1" dirty="0"/>
          </a:p>
          <a:p>
            <a:pPr marL="0" indent="0">
              <a:buNone/>
            </a:pPr>
            <a:r>
              <a:rPr lang="tr-TR" dirty="0"/>
              <a:t>This paradigm is also known as the </a:t>
            </a:r>
            <a:r>
              <a:rPr lang="tr-TR" b="1" i="1" dirty="0"/>
              <a:t>data-hiding principle</a:t>
            </a:r>
            <a:endParaRPr lang="tr-TR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F16F7-0EDC-43D3-A388-A81D8BC1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876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Example: definition of a Stack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main problems that have to be solved are: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en-US" dirty="0"/>
              <a:t>[1] Provide </a:t>
            </a:r>
            <a:r>
              <a:rPr lang="en-US" u="sng" dirty="0"/>
              <a:t>a user interface </a:t>
            </a:r>
            <a:r>
              <a:rPr lang="en-US" dirty="0"/>
              <a:t>for the stack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en-US" dirty="0"/>
              <a:t>e.g., functions </a:t>
            </a:r>
            <a:r>
              <a:rPr lang="tr-TR" i="1" dirty="0"/>
              <a:t>push()</a:t>
            </a:r>
            <a:r>
              <a:rPr lang="en-US" dirty="0"/>
              <a:t> and </a:t>
            </a:r>
            <a:r>
              <a:rPr lang="tr-TR" i="1" dirty="0"/>
              <a:t>pop()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	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en-US" dirty="0"/>
              <a:t>[2] Ensure that the representation of the </a:t>
            </a:r>
            <a:r>
              <a:rPr lang="tr-TR" dirty="0"/>
              <a:t>	</a:t>
            </a:r>
            <a:r>
              <a:rPr lang="en-US" dirty="0"/>
              <a:t>stack (e.g., an array of elements) can be </a:t>
            </a:r>
            <a:r>
              <a:rPr lang="tr-TR" dirty="0"/>
              <a:t>	</a:t>
            </a:r>
            <a:r>
              <a:rPr lang="en-US" dirty="0"/>
              <a:t>accessed </a:t>
            </a:r>
            <a:r>
              <a:rPr lang="en-US" u="sng" dirty="0"/>
              <a:t>only</a:t>
            </a:r>
            <a:r>
              <a:rPr lang="tr-TR" u="sng" dirty="0"/>
              <a:t> through </a:t>
            </a:r>
            <a:r>
              <a:rPr lang="tr-TR" dirty="0"/>
              <a:t>this user interface.</a:t>
            </a:r>
          </a:p>
          <a:p>
            <a:pPr marL="0" indent="0">
              <a:buNone/>
            </a:pPr>
            <a:r>
              <a:rPr lang="tr-TR" dirty="0"/>
              <a:t>	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en-US" dirty="0"/>
              <a:t>[3] Ensure that the stack is </a:t>
            </a:r>
            <a:r>
              <a:rPr lang="en-US" u="sng" dirty="0"/>
              <a:t>initialized </a:t>
            </a:r>
            <a:r>
              <a:rPr lang="en-US" dirty="0"/>
              <a:t>before </a:t>
            </a:r>
            <a:r>
              <a:rPr lang="tr-TR" dirty="0"/>
              <a:t>	</a:t>
            </a:r>
            <a:r>
              <a:rPr lang="en-US" dirty="0"/>
              <a:t>its first use.</a:t>
            </a:r>
            <a:endParaRPr lang="tr-T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81AE9-BA50-45EB-A2E7-52C0BA34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978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r>
              <a:rPr lang="tr-TR" u="sng" dirty="0"/>
              <a:t>T</a:t>
            </a:r>
            <a:r>
              <a:rPr lang="en-US" u="sng" dirty="0"/>
              <a:t>he user interface </a:t>
            </a:r>
            <a:r>
              <a:rPr lang="en-US" dirty="0"/>
              <a:t>of a </a:t>
            </a:r>
            <a:r>
              <a:rPr lang="tr-TR" i="1" dirty="0"/>
              <a:t>Stack </a:t>
            </a:r>
            <a:r>
              <a:rPr lang="en-US" dirty="0"/>
              <a:t>module could be declared and used like this: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6878123" cy="32403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7DE713-42BD-4CE9-9471-C40239945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155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843"/>
            <a:ext cx="8229600" cy="4525963"/>
          </a:xfrm>
        </p:spPr>
        <p:txBody>
          <a:bodyPr/>
          <a:lstStyle/>
          <a:p>
            <a:r>
              <a:rPr lang="en-US" u="sng" dirty="0"/>
              <a:t>The definition</a:t>
            </a:r>
            <a:r>
              <a:rPr lang="en-US" dirty="0"/>
              <a:t> of the </a:t>
            </a:r>
            <a:r>
              <a:rPr lang="tr-TR" i="1" dirty="0"/>
              <a:t>Stack </a:t>
            </a:r>
            <a:r>
              <a:rPr lang="en-US" dirty="0"/>
              <a:t>could be </a:t>
            </a:r>
            <a:r>
              <a:rPr lang="tr-TR" dirty="0"/>
              <a:t>p</a:t>
            </a:r>
            <a:r>
              <a:rPr lang="en-US" dirty="0" err="1"/>
              <a:t>rovided</a:t>
            </a:r>
            <a:r>
              <a:rPr lang="en-US" dirty="0"/>
              <a:t> in a separately</a:t>
            </a:r>
            <a:r>
              <a:rPr lang="tr-TR" dirty="0"/>
              <a:t> </a:t>
            </a:r>
            <a:r>
              <a:rPr lang="en-US" dirty="0"/>
              <a:t>compiled</a:t>
            </a:r>
            <a:r>
              <a:rPr lang="tr-TR" dirty="0"/>
              <a:t> part of the program: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7841986" cy="252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59" y="5085184"/>
            <a:ext cx="8906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user code is </a:t>
            </a:r>
            <a:r>
              <a:rPr lang="en-US" dirty="0">
                <a:solidFill>
                  <a:srgbClr val="FF0000"/>
                </a:solidFill>
              </a:rPr>
              <a:t>insulated</a:t>
            </a:r>
            <a:r>
              <a:rPr lang="en-US" dirty="0"/>
              <a:t> from the data representation</a:t>
            </a:r>
            <a:r>
              <a:rPr lang="tr-TR" dirty="0"/>
              <a:t> </a:t>
            </a:r>
            <a:r>
              <a:rPr lang="en-US" dirty="0"/>
              <a:t>of </a:t>
            </a:r>
            <a:r>
              <a:rPr lang="tr-TR" i="1" dirty="0"/>
              <a:t>Stack</a:t>
            </a:r>
            <a:r>
              <a:rPr lang="en-US" i="1" dirty="0"/>
              <a:t> </a:t>
            </a:r>
            <a:r>
              <a:rPr lang="en-US" dirty="0"/>
              <a:t>by the code implementing </a:t>
            </a:r>
            <a:endParaRPr lang="tr-TR" dirty="0"/>
          </a:p>
          <a:p>
            <a:r>
              <a:rPr lang="tr-TR" i="1" dirty="0"/>
              <a:t>Stack::push() </a:t>
            </a:r>
            <a:r>
              <a:rPr lang="en-US" dirty="0"/>
              <a:t>and </a:t>
            </a:r>
            <a:r>
              <a:rPr lang="tr-TR" i="1" dirty="0"/>
              <a:t>Stack::pop()</a:t>
            </a:r>
            <a:r>
              <a:rPr lang="en-US" dirty="0"/>
              <a:t>. The user doesn’t need to</a:t>
            </a:r>
            <a:r>
              <a:rPr lang="tr-TR" dirty="0"/>
              <a:t> </a:t>
            </a:r>
            <a:r>
              <a:rPr lang="en-US" dirty="0"/>
              <a:t>know that the </a:t>
            </a:r>
            <a:r>
              <a:rPr lang="tr-TR" i="1" dirty="0"/>
              <a:t>Stack </a:t>
            </a:r>
            <a:r>
              <a:rPr lang="en-US" dirty="0"/>
              <a:t>is implemented </a:t>
            </a:r>
            <a:endParaRPr lang="tr-TR" dirty="0"/>
          </a:p>
          <a:p>
            <a:r>
              <a:rPr lang="en-US" dirty="0"/>
              <a:t>using an array, and the implementation can be </a:t>
            </a:r>
            <a:r>
              <a:rPr lang="en-US" dirty="0">
                <a:solidFill>
                  <a:srgbClr val="FF0000"/>
                </a:solidFill>
              </a:rPr>
              <a:t>changed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without</a:t>
            </a:r>
            <a:r>
              <a:rPr lang="tr-TR" dirty="0">
                <a:solidFill>
                  <a:srgbClr val="FF0000"/>
                </a:solidFill>
              </a:rPr>
              <a:t> affecting user code</a:t>
            </a:r>
            <a:r>
              <a:rPr lang="tr-TR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B10B70-C01C-4FB1-8EF9-F77700A8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2856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29600" cy="3774331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C78510-AD6A-4D5C-8E85-41087099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50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C++ is a general purpose </a:t>
            </a:r>
            <a:r>
              <a:rPr lang="en-US" dirty="0"/>
              <a:t>programming language with a bias towards systems programming that</a:t>
            </a:r>
            <a:endParaRPr lang="tr-TR" dirty="0"/>
          </a:p>
          <a:p>
            <a:pPr marL="0" indent="0">
              <a:buNone/>
            </a:pPr>
            <a:endParaRPr lang="en-US" dirty="0"/>
          </a:p>
          <a:p>
            <a:r>
              <a:rPr lang="tr-TR" dirty="0"/>
              <a:t>is a better C,</a:t>
            </a:r>
          </a:p>
          <a:p>
            <a:r>
              <a:rPr lang="tr-TR" dirty="0"/>
              <a:t>supports data abstraction,</a:t>
            </a:r>
          </a:p>
          <a:p>
            <a:r>
              <a:rPr lang="tr-TR" dirty="0"/>
              <a:t>supports object oriented programming, and</a:t>
            </a:r>
          </a:p>
          <a:p>
            <a:r>
              <a:rPr lang="tr-TR" dirty="0"/>
              <a:t>supports generic programming.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7247C7-8882-4853-A43A-C1F6F4C21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Reference Book: “The C++ Programming Language”, Bjarne </a:t>
            </a:r>
            <a:r>
              <a:rPr lang="en-US" dirty="0" err="1"/>
              <a:t>Stroustrup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637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Exceptions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29600" cy="424040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BF0B7-920E-45BC-B69D-992321C1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405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dirty="0"/>
              <a:t>Exception Handling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8229600" cy="3917447"/>
          </a:xfrm>
        </p:spPr>
      </p:pic>
      <p:sp>
        <p:nvSpPr>
          <p:cNvPr id="5" name="TextBox 4"/>
          <p:cNvSpPr txBox="1"/>
          <p:nvPr/>
        </p:nvSpPr>
        <p:spPr>
          <a:xfrm>
            <a:off x="395536" y="5229200"/>
            <a:ext cx="7612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tr-TR" b="1" i="1" dirty="0"/>
              <a:t>throw</a:t>
            </a:r>
            <a:r>
              <a:rPr lang="en-US" i="1" dirty="0"/>
              <a:t> </a:t>
            </a:r>
            <a:r>
              <a:rPr lang="en-US" u="sng" dirty="0"/>
              <a:t>transfers control to a handler </a:t>
            </a:r>
            <a:r>
              <a:rPr lang="en-US" dirty="0"/>
              <a:t>for exceptions of </a:t>
            </a:r>
            <a:r>
              <a:rPr lang="en-US" u="sng" dirty="0"/>
              <a:t>type</a:t>
            </a:r>
            <a:r>
              <a:rPr lang="en-US" dirty="0"/>
              <a:t> </a:t>
            </a:r>
            <a:r>
              <a:rPr lang="tr-TR" i="1" dirty="0">
                <a:solidFill>
                  <a:srgbClr val="FF0000"/>
                </a:solidFill>
              </a:rPr>
              <a:t>Stack::Overflow</a:t>
            </a:r>
            <a:r>
              <a:rPr lang="tr-TR" i="1" dirty="0"/>
              <a:t> </a:t>
            </a:r>
          </a:p>
          <a:p>
            <a:r>
              <a:rPr lang="en-US" dirty="0"/>
              <a:t>in some function</a:t>
            </a:r>
            <a:r>
              <a:rPr lang="tr-TR" dirty="0"/>
              <a:t> </a:t>
            </a:r>
            <a:r>
              <a:rPr lang="en-US" dirty="0"/>
              <a:t>that directly or indirectly </a:t>
            </a:r>
            <a:r>
              <a:rPr lang="en-US" u="sng" dirty="0"/>
              <a:t>called</a:t>
            </a:r>
            <a:r>
              <a:rPr lang="en-US" dirty="0"/>
              <a:t> </a:t>
            </a:r>
            <a:r>
              <a:rPr lang="tr-TR" i="1" dirty="0"/>
              <a:t>Stack::push()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493E26-06E5-484E-91DF-3317A3FB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572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02329" y="188640"/>
            <a:ext cx="8229600" cy="1143000"/>
          </a:xfrm>
        </p:spPr>
        <p:txBody>
          <a:bodyPr/>
          <a:lstStyle/>
          <a:p>
            <a:r>
              <a:rPr lang="tr-TR" dirty="0"/>
              <a:t>Modules Defining Types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8" y="2636912"/>
            <a:ext cx="8229600" cy="2763838"/>
          </a:xfrm>
        </p:spPr>
      </p:pic>
      <p:sp>
        <p:nvSpPr>
          <p:cNvPr id="5" name="TextBox 4"/>
          <p:cNvSpPr txBox="1"/>
          <p:nvPr/>
        </p:nvSpPr>
        <p:spPr>
          <a:xfrm>
            <a:off x="-1" y="1268760"/>
            <a:ext cx="9234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Programming with modules leads to the </a:t>
            </a:r>
            <a:r>
              <a:rPr lang="en-US" u="sng" dirty="0"/>
              <a:t>centralization of all data of a type</a:t>
            </a:r>
            <a:r>
              <a:rPr lang="en-US" dirty="0"/>
              <a:t> under the control of a</a:t>
            </a:r>
          </a:p>
          <a:p>
            <a:r>
              <a:rPr lang="en-US" dirty="0"/>
              <a:t>type manager module. For example, if we wanted </a:t>
            </a:r>
            <a:r>
              <a:rPr lang="en-US" b="1" dirty="0"/>
              <a:t>many stacks </a:t>
            </a:r>
            <a:r>
              <a:rPr lang="en-US" dirty="0"/>
              <a:t>we could define </a:t>
            </a:r>
            <a:r>
              <a:rPr lang="en-US" b="1" dirty="0"/>
              <a:t>a stack manager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/>
              <a:t>with an interface :</a:t>
            </a:r>
            <a:endParaRPr lang="tr-T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091FD-A4FF-4A10-85F5-FEF20497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7052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29600" cy="4066617"/>
          </a:xfrm>
        </p:spPr>
      </p:pic>
      <p:sp>
        <p:nvSpPr>
          <p:cNvPr id="5" name="TextBox 4"/>
          <p:cNvSpPr txBox="1"/>
          <p:nvPr/>
        </p:nvSpPr>
        <p:spPr>
          <a:xfrm>
            <a:off x="747687" y="5022672"/>
            <a:ext cx="78360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This is less than ideal. Fundamentally, user-defined </a:t>
            </a:r>
            <a:r>
              <a:rPr lang="en-US" dirty="0"/>
              <a:t>types implemented through a </a:t>
            </a:r>
            <a:endParaRPr lang="tr-TR" dirty="0"/>
          </a:p>
          <a:p>
            <a:r>
              <a:rPr lang="en-US" dirty="0"/>
              <a:t>module providing access to an</a:t>
            </a:r>
            <a:r>
              <a:rPr lang="tr-TR" dirty="0"/>
              <a:t> </a:t>
            </a:r>
            <a:r>
              <a:rPr lang="en-US" dirty="0"/>
              <a:t>implementation type </a:t>
            </a:r>
            <a:r>
              <a:rPr lang="en-US" u="sng" dirty="0"/>
              <a:t>don’t behave like built</a:t>
            </a:r>
            <a:r>
              <a:rPr lang="tr-TR" u="sng" dirty="0"/>
              <a:t>-</a:t>
            </a:r>
            <a:r>
              <a:rPr lang="en-US" u="sng" dirty="0"/>
              <a:t>in</a:t>
            </a:r>
          </a:p>
          <a:p>
            <a:r>
              <a:rPr lang="en-US" u="sng" dirty="0"/>
              <a:t>types</a:t>
            </a:r>
            <a:r>
              <a:rPr lang="en-US" dirty="0"/>
              <a:t> and receive less and different support than do</a:t>
            </a:r>
            <a:r>
              <a:rPr lang="tr-TR" dirty="0"/>
              <a:t> built-in types.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8C2B7F-C25C-4CD6-A930-63A4BB43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1464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User defined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i="1" dirty="0"/>
              <a:t>Decide which types you want;</a:t>
            </a:r>
          </a:p>
          <a:p>
            <a:pPr marL="0" indent="0" algn="ctr">
              <a:buNone/>
            </a:pPr>
            <a:r>
              <a:rPr lang="en-US" i="1" dirty="0"/>
              <a:t>provide a full set of operations for each type.</a:t>
            </a:r>
            <a:endParaRPr lang="tr-TR" i="1" dirty="0"/>
          </a:p>
          <a:p>
            <a:pPr marL="0" indent="0">
              <a:buNone/>
            </a:pPr>
            <a:endParaRPr lang="tr-TR" i="1" dirty="0"/>
          </a:p>
          <a:p>
            <a:r>
              <a:rPr lang="en-US" dirty="0"/>
              <a:t>C++ allow</a:t>
            </a:r>
            <a:r>
              <a:rPr lang="tr-TR" dirty="0"/>
              <a:t>s </a:t>
            </a:r>
            <a:r>
              <a:rPr lang="en-US" dirty="0"/>
              <a:t>a user to directly define types that behave in (nearly) the</a:t>
            </a:r>
            <a:r>
              <a:rPr lang="tr-TR" dirty="0"/>
              <a:t> same way as builtin types.</a:t>
            </a:r>
          </a:p>
          <a:p>
            <a:endParaRPr lang="tr-TR" dirty="0"/>
          </a:p>
          <a:p>
            <a:r>
              <a:rPr lang="tr-TR" dirty="0"/>
              <a:t>Note: w</a:t>
            </a:r>
            <a:r>
              <a:rPr lang="en-US" dirty="0"/>
              <a:t>here there is </a:t>
            </a:r>
            <a:r>
              <a:rPr lang="en-US" u="sng" dirty="0"/>
              <a:t>no need </a:t>
            </a:r>
            <a:r>
              <a:rPr lang="en-US" dirty="0"/>
              <a:t>for </a:t>
            </a:r>
            <a:r>
              <a:rPr lang="en-US" u="sng" dirty="0"/>
              <a:t>more than one object of a type</a:t>
            </a:r>
            <a:r>
              <a:rPr lang="en-US" dirty="0"/>
              <a:t>, the data</a:t>
            </a:r>
            <a:r>
              <a:rPr lang="tr-TR" dirty="0"/>
              <a:t>-</a:t>
            </a:r>
            <a:r>
              <a:rPr lang="en-US" dirty="0"/>
              <a:t>hiding</a:t>
            </a:r>
            <a:r>
              <a:rPr lang="tr-TR" dirty="0"/>
              <a:t> programming style using modules (prev. approach) suffices.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F8E24A-3D5B-488A-A756-4B8D90D0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915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dirty="0"/>
              <a:t>A user defined type</a:t>
            </a:r>
            <a:br>
              <a:rPr lang="tr-TR" dirty="0"/>
            </a:b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1" y="1340768"/>
            <a:ext cx="8229600" cy="3875353"/>
          </a:xfrm>
        </p:spPr>
      </p:pic>
      <p:sp>
        <p:nvSpPr>
          <p:cNvPr id="5" name="TextBox 4"/>
          <p:cNvSpPr txBox="1"/>
          <p:nvPr/>
        </p:nvSpPr>
        <p:spPr>
          <a:xfrm>
            <a:off x="395536" y="566124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declaration of class (that is, user</a:t>
            </a:r>
            <a:r>
              <a:rPr lang="tr-TR" dirty="0"/>
              <a:t>-</a:t>
            </a:r>
            <a:r>
              <a:rPr lang="en-US" dirty="0"/>
              <a:t>defined</a:t>
            </a:r>
            <a:r>
              <a:rPr lang="tr-TR" dirty="0"/>
              <a:t> </a:t>
            </a:r>
            <a:r>
              <a:rPr lang="en-US" dirty="0"/>
              <a:t>type) </a:t>
            </a:r>
            <a:r>
              <a:rPr lang="tr-TR" i="1" dirty="0"/>
              <a:t>complex</a:t>
            </a:r>
            <a:r>
              <a:rPr lang="en-US" i="1" dirty="0"/>
              <a:t> </a:t>
            </a:r>
            <a:r>
              <a:rPr lang="en-US" dirty="0"/>
              <a:t>specifies the </a:t>
            </a:r>
            <a:r>
              <a:rPr lang="tr-TR" dirty="0"/>
              <a:t> r</a:t>
            </a:r>
            <a:r>
              <a:rPr lang="en-US" dirty="0" err="1"/>
              <a:t>epresentation</a:t>
            </a:r>
            <a:r>
              <a:rPr lang="en-US" dirty="0"/>
              <a:t> of a complex</a:t>
            </a:r>
            <a:r>
              <a:rPr lang="tr-TR" dirty="0"/>
              <a:t> </a:t>
            </a:r>
            <a:r>
              <a:rPr lang="en-US" dirty="0"/>
              <a:t>number and the set of operations on a complex number.</a:t>
            </a:r>
            <a:endParaRPr lang="tr-T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6E1903-2D73-44BE-89DA-E456EEA4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9673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24136"/>
            <a:ext cx="5448691" cy="39170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tr-TR" dirty="0"/>
              <a:t>Concrete types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45024"/>
            <a:ext cx="3579614" cy="2989318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>
          <a:xfrm>
            <a:off x="2483768" y="3501008"/>
            <a:ext cx="2808312" cy="432048"/>
          </a:xfrm>
          <a:prstGeom prst="curved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>
            <a:off x="2123728" y="3789040"/>
            <a:ext cx="3168352" cy="1944216"/>
          </a:xfrm>
          <a:prstGeom prst="curved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24C7E-ABFA-4B2F-9117-6482CACD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394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229600" cy="3489007"/>
          </a:xfrm>
        </p:spPr>
      </p:pic>
      <p:sp>
        <p:nvSpPr>
          <p:cNvPr id="5" name="TextBox 4"/>
          <p:cNvSpPr txBox="1"/>
          <p:nvPr/>
        </p:nvSpPr>
        <p:spPr>
          <a:xfrm>
            <a:off x="323528" y="4869160"/>
            <a:ext cx="8605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</a:t>
            </a:r>
            <a:r>
              <a:rPr lang="tr-TR" i="1" dirty="0"/>
              <a:t>Stack </a:t>
            </a:r>
            <a:r>
              <a:rPr lang="en-US" dirty="0"/>
              <a:t>type </a:t>
            </a:r>
            <a:r>
              <a:rPr lang="en-US" u="sng" dirty="0"/>
              <a:t>obeys the same rules</a:t>
            </a:r>
            <a:r>
              <a:rPr lang="en-US" dirty="0"/>
              <a:t> for </a:t>
            </a:r>
            <a:r>
              <a:rPr lang="en-US" u="sng" dirty="0"/>
              <a:t>naming, scope, allocation, lifetime, copying, etc.</a:t>
            </a:r>
            <a:r>
              <a:rPr lang="en-US" dirty="0"/>
              <a:t>, </a:t>
            </a:r>
            <a:endParaRPr lang="tr-TR" dirty="0"/>
          </a:p>
          <a:p>
            <a:r>
              <a:rPr lang="en-US" dirty="0"/>
              <a:t>as does</a:t>
            </a:r>
            <a:r>
              <a:rPr lang="tr-TR" dirty="0"/>
              <a:t> a </a:t>
            </a:r>
            <a:r>
              <a:rPr lang="tr-TR" b="1" dirty="0"/>
              <a:t>built-in </a:t>
            </a:r>
            <a:r>
              <a:rPr lang="en-US" b="1" dirty="0"/>
              <a:t>type</a:t>
            </a:r>
            <a:r>
              <a:rPr lang="en-US" dirty="0"/>
              <a:t> such as </a:t>
            </a:r>
            <a:r>
              <a:rPr lang="tr-TR" i="1" dirty="0"/>
              <a:t>int </a:t>
            </a:r>
            <a:r>
              <a:rPr lang="en-US" dirty="0"/>
              <a:t>and </a:t>
            </a:r>
            <a:r>
              <a:rPr lang="tr-TR" i="1" dirty="0"/>
              <a:t>char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3650F3-74F1-4F34-8BDD-8A965505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8617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Abstract types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40968"/>
            <a:ext cx="6602825" cy="2547937"/>
          </a:xfrm>
        </p:spPr>
      </p:pic>
      <p:sp>
        <p:nvSpPr>
          <p:cNvPr id="4" name="TextBox 3"/>
          <p:cNvSpPr txBox="1"/>
          <p:nvPr/>
        </p:nvSpPr>
        <p:spPr>
          <a:xfrm>
            <a:off x="395536" y="1340768"/>
            <a:ext cx="8732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we want to completely isolate users of a</a:t>
            </a:r>
            <a:r>
              <a:rPr lang="tr-TR" dirty="0"/>
              <a:t> </a:t>
            </a:r>
            <a:r>
              <a:rPr lang="en-US" dirty="0"/>
              <a:t>stack from changes to its implementation, </a:t>
            </a:r>
            <a:endParaRPr lang="tr-TR" dirty="0"/>
          </a:p>
          <a:p>
            <a:r>
              <a:rPr lang="en-US" dirty="0"/>
              <a:t>this last </a:t>
            </a:r>
            <a:r>
              <a:rPr lang="tr-TR" i="1" dirty="0"/>
              <a:t>Stack</a:t>
            </a:r>
            <a:r>
              <a:rPr lang="en-US" i="1" dirty="0"/>
              <a:t> </a:t>
            </a:r>
            <a:r>
              <a:rPr lang="en-US" dirty="0"/>
              <a:t>is insufficient. Then, the solution is to</a:t>
            </a:r>
            <a:r>
              <a:rPr lang="tr-TR" dirty="0"/>
              <a:t> </a:t>
            </a:r>
            <a:r>
              <a:rPr lang="en-US" dirty="0"/>
              <a:t>decouple the interface from the </a:t>
            </a:r>
            <a:endParaRPr lang="tr-TR" dirty="0"/>
          </a:p>
          <a:p>
            <a:r>
              <a:rPr lang="en-US" dirty="0"/>
              <a:t>representation and give up genuine local variables</a:t>
            </a:r>
            <a:r>
              <a:rPr lang="tr-TR" dirty="0"/>
              <a:t> (</a:t>
            </a:r>
            <a:r>
              <a:rPr lang="en-US" dirty="0"/>
              <a:t>we cannot have genuine local variables </a:t>
            </a:r>
            <a:endParaRPr lang="tr-TR" dirty="0"/>
          </a:p>
          <a:p>
            <a:r>
              <a:rPr lang="tr-TR" dirty="0"/>
              <a:t>o</a:t>
            </a:r>
            <a:r>
              <a:rPr lang="en-US" dirty="0"/>
              <a:t>f a</a:t>
            </a:r>
            <a:r>
              <a:rPr lang="tr-TR" dirty="0"/>
              <a:t> </a:t>
            </a:r>
            <a:r>
              <a:rPr lang="en-US" dirty="0"/>
              <a:t>type without knowing the size of the type’s representation</a:t>
            </a:r>
            <a:r>
              <a:rPr lang="tr-TR" dirty="0"/>
              <a:t>)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C103C-CF91-4E54-BB3A-C234EBFF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0097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283548" cy="176293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DB9986-C486-480A-9092-1C7ACE24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587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Object oriented </a:t>
            </a:r>
            <a:r>
              <a:rPr lang="en-US" dirty="0"/>
              <a:t>programming is a technique for programming – a paradigm for writing ‘‘good’’</a:t>
            </a:r>
            <a:r>
              <a:rPr lang="tr-TR" dirty="0"/>
              <a:t> </a:t>
            </a:r>
            <a:r>
              <a:rPr lang="en-US" dirty="0"/>
              <a:t>programs for a set of problems. </a:t>
            </a:r>
            <a:endParaRPr lang="tr-TR" dirty="0"/>
          </a:p>
          <a:p>
            <a:endParaRPr lang="tr-TR" dirty="0"/>
          </a:p>
          <a:p>
            <a:r>
              <a:rPr lang="tr-TR" dirty="0"/>
              <a:t>The term </a:t>
            </a:r>
            <a:r>
              <a:rPr lang="en-US" dirty="0"/>
              <a:t>‘‘object</a:t>
            </a:r>
            <a:r>
              <a:rPr lang="tr-TR" dirty="0"/>
              <a:t> </a:t>
            </a:r>
            <a:r>
              <a:rPr lang="en-US" dirty="0"/>
              <a:t>oriented</a:t>
            </a:r>
            <a:r>
              <a:rPr lang="tr-TR" dirty="0"/>
              <a:t> programming language’’ means:</a:t>
            </a:r>
            <a:r>
              <a:rPr lang="en-US" dirty="0"/>
              <a:t> a programming language that provides mechanisms that support the object</a:t>
            </a:r>
            <a:r>
              <a:rPr lang="tr-TR" dirty="0"/>
              <a:t> </a:t>
            </a:r>
            <a:r>
              <a:rPr lang="en-US" dirty="0"/>
              <a:t>oriented</a:t>
            </a:r>
            <a:r>
              <a:rPr lang="tr-TR" dirty="0"/>
              <a:t> style of programming well.</a:t>
            </a:r>
          </a:p>
          <a:p>
            <a:endParaRPr lang="tr-TR" dirty="0"/>
          </a:p>
          <a:p>
            <a:r>
              <a:rPr lang="en-US" dirty="0"/>
              <a:t>There is an important distinction here. A language is said to </a:t>
            </a:r>
            <a:r>
              <a:rPr lang="en-US" i="1" dirty="0"/>
              <a:t>support </a:t>
            </a:r>
            <a:r>
              <a:rPr lang="en-US" dirty="0"/>
              <a:t>a style of programming if</a:t>
            </a:r>
            <a:r>
              <a:rPr lang="tr-TR" dirty="0"/>
              <a:t> </a:t>
            </a:r>
            <a:r>
              <a:rPr lang="en-US" dirty="0"/>
              <a:t>it provides facilities that make it convenient (reasonably easy, safe, and efficient) to use that style.</a:t>
            </a:r>
            <a:endParaRPr lang="tr-TR" dirty="0"/>
          </a:p>
          <a:p>
            <a:endParaRPr lang="en-US" dirty="0"/>
          </a:p>
          <a:p>
            <a:r>
              <a:rPr lang="en-US" dirty="0"/>
              <a:t>A language does not support a technique if it takes exceptional effort or skill to write such programs;</a:t>
            </a:r>
            <a:r>
              <a:rPr lang="tr-TR" dirty="0"/>
              <a:t> </a:t>
            </a:r>
            <a:r>
              <a:rPr lang="en-US" dirty="0"/>
              <a:t>it merely </a:t>
            </a:r>
            <a:r>
              <a:rPr lang="en-US" i="1" dirty="0"/>
              <a:t>enables </a:t>
            </a:r>
            <a:r>
              <a:rPr lang="en-US" dirty="0"/>
              <a:t>the technique to be used.</a:t>
            </a:r>
            <a:endParaRPr lang="tr-TR" dirty="0"/>
          </a:p>
          <a:p>
            <a:endParaRPr lang="tr-TR" dirty="0"/>
          </a:p>
          <a:p>
            <a:r>
              <a:rPr lang="en-US" dirty="0"/>
              <a:t>Support for a paradigm comes not only in the obvious form of language facilities that allow</a:t>
            </a:r>
            <a:r>
              <a:rPr lang="tr-TR" dirty="0"/>
              <a:t> </a:t>
            </a:r>
            <a:r>
              <a:rPr lang="en-US" dirty="0"/>
              <a:t>direct use of the paradigm, but also in the more subtle form of </a:t>
            </a:r>
            <a:r>
              <a:rPr lang="en-US" u="sng" dirty="0"/>
              <a:t>compile</a:t>
            </a:r>
            <a:r>
              <a:rPr lang="tr-TR" u="sng" dirty="0"/>
              <a:t>-</a:t>
            </a:r>
            <a:r>
              <a:rPr lang="en-US" u="sng" dirty="0"/>
              <a:t>time</a:t>
            </a:r>
            <a:r>
              <a:rPr lang="tr-TR" dirty="0"/>
              <a:t> and/or </a:t>
            </a:r>
            <a:r>
              <a:rPr lang="tr-TR" u="sng" dirty="0"/>
              <a:t>runtime checks </a:t>
            </a:r>
            <a:r>
              <a:rPr lang="en-US" dirty="0"/>
              <a:t>against unintentional deviation from the paradigm.</a:t>
            </a:r>
            <a:endParaRPr lang="tr-T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DFA084-0CC0-4FDF-9708-AD3CC3C9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6042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29600" cy="3434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9120"/>
            <a:ext cx="3469878" cy="176821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F6BECB-C43D-4010-A2DF-B519B0D92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930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612222" cy="4554450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86A24B-405E-4208-BEAF-4F6F6B44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1434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Object Oriented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Decide which classes you want;</a:t>
            </a:r>
          </a:p>
          <a:p>
            <a:pPr marL="0" indent="0" algn="ctr">
              <a:buNone/>
            </a:pPr>
            <a:r>
              <a:rPr lang="en-US" i="1" dirty="0"/>
              <a:t>provide a full set of operations for each class;</a:t>
            </a:r>
            <a:r>
              <a:rPr lang="tr-TR" i="1" dirty="0"/>
              <a:t> </a:t>
            </a:r>
            <a:r>
              <a:rPr lang="en-US" i="1" dirty="0"/>
              <a:t>make commonality explicit by using inheritance.</a:t>
            </a:r>
            <a:endParaRPr lang="tr-T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E932C-BCC5-49FC-A84E-B8EED566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936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Problems with concrete types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6355795" cy="452596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1411E4-DE9F-4CC9-B572-5B68E607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4267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08720"/>
            <a:ext cx="3641910" cy="452596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A65DE4-DDE5-4998-B858-3327C763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434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Solution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29600" cy="412548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25F23-5AAB-4C6E-9430-512D604E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5148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229600" cy="3125471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F12768-AAD2-42C4-B745-F2398E35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9217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Generic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Decide which algorithms you want;</a:t>
            </a:r>
          </a:p>
          <a:p>
            <a:pPr marL="0" indent="0" algn="ctr">
              <a:buNone/>
            </a:pPr>
            <a:r>
              <a:rPr lang="en-US" i="1" dirty="0"/>
              <a:t>parameterize them so that they work for</a:t>
            </a:r>
            <a:r>
              <a:rPr lang="tr-TR" i="1" dirty="0"/>
              <a:t> </a:t>
            </a:r>
            <a:r>
              <a:rPr lang="en-US" i="1" dirty="0"/>
              <a:t>a variety of suitable types and data structures.</a:t>
            </a:r>
            <a:endParaRPr lang="tr-T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F6E90-5ACF-4A05-A534-70AF95B5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745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Container class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71" y="1600200"/>
            <a:ext cx="4744457" cy="452596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0988B6-CAE4-4047-8737-CAEFB07F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387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229600" cy="4158574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237654-714A-46EF-BC0F-6FB5CBF9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009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C++ was designed to support data abstraction, object</a:t>
            </a:r>
            <a:r>
              <a:rPr lang="tr-TR" dirty="0"/>
              <a:t> </a:t>
            </a:r>
            <a:r>
              <a:rPr lang="en-US" dirty="0"/>
              <a:t>oriented</a:t>
            </a:r>
            <a:r>
              <a:rPr lang="tr-TR" dirty="0"/>
              <a:t> programming, and generic programming </a:t>
            </a:r>
            <a:r>
              <a:rPr lang="en-US" dirty="0"/>
              <a:t>in addition to traditional C programming techniques under these constraints. </a:t>
            </a:r>
            <a:endParaRPr lang="tr-TR" dirty="0"/>
          </a:p>
          <a:p>
            <a:endParaRPr lang="tr-TR" dirty="0"/>
          </a:p>
          <a:p>
            <a:r>
              <a:rPr lang="en-US" dirty="0"/>
              <a:t>It was </a:t>
            </a:r>
            <a:r>
              <a:rPr lang="en-US" i="1" dirty="0"/>
              <a:t>not</a:t>
            </a:r>
            <a:r>
              <a:rPr lang="tr-TR" i="1" dirty="0"/>
              <a:t> </a:t>
            </a:r>
            <a:r>
              <a:rPr lang="en-US" dirty="0"/>
              <a:t>meant to force one particular programming style upon all users.</a:t>
            </a:r>
            <a:endParaRPr lang="tr-TR" dirty="0"/>
          </a:p>
          <a:p>
            <a:endParaRPr lang="tr-TR" dirty="0"/>
          </a:p>
          <a:p>
            <a:r>
              <a:rPr lang="tr-TR" dirty="0"/>
              <a:t>Let see </a:t>
            </a:r>
            <a:r>
              <a:rPr lang="en-US" dirty="0"/>
              <a:t>some programming styles and the key language mechanisms</a:t>
            </a:r>
            <a:r>
              <a:rPr lang="tr-TR" dirty="0"/>
              <a:t> supporting them..</a:t>
            </a:r>
            <a:r>
              <a:rPr lang="en-US" dirty="0"/>
              <a:t> The emphasis </a:t>
            </a:r>
            <a:r>
              <a:rPr lang="tr-TR" dirty="0"/>
              <a:t>will be </a:t>
            </a:r>
            <a:r>
              <a:rPr lang="en-US" dirty="0"/>
              <a:t>on </a:t>
            </a:r>
            <a:r>
              <a:rPr lang="en-US" b="1" dirty="0"/>
              <a:t>design approaches</a:t>
            </a:r>
            <a:r>
              <a:rPr lang="tr-TR" dirty="0"/>
              <a:t> </a:t>
            </a:r>
            <a:r>
              <a:rPr lang="en-US" dirty="0"/>
              <a:t>and </a:t>
            </a:r>
            <a:r>
              <a:rPr lang="en-US" b="1" dirty="0"/>
              <a:t>ways of organizing programs</a:t>
            </a:r>
            <a:r>
              <a:rPr lang="en-US" dirty="0"/>
              <a:t> rather than on language details.</a:t>
            </a:r>
            <a:endParaRPr lang="tr-T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B2D138-27BA-43F9-9FED-F71FDAD8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052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Last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P</a:t>
            </a:r>
            <a:r>
              <a:rPr lang="en-US" dirty="0"/>
              <a:t>lease remember that the real</a:t>
            </a:r>
            <a:r>
              <a:rPr lang="tr-TR" dirty="0"/>
              <a:t> </a:t>
            </a:r>
            <a:r>
              <a:rPr lang="en-US" dirty="0"/>
              <a:t>purpose of examining the details of C++ is to be able to use them in concert to support good programming</a:t>
            </a:r>
            <a:r>
              <a:rPr lang="tr-TR" dirty="0"/>
              <a:t> </a:t>
            </a:r>
            <a:r>
              <a:rPr lang="en-US" dirty="0"/>
              <a:t>style in the context of sound designs.</a:t>
            </a:r>
            <a:endParaRPr lang="tr-T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63EC9-CD78-4608-B924-36169EAFA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449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Advice from the creator of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US" dirty="0"/>
              <a:t>Don’t panic! All will become clear in time;</a:t>
            </a:r>
          </a:p>
          <a:p>
            <a:r>
              <a:rPr lang="en-US" dirty="0"/>
              <a:t>You don’t have to know every detail of C++ to write good programs;</a:t>
            </a:r>
          </a:p>
          <a:p>
            <a:r>
              <a:rPr lang="en-US" dirty="0"/>
              <a:t>Focus on programming techniques, not on language features;</a:t>
            </a:r>
            <a:endParaRPr lang="tr-T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5E8E7-6B90-409C-8DB6-6853A324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1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Procedural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Decide which procedures you want;</a:t>
            </a:r>
            <a:r>
              <a:rPr lang="tr-TR" i="1" dirty="0"/>
              <a:t> </a:t>
            </a:r>
          </a:p>
          <a:p>
            <a:pPr marL="0" indent="0" algn="ctr">
              <a:buNone/>
            </a:pPr>
            <a:r>
              <a:rPr lang="en-US" i="1" dirty="0"/>
              <a:t>use the best algorithms you can find.</a:t>
            </a:r>
            <a:endParaRPr lang="tr-TR" i="1" dirty="0"/>
          </a:p>
          <a:p>
            <a:pPr marL="0" indent="0" algn="ctr">
              <a:buNone/>
            </a:pPr>
            <a:endParaRPr lang="tr-TR" i="1" dirty="0"/>
          </a:p>
          <a:p>
            <a:r>
              <a:rPr lang="en-US" dirty="0"/>
              <a:t>The focus is on the processing – the algorithm needed to perform the desired computation. </a:t>
            </a:r>
            <a:endParaRPr lang="tr-TR" dirty="0"/>
          </a:p>
          <a:p>
            <a:r>
              <a:rPr lang="en-US" dirty="0"/>
              <a:t>Languages</a:t>
            </a:r>
            <a:r>
              <a:rPr lang="tr-TR" dirty="0"/>
              <a:t> </a:t>
            </a:r>
            <a:r>
              <a:rPr lang="en-US" dirty="0"/>
              <a:t>support this paradigm by providing facilities for </a:t>
            </a:r>
            <a:r>
              <a:rPr lang="en-US" b="1" dirty="0"/>
              <a:t>passing arguments </a:t>
            </a:r>
            <a:r>
              <a:rPr lang="en-US" dirty="0"/>
              <a:t>to functions and </a:t>
            </a:r>
            <a:r>
              <a:rPr lang="en-US" b="1" dirty="0"/>
              <a:t>returning</a:t>
            </a:r>
            <a:r>
              <a:rPr lang="tr-TR" b="1" dirty="0"/>
              <a:t> values </a:t>
            </a:r>
            <a:r>
              <a:rPr lang="tr-TR" dirty="0"/>
              <a:t>from functions.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61D61-D808-429E-AC10-86893EF2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859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Example: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5295900" cy="31369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25013-1537-4A6E-96B9-CE724A9A0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970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C++’s most basic facilities for</a:t>
            </a:r>
            <a:r>
              <a:rPr lang="tr-TR" dirty="0"/>
              <a:t> expressing computation: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Variables and Arithmetic</a:t>
            </a:r>
          </a:p>
          <a:p>
            <a:r>
              <a:rPr lang="tr-TR" dirty="0"/>
              <a:t>Tests and Loops</a:t>
            </a:r>
          </a:p>
          <a:p>
            <a:r>
              <a:rPr lang="tr-TR" dirty="0"/>
              <a:t>Pointers and Arrays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475590-BACC-4ECF-A3A0-AFC89E39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856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Variables and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Every name and every expression has a </a:t>
            </a:r>
            <a:r>
              <a:rPr lang="en-US" u="sng" dirty="0"/>
              <a:t>type</a:t>
            </a:r>
            <a:r>
              <a:rPr lang="en-US" dirty="0"/>
              <a:t> that </a:t>
            </a:r>
            <a:r>
              <a:rPr lang="en-US" u="sng" dirty="0"/>
              <a:t>determines the operations</a:t>
            </a:r>
            <a:r>
              <a:rPr lang="en-US" dirty="0"/>
              <a:t> that may be </a:t>
            </a:r>
            <a:r>
              <a:rPr lang="tr-TR" dirty="0"/>
              <a:t>pe</a:t>
            </a:r>
            <a:r>
              <a:rPr lang="en-US" dirty="0" err="1"/>
              <a:t>rformed</a:t>
            </a:r>
            <a:r>
              <a:rPr lang="tr-TR" dirty="0"/>
              <a:t> on it.</a:t>
            </a:r>
            <a:endParaRPr lang="tr-TR" i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tr-TR" i="1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0" indent="0">
              <a:buNone/>
            </a:pPr>
            <a:r>
              <a:rPr lang="tr-TR" i="1" dirty="0">
                <a:latin typeface="Courier New" pitchFamily="49" charset="0"/>
                <a:cs typeface="Courier New" pitchFamily="49" charset="0"/>
              </a:rPr>
              <a:t>	int inch</a:t>
            </a:r>
          </a:p>
          <a:p>
            <a:pPr marL="0" indent="0">
              <a:buNone/>
            </a:pPr>
            <a:endParaRPr lang="tr-TR" i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A </a:t>
            </a:r>
            <a:r>
              <a:rPr lang="en-US" b="1" i="1" dirty="0"/>
              <a:t>declaration</a:t>
            </a:r>
            <a:r>
              <a:rPr lang="en-US" i="1" dirty="0"/>
              <a:t> </a:t>
            </a:r>
            <a:r>
              <a:rPr lang="en-US" dirty="0"/>
              <a:t>is a statement that introduces a name into the program. It specifies a </a:t>
            </a:r>
            <a:r>
              <a:rPr lang="en-US" b="1" i="1" dirty="0"/>
              <a:t>type</a:t>
            </a:r>
            <a:r>
              <a:rPr lang="en-US" dirty="0"/>
              <a:t> for that</a:t>
            </a:r>
            <a:r>
              <a:rPr lang="tr-TR" dirty="0"/>
              <a:t> </a:t>
            </a:r>
            <a:r>
              <a:rPr lang="en-US" dirty="0"/>
              <a:t>name. A </a:t>
            </a:r>
            <a:r>
              <a:rPr lang="en-US" i="1" dirty="0"/>
              <a:t>type </a:t>
            </a:r>
            <a:r>
              <a:rPr lang="en-US" dirty="0"/>
              <a:t>defines the proper use of a name or an expression.</a:t>
            </a:r>
            <a:endParaRPr lang="tr-TR" i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tr-TR" i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tr-TR" i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tr-TR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FCB5A-888C-443F-9944-C78348065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267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548680"/>
            <a:ext cx="8328076" cy="557748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300C88-C333-40B0-BCBB-E5FBEAAC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685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1602</Words>
  <Application>Microsoft Office PowerPoint</Application>
  <PresentationFormat>On-screen Show (4:3)</PresentationFormat>
  <Paragraphs>147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Courier New</vt:lpstr>
      <vt:lpstr>Office Theme</vt:lpstr>
      <vt:lpstr>A Tour of C++</vt:lpstr>
      <vt:lpstr>PowerPoint Presentation</vt:lpstr>
      <vt:lpstr>PowerPoint Presentation</vt:lpstr>
      <vt:lpstr>PowerPoint Presentation</vt:lpstr>
      <vt:lpstr>Procedural Programming</vt:lpstr>
      <vt:lpstr>Example:</vt:lpstr>
      <vt:lpstr>PowerPoint Presentation</vt:lpstr>
      <vt:lpstr>Variables and Arithmetic</vt:lpstr>
      <vt:lpstr>PowerPoint Presentation</vt:lpstr>
      <vt:lpstr>PowerPoint Presentation</vt:lpstr>
      <vt:lpstr>Tests</vt:lpstr>
      <vt:lpstr>PowerPoint Presentation</vt:lpstr>
      <vt:lpstr>Loops</vt:lpstr>
      <vt:lpstr>Pointers and Arrays</vt:lpstr>
      <vt:lpstr>Modular Programming</vt:lpstr>
      <vt:lpstr>Example: definition of a Stack module</vt:lpstr>
      <vt:lpstr>PowerPoint Presentation</vt:lpstr>
      <vt:lpstr>PowerPoint Presentation</vt:lpstr>
      <vt:lpstr>PowerPoint Presentation</vt:lpstr>
      <vt:lpstr>Exceptions</vt:lpstr>
      <vt:lpstr>Exception Handling</vt:lpstr>
      <vt:lpstr>Modules Defining Types</vt:lpstr>
      <vt:lpstr>PowerPoint Presentation</vt:lpstr>
      <vt:lpstr>User defined types</vt:lpstr>
      <vt:lpstr>A user defined type </vt:lpstr>
      <vt:lpstr>Concrete types</vt:lpstr>
      <vt:lpstr>PowerPoint Presentation</vt:lpstr>
      <vt:lpstr>Abstract types</vt:lpstr>
      <vt:lpstr>PowerPoint Presentation</vt:lpstr>
      <vt:lpstr>PowerPoint Presentation</vt:lpstr>
      <vt:lpstr>PowerPoint Presentation</vt:lpstr>
      <vt:lpstr>Object Oriented Programming</vt:lpstr>
      <vt:lpstr>Problems with concrete types</vt:lpstr>
      <vt:lpstr>PowerPoint Presentation</vt:lpstr>
      <vt:lpstr>Solution</vt:lpstr>
      <vt:lpstr>PowerPoint Presentation</vt:lpstr>
      <vt:lpstr>Generic Programming</vt:lpstr>
      <vt:lpstr>Container class</vt:lpstr>
      <vt:lpstr>PowerPoint Presentation</vt:lpstr>
      <vt:lpstr>Last words</vt:lpstr>
      <vt:lpstr>Advice from the creator of C++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hacer</dc:creator>
  <cp:lastModifiedBy>hacer</cp:lastModifiedBy>
  <cp:revision>46</cp:revision>
  <dcterms:created xsi:type="dcterms:W3CDTF">2013-02-10T16:26:45Z</dcterms:created>
  <dcterms:modified xsi:type="dcterms:W3CDTF">2019-11-19T08:32:59Z</dcterms:modified>
</cp:coreProperties>
</file>