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74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8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10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24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34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28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0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83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78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86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246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75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6BBD5-66A8-4F53-ADD4-96B4F2B7EDD1}" type="datetimeFigureOut">
              <a:rPr lang="tr-TR" smtClean="0"/>
              <a:t>01.04.2020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D7F2D-AAC3-440C-82FC-1B1CEFE916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96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ghe.org/resources/gerontology-geriatrics-descript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GERİATRİDE ÖĞRENCİ UYGULAMALARI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Geriatri ve </a:t>
            </a:r>
            <a:r>
              <a:rPr lang="tr-TR" dirty="0" err="1" smtClean="0"/>
              <a:t>Gerontoloji</a:t>
            </a:r>
            <a:r>
              <a:rPr lang="tr-TR" dirty="0" smtClean="0"/>
              <a:t> Kavramlarının Tanımı, Çalışma Alanları ve 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9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tr-TR" dirty="0" smtClean="0"/>
              <a:t>Tarihin </a:t>
            </a:r>
            <a:r>
              <a:rPr lang="tr-TR" dirty="0" smtClean="0"/>
              <a:t>hiçbir döneminde bu kadar yaşlı nüfus olmadı.</a:t>
            </a:r>
          </a:p>
          <a:p>
            <a:pPr marL="514350" indent="-514350" algn="just">
              <a:buAutoNum type="arabicPeriod"/>
            </a:pPr>
            <a:r>
              <a:rPr lang="tr-TR" dirty="0" smtClean="0"/>
              <a:t>Yaşlılık </a:t>
            </a:r>
            <a:r>
              <a:rPr lang="tr-TR" dirty="0" smtClean="0"/>
              <a:t>çalışanlar, yaşamın son dönemine değil tüm sürecine odaklandıklarını unutmamalıdır.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006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3. Türkiye çok yakın sürede yaşlı nüfusla karşılaşacaktır. </a:t>
            </a:r>
          </a:p>
          <a:p>
            <a:pPr marL="0" indent="0" algn="just">
              <a:buNone/>
            </a:pPr>
            <a:r>
              <a:rPr lang="tr-TR" dirty="0" smtClean="0"/>
              <a:t>4</a:t>
            </a:r>
            <a:r>
              <a:rPr lang="tr-TR" dirty="0" smtClean="0"/>
              <a:t>.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smtClean="0">
                <a:solidFill>
                  <a:srgbClr val="FF0000"/>
                </a:solidFill>
              </a:rPr>
              <a:t>demografik fırsat penceresi/demografik armağan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3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5. Türkiye bugün dünyanın en hızlı yaşlanan 2. ülkesidir.</a:t>
            </a:r>
          </a:p>
          <a:p>
            <a:pPr lvl="1" algn="just"/>
            <a:r>
              <a:rPr lang="tr-TR" dirty="0" smtClean="0"/>
              <a:t>Yaşlı </a:t>
            </a:r>
            <a:r>
              <a:rPr lang="tr-TR" dirty="0" smtClean="0"/>
              <a:t>oranının 2 katına çıkması için geçen süre bir ülkenin yaşlandığını gösterir.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280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B050"/>
                </a:solidFill>
              </a:rPr>
              <a:t>Gerontolog</a:t>
            </a:r>
            <a:r>
              <a:rPr lang="tr-TR" b="1" dirty="0" smtClean="0">
                <a:solidFill>
                  <a:srgbClr val="00B050"/>
                </a:solidFill>
              </a:rPr>
              <a:t> ne yapar?</a:t>
            </a:r>
            <a:endParaRPr lang="tr-T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89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Kalınkara</a:t>
            </a:r>
            <a:r>
              <a:rPr lang="tr-TR" dirty="0"/>
              <a:t>, V. (2016). Temel </a:t>
            </a:r>
            <a:r>
              <a:rPr lang="tr-TR" dirty="0" err="1"/>
              <a:t>gerontoloji</a:t>
            </a:r>
            <a:r>
              <a:rPr lang="tr-TR" dirty="0"/>
              <a:t>: Yaşlılık bilimi. Ankara: Nobel Yayınları.</a:t>
            </a:r>
          </a:p>
          <a:p>
            <a:pPr algn="just"/>
            <a:r>
              <a:rPr lang="tr-TR" dirty="0"/>
              <a:t>Web, 19 Ağustos 2019 tarihinde </a:t>
            </a:r>
            <a:r>
              <a:rPr lang="tr-TR" dirty="0">
                <a:hlinkClick r:id="rId2"/>
              </a:rPr>
              <a:t>https</a:t>
            </a:r>
            <a:r>
              <a:rPr lang="tr-TR">
                <a:hlinkClick r:id="rId2"/>
              </a:rPr>
              <a:t>://</a:t>
            </a:r>
            <a:r>
              <a:rPr lang="tr-TR" smtClean="0">
                <a:hlinkClick r:id="rId2"/>
              </a:rPr>
              <a:t>www.aghe.org/resources/gerontology-geriatrics-descriptions</a:t>
            </a:r>
            <a:r>
              <a:rPr lang="tr-TR" smtClean="0"/>
              <a:t> adresinden </a:t>
            </a:r>
            <a:r>
              <a:rPr lang="tr-TR" dirty="0"/>
              <a:t>erişildi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62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Geriatri nedir?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Geriatri, 65 yaş ve üstü hastaların sağlık sorunları, hastalıkları, sosyal ve fonksiyonel yaşamları, yaşam kaliteleri, koruyucu hekimlik uygulamaları ve toplum yaşlanması ile ilgilenen bilim dalıdır.</a:t>
            </a:r>
          </a:p>
          <a:p>
            <a:pPr algn="just"/>
            <a:r>
              <a:rPr lang="tr-TR" dirty="0" smtClean="0"/>
              <a:t>İç hastalıklarının bir yan dalı olan Geriatri Uzmanlığı, 5 yıllık iç hastalıkları uzmanlık eğitimi üzerine, 3 yıllık geriatri yan dal eğitimi gerektirir.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88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Neden Geriatri Bölümüne Başvurulmalı?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Geriatri tüm bilgi, ilgi, uğraşı ve araştırmasının 65 yaş ve üstünde odaklandığı, bu nedenle deneyiminin de o ölçüde arttığı bir bilim dalı olup; iç hastalıkları muayene ve tetkiklerinin yanı sıra bu yaş grubunda sık görülen hastalık ve komplikasyonların geniş ölçüde incelendiği bir disiplindir.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252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Devam…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Bu kadar kapsamlı bir inceleme birçok hastalığın daha belirti vermeden önce teşhis ve tedavisini mümkün kılar.</a:t>
            </a:r>
          </a:p>
          <a:p>
            <a:pPr algn="just"/>
            <a:r>
              <a:rPr lang="tr-TR" dirty="0" smtClean="0"/>
              <a:t>Hangi belirtinin yaşlılığın doğal bir sonucu, hangisinin hastalığa bağlı olduğunu ortaya koyar.</a:t>
            </a:r>
          </a:p>
          <a:p>
            <a:pPr algn="just"/>
            <a:r>
              <a:rPr lang="tr-TR" dirty="0" smtClean="0"/>
              <a:t>Ayrıca bu yaş grubunda hastalık belirtilerinin çoğunluğu genç ve orta yaşta görülenlerden farklı olup teşhisi geriatri bilgisini gerekli kılar.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098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B0F0"/>
                </a:solidFill>
              </a:rPr>
              <a:t>Sık Görülen </a:t>
            </a:r>
            <a:r>
              <a:rPr lang="tr-TR" sz="3200" b="1" dirty="0" err="1" smtClean="0">
                <a:solidFill>
                  <a:srgbClr val="00B0F0"/>
                </a:solidFill>
              </a:rPr>
              <a:t>Geriatrik</a:t>
            </a:r>
            <a:r>
              <a:rPr lang="tr-TR" sz="3200" b="1" dirty="0" smtClean="0">
                <a:solidFill>
                  <a:srgbClr val="00B0F0"/>
                </a:solidFill>
              </a:rPr>
              <a:t> Sendromlar</a:t>
            </a:r>
            <a:endParaRPr lang="tr-TR" sz="3200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Sendrom: </a:t>
            </a:r>
            <a:r>
              <a:rPr lang="tr-TR" dirty="0" smtClean="0"/>
              <a:t>Herhangi bir hastalık sürecinde hastalığın resmini oluşturan bulgu ve semptomlar bütünüdür.</a:t>
            </a:r>
          </a:p>
          <a:p>
            <a:pPr algn="just"/>
            <a:r>
              <a:rPr lang="tr-TR" dirty="0" err="1" smtClean="0"/>
              <a:t>İmmobilizasyon</a:t>
            </a:r>
            <a:endParaRPr lang="tr-TR" dirty="0" smtClean="0"/>
          </a:p>
          <a:p>
            <a:pPr algn="just"/>
            <a:r>
              <a:rPr lang="tr-TR" dirty="0" err="1" smtClean="0"/>
              <a:t>İnkontinans</a:t>
            </a:r>
            <a:endParaRPr lang="tr-TR" dirty="0" smtClean="0"/>
          </a:p>
          <a:p>
            <a:pPr algn="just"/>
            <a:r>
              <a:rPr lang="tr-TR" dirty="0" smtClean="0"/>
              <a:t>Depresyon </a:t>
            </a:r>
          </a:p>
          <a:p>
            <a:pPr algn="just"/>
            <a:r>
              <a:rPr lang="tr-TR" dirty="0" err="1" smtClean="0"/>
              <a:t>Delirium</a:t>
            </a:r>
            <a:endParaRPr lang="tr-TR" dirty="0" smtClean="0"/>
          </a:p>
          <a:p>
            <a:pPr algn="just"/>
            <a:r>
              <a:rPr lang="tr-TR" dirty="0" err="1" smtClean="0"/>
              <a:t>Demans</a:t>
            </a:r>
            <a:endParaRPr lang="tr-TR" dirty="0" smtClean="0"/>
          </a:p>
          <a:p>
            <a:pPr algn="just"/>
            <a:r>
              <a:rPr lang="tr-TR" dirty="0" smtClean="0"/>
              <a:t>Düşme</a:t>
            </a:r>
          </a:p>
          <a:p>
            <a:pPr algn="just"/>
            <a:r>
              <a:rPr lang="tr-TR" dirty="0" smtClean="0"/>
              <a:t>Bası yarası</a:t>
            </a:r>
          </a:p>
          <a:p>
            <a:pPr algn="just"/>
            <a:r>
              <a:rPr lang="tr-TR" dirty="0" smtClean="0"/>
              <a:t>Osteoporoz</a:t>
            </a:r>
          </a:p>
          <a:p>
            <a:pPr algn="just"/>
            <a:r>
              <a:rPr lang="tr-TR" dirty="0" smtClean="0"/>
              <a:t>Kırılgan yaşlı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892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00B050"/>
                </a:solidFill>
              </a:rPr>
              <a:t>Gerontoloji</a:t>
            </a:r>
            <a:r>
              <a:rPr lang="tr-TR" sz="3600" b="1" dirty="0" smtClean="0">
                <a:solidFill>
                  <a:srgbClr val="00B050"/>
                </a:solidFill>
              </a:rPr>
              <a:t> nedir?</a:t>
            </a:r>
            <a:endParaRPr lang="tr-TR" sz="3600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Yunanca </a:t>
            </a:r>
            <a:r>
              <a:rPr lang="tr-TR" i="1" dirty="0" err="1" smtClean="0"/>
              <a:t>Geront</a:t>
            </a:r>
            <a:r>
              <a:rPr lang="tr-TR" i="1" dirty="0" smtClean="0"/>
              <a:t> (yaşlı) </a:t>
            </a:r>
            <a:r>
              <a:rPr lang="tr-TR" dirty="0" smtClean="0"/>
              <a:t>ve</a:t>
            </a:r>
            <a:r>
              <a:rPr lang="tr-TR" i="1" dirty="0" smtClean="0"/>
              <a:t> </a:t>
            </a:r>
            <a:r>
              <a:rPr lang="tr-TR" i="1" dirty="0" err="1" smtClean="0"/>
              <a:t>logie</a:t>
            </a:r>
            <a:r>
              <a:rPr lang="tr-TR" i="1" dirty="0" smtClean="0"/>
              <a:t> (bilim) </a:t>
            </a:r>
            <a:r>
              <a:rPr lang="tr-TR" dirty="0" smtClean="0"/>
              <a:t>kelimelerinden türemiştir.</a:t>
            </a:r>
          </a:p>
          <a:p>
            <a:pPr algn="just"/>
            <a:r>
              <a:rPr lang="tr-TR" i="1" u="sng" dirty="0" err="1" smtClean="0">
                <a:solidFill>
                  <a:srgbClr val="FF0000"/>
                </a:solidFill>
              </a:rPr>
              <a:t>Gerontoloji</a:t>
            </a:r>
            <a:r>
              <a:rPr lang="tr-TR" i="1" u="sng" dirty="0" smtClean="0">
                <a:solidFill>
                  <a:srgbClr val="FF0000"/>
                </a:solidFill>
              </a:rPr>
              <a:t>; </a:t>
            </a:r>
            <a:r>
              <a:rPr lang="tr-TR" dirty="0" smtClean="0"/>
              <a:t>yaşlanma sürecinde meydana gelen değişimleri ele alan , yaşlanmayı ve yaşlılığı fiziksel, psikolojik, sosyal, tarihsel, kültürel, ekonomik, politik yönden bilimsel yöntemlerle inceleyen disiplinler arası bir bilim dalıdır.</a:t>
            </a:r>
          </a:p>
          <a:p>
            <a:pPr algn="just"/>
            <a:r>
              <a:rPr lang="tr-TR" i="1" u="sng" dirty="0" err="1" smtClean="0">
                <a:solidFill>
                  <a:srgbClr val="0070C0"/>
                </a:solidFill>
              </a:rPr>
              <a:t>Gerontoloji</a:t>
            </a:r>
            <a:r>
              <a:rPr lang="tr-TR" i="1" u="sng" dirty="0" smtClean="0">
                <a:solidFill>
                  <a:srgbClr val="0070C0"/>
                </a:solidFill>
              </a:rPr>
              <a:t>; </a:t>
            </a:r>
            <a:r>
              <a:rPr lang="tr-TR" dirty="0" smtClean="0"/>
              <a:t>Yaşlılık sürecini, yaşlanmanın nedenlerini ve koşullarını, yaşla ilgili davranış biçimlerini ve yaşlanma süreci çerçevesinde değişen tutum ve davranış kalıplarını araştıran bilim dalıdır (</a:t>
            </a:r>
            <a:r>
              <a:rPr lang="tr-TR" dirty="0" err="1" smtClean="0"/>
              <a:t>Kalınkara</a:t>
            </a:r>
            <a:r>
              <a:rPr lang="tr-TR" dirty="0" smtClean="0"/>
              <a:t>, 2016).</a:t>
            </a:r>
            <a:endParaRPr lang="tr-TR" i="1" u="sng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22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7030A0"/>
                </a:solidFill>
              </a:rPr>
              <a:t>Gerontolojinin</a:t>
            </a:r>
            <a:r>
              <a:rPr lang="tr-TR" sz="3200" b="1" dirty="0" smtClean="0">
                <a:solidFill>
                  <a:srgbClr val="7030A0"/>
                </a:solidFill>
              </a:rPr>
              <a:t> Ortak Çalıştığı Bilim Alanları</a:t>
            </a:r>
            <a:endParaRPr lang="tr-TR" sz="32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Geriatri</a:t>
            </a:r>
          </a:p>
          <a:p>
            <a:r>
              <a:rPr lang="tr-TR" dirty="0" err="1" smtClean="0"/>
              <a:t>Biyogerontoloji</a:t>
            </a:r>
            <a:endParaRPr lang="tr-TR" dirty="0" smtClean="0"/>
          </a:p>
          <a:p>
            <a:r>
              <a:rPr lang="tr-TR" dirty="0" err="1" smtClean="0"/>
              <a:t>Gerontopsikiyatri</a:t>
            </a:r>
            <a:endParaRPr lang="tr-TR" dirty="0" smtClean="0"/>
          </a:p>
          <a:p>
            <a:r>
              <a:rPr lang="tr-TR" dirty="0" err="1" smtClean="0"/>
              <a:t>Gerontopsikoloji</a:t>
            </a:r>
            <a:endParaRPr lang="tr-TR" dirty="0" smtClean="0"/>
          </a:p>
          <a:p>
            <a:r>
              <a:rPr lang="tr-TR" dirty="0" err="1" smtClean="0"/>
              <a:t>Gerontososyoloji</a:t>
            </a:r>
            <a:endParaRPr lang="tr-TR" dirty="0" smtClean="0"/>
          </a:p>
          <a:p>
            <a:r>
              <a:rPr lang="tr-TR" dirty="0" err="1" smtClean="0"/>
              <a:t>Gerontolojik</a:t>
            </a:r>
            <a:r>
              <a:rPr lang="tr-TR" dirty="0" smtClean="0"/>
              <a:t> antropoloji</a:t>
            </a:r>
          </a:p>
          <a:p>
            <a:r>
              <a:rPr lang="tr-TR" dirty="0" err="1" smtClean="0"/>
              <a:t>Geronteknoloji</a:t>
            </a:r>
            <a:endParaRPr lang="tr-TR" dirty="0" smtClean="0"/>
          </a:p>
          <a:p>
            <a:r>
              <a:rPr lang="tr-TR" dirty="0" smtClean="0"/>
              <a:t>Ekolojik </a:t>
            </a:r>
            <a:r>
              <a:rPr lang="tr-TR" dirty="0" err="1" smtClean="0"/>
              <a:t>gerontoloji</a:t>
            </a:r>
            <a:endParaRPr lang="tr-TR" dirty="0" smtClean="0"/>
          </a:p>
          <a:p>
            <a:r>
              <a:rPr lang="tr-TR" dirty="0" smtClean="0"/>
              <a:t>Serbest zaman pedagojisi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7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Gerontologlar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endParaRPr lang="tr-TR" dirty="0" smtClean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dirty="0" smtClean="0"/>
              <a:t>Yaşlılarda yaşlandıkça fiziksel, zihinsel ve sosyal değişikliklerin incelenmesi,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dirty="0" smtClean="0"/>
              <a:t>Yaşlanan nüfusun sebep olduğu toplumdaki değişimlerin araştırılması,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dirty="0" smtClean="0"/>
              <a:t>Elde edilen bilgilerin politika ve programlara uygulanması</a:t>
            </a:r>
          </a:p>
          <a:p>
            <a:pPr lvl="1" algn="just">
              <a:buFont typeface="Wingdings" panose="05000000000000000000" pitchFamily="2" charset="2"/>
              <a:buChar char="q"/>
            </a:pPr>
            <a:endParaRPr lang="tr-TR" dirty="0" smtClean="0"/>
          </a:p>
          <a:p>
            <a:pPr marL="457200" lvl="1" indent="0" algn="just">
              <a:buNone/>
            </a:pPr>
            <a:r>
              <a:rPr lang="tr-TR" dirty="0" smtClean="0"/>
              <a:t>alanında çalışmaktadırlar (AGHE, </a:t>
            </a:r>
            <a:r>
              <a:rPr lang="tr-TR" dirty="0" err="1" smtClean="0"/>
              <a:t>bt</a:t>
            </a:r>
            <a:r>
              <a:rPr lang="tr-TR" dirty="0" smtClean="0"/>
              <a:t>.).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913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Neden yaşlılık çalışıyoruz?</a:t>
            </a:r>
            <a:endParaRPr lang="tr-TR" sz="3200" b="1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Kaçınılmaz bir son olduğu için.</a:t>
            </a:r>
          </a:p>
          <a:p>
            <a:pPr algn="just"/>
            <a:r>
              <a:rPr lang="tr-TR" dirty="0" smtClean="0"/>
              <a:t>Bakım, yalnızlık, hastalık, ekonomik ve sosyal güvenlikle ilgili yaşlılık sorunlarını gidermek için.</a:t>
            </a:r>
          </a:p>
          <a:p>
            <a:pPr algn="just"/>
            <a:r>
              <a:rPr lang="tr-TR" dirty="0" smtClean="0"/>
              <a:t>Sağlıklı, aktif bir yaşlanma sürecini yönetebilmek için.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647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452</Words>
  <Application>Microsoft Office PowerPoint</Application>
  <PresentationFormat>Ekran Gösterisi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GERİATRİDE ÖĞRENCİ UYGULAMALARI</vt:lpstr>
      <vt:lpstr>Geriatri nedir?</vt:lpstr>
      <vt:lpstr>Neden Geriatri Bölümüne Başvurulmalı?</vt:lpstr>
      <vt:lpstr>Devam…</vt:lpstr>
      <vt:lpstr>Sık Görülen Geriatrik Sendromlar</vt:lpstr>
      <vt:lpstr>Gerontoloji nedir?</vt:lpstr>
      <vt:lpstr>Gerontolojinin Ortak Çalıştığı Bilim Alanları</vt:lpstr>
      <vt:lpstr>PowerPoint Sunusu</vt:lpstr>
      <vt:lpstr>Neden yaşlılık çalışıyoruz?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GERİATRİDE ÖĞRENCİ UYGULAMALARI</dc:title>
  <dc:creator>Toshıba</dc:creator>
  <cp:lastModifiedBy>Toshıba</cp:lastModifiedBy>
  <cp:revision>14</cp:revision>
  <dcterms:created xsi:type="dcterms:W3CDTF">2020-02-17T06:39:24Z</dcterms:created>
  <dcterms:modified xsi:type="dcterms:W3CDTF">2020-04-01T09:06:01Z</dcterms:modified>
</cp:coreProperties>
</file>