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86" r:id="rId3"/>
    <p:sldId id="288" r:id="rId4"/>
    <p:sldId id="289" r:id="rId5"/>
    <p:sldId id="302" r:id="rId6"/>
    <p:sldId id="303" r:id="rId7"/>
    <p:sldId id="305" r:id="rId8"/>
    <p:sldId id="306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3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1056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9.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Renk ve Kültür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Renkler kültürel olarak farklı anlamlar ifade edebilir:</a:t>
            </a:r>
          </a:p>
          <a:p>
            <a:endParaRPr lang="tr-TR" sz="3500" dirty="0"/>
          </a:p>
          <a:p>
            <a:r>
              <a:rPr lang="tr-TR" sz="3500" dirty="0"/>
              <a:t>Doğu: Sarı =&gt; altın sarısı, kutsal renk</a:t>
            </a:r>
          </a:p>
          <a:p>
            <a:r>
              <a:rPr lang="tr-TR" sz="3500" dirty="0"/>
              <a:t>Batı: Sarı =&gt; korkaklığın ve ihanetin simgesi</a:t>
            </a:r>
          </a:p>
          <a:p>
            <a:endParaRPr lang="tr-TR" sz="3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/>
              <a:t>İçtenlik, sağlık, iyimserlik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/>
              <a:t>Çılgınlık, delilik (Van Gogh resimleri)</a:t>
            </a:r>
          </a:p>
        </p:txBody>
      </p:sp>
    </p:spTree>
    <p:extLst>
      <p:ext uri="{BB962C8B-B14F-4D97-AF65-F5344CB8AC3E}">
        <p14:creationId xmlns:p14="http://schemas.microsoft.com/office/powerpoint/2010/main" val="519590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>
                <a:latin typeface="+mn-lt"/>
              </a:rPr>
              <a:t>Çizgi - Şekil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77649-8F18-0D40-BC22-82A6A9966129}"/>
              </a:ext>
            </a:extLst>
          </p:cNvPr>
          <p:cNvSpPr txBox="1"/>
          <p:nvPr/>
        </p:nvSpPr>
        <p:spPr>
          <a:xfrm>
            <a:off x="1097154" y="1477167"/>
            <a:ext cx="9461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dirty="0"/>
              <a:t>Tasarımcı aşağıdaki 4 unsuru dikkate almalıdır:</a:t>
            </a:r>
          </a:p>
          <a:p>
            <a:endParaRPr lang="tr-TR" sz="3000" dirty="0"/>
          </a:p>
          <a:p>
            <a:pPr marL="514350" indent="-514350">
              <a:buFont typeface="+mj-lt"/>
              <a:buAutoNum type="arabicPeriod"/>
            </a:pPr>
            <a:r>
              <a:rPr lang="tr-TR" sz="3000" dirty="0"/>
              <a:t>Rengin kültürel çağrışımını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000" dirty="0"/>
              <a:t>Hedef kitlenin renk tercihini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000" dirty="0"/>
              <a:t>Firma ya da ürünün karakteri ya da kişiliği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000" dirty="0"/>
              <a:t>Tasarımdaki yaklaşım biçimi</a:t>
            </a:r>
          </a:p>
        </p:txBody>
      </p:sp>
    </p:spTree>
    <p:extLst>
      <p:ext uri="{BB962C8B-B14F-4D97-AF65-F5344CB8AC3E}">
        <p14:creationId xmlns:p14="http://schemas.microsoft.com/office/powerpoint/2010/main" val="404864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Doku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 dirty="0"/>
              <a:t>.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Şafak</a:t>
            </a:r>
            <a:r>
              <a:rPr lang="en-US" dirty="0"/>
              <a:t> </a:t>
            </a:r>
            <a:r>
              <a:rPr lang="en-US" dirty="0" err="1"/>
              <a:t>Dikmen</a:t>
            </a:r>
            <a:endParaRPr lang="en-T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77649-8F18-0D40-BC22-82A6A9966129}"/>
              </a:ext>
            </a:extLst>
          </p:cNvPr>
          <p:cNvSpPr txBox="1"/>
          <p:nvPr/>
        </p:nvSpPr>
        <p:spPr>
          <a:xfrm>
            <a:off x="1341409" y="1543694"/>
            <a:ext cx="1038676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/>
              <a:t>Bir yüzey üzerinde tekrarlara dayalı biçimsel bir düzen</a:t>
            </a:r>
          </a:p>
          <a:p>
            <a:endParaRPr lang="tr-TR" sz="2500" dirty="0"/>
          </a:p>
          <a:p>
            <a:r>
              <a:rPr lang="tr-TR" sz="2500" dirty="0"/>
              <a:t>Optik ya da fiziksel olarak duyguları yönlendirici bir işlevi bulunmaktadır.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6A45D56-94D7-7149-A80B-650360076D9D}"/>
              </a:ext>
            </a:extLst>
          </p:cNvPr>
          <p:cNvSpPr txBox="1">
            <a:spLocks/>
          </p:cNvSpPr>
          <p:nvPr/>
        </p:nvSpPr>
        <p:spPr>
          <a:xfrm>
            <a:off x="643467" y="2974937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>
                <a:latin typeface="+mn-lt"/>
              </a:rPr>
              <a:t>Biçim</a:t>
            </a:r>
            <a:endParaRPr lang="en-TR" sz="4000" b="1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F93F3D-126A-8548-8F17-46A4444FD777}"/>
              </a:ext>
            </a:extLst>
          </p:cNvPr>
          <p:cNvSpPr txBox="1"/>
          <p:nvPr/>
        </p:nvSpPr>
        <p:spPr>
          <a:xfrm>
            <a:off x="1341408" y="3956031"/>
            <a:ext cx="103867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/>
              <a:t>Çizgi içerisindeki dönüş, kıvrımlar değişik tonlar tasarım biçimini oluşturur.</a:t>
            </a:r>
          </a:p>
        </p:txBody>
      </p:sp>
    </p:spTree>
    <p:extLst>
      <p:ext uri="{BB962C8B-B14F-4D97-AF65-F5344CB8AC3E}">
        <p14:creationId xmlns:p14="http://schemas.microsoft.com/office/powerpoint/2010/main" val="367504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Ölçü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77649-8F18-0D40-BC22-82A6A9966129}"/>
              </a:ext>
            </a:extLst>
          </p:cNvPr>
          <p:cNvSpPr txBox="1"/>
          <p:nvPr/>
        </p:nvSpPr>
        <p:spPr>
          <a:xfrm>
            <a:off x="1097154" y="1477167"/>
            <a:ext cx="9461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dirty="0"/>
              <a:t>Ölçüler büyüdükçe etkileyiciliği artar ve iyi algılanır hale gelir.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7100B5-780D-0240-AD46-01A670FEDBCA}"/>
              </a:ext>
            </a:extLst>
          </p:cNvPr>
          <p:cNvSpPr txBox="1">
            <a:spLocks/>
          </p:cNvSpPr>
          <p:nvPr/>
        </p:nvSpPr>
        <p:spPr>
          <a:xfrm>
            <a:off x="643467" y="2450646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>
                <a:latin typeface="+mn-lt"/>
              </a:rPr>
              <a:t>Yön</a:t>
            </a:r>
            <a:endParaRPr lang="en-TR" sz="4000" b="1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EA8C36-4E3C-414F-A7F5-9841E39CC8BC}"/>
              </a:ext>
            </a:extLst>
          </p:cNvPr>
          <p:cNvSpPr txBox="1"/>
          <p:nvPr/>
        </p:nvSpPr>
        <p:spPr>
          <a:xfrm>
            <a:off x="1097154" y="3586383"/>
            <a:ext cx="9461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dirty="0"/>
              <a:t>Tasarımda farklı çizgiler ve noktalara tasarım içerisinde belirli hareketler oluşturur. </a:t>
            </a:r>
          </a:p>
          <a:p>
            <a:endParaRPr lang="tr-TR" sz="3000" dirty="0"/>
          </a:p>
          <a:p>
            <a:r>
              <a:rPr lang="tr-TR" sz="3000" dirty="0"/>
              <a:t>Tasarımcı bu hareketleri yönlendirmekle yükümlüdür.</a:t>
            </a:r>
          </a:p>
        </p:txBody>
      </p:sp>
    </p:spTree>
    <p:extLst>
      <p:ext uri="{BB962C8B-B14F-4D97-AF65-F5344CB8AC3E}">
        <p14:creationId xmlns:p14="http://schemas.microsoft.com/office/powerpoint/2010/main" val="284829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Tasarım ilkeleri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Beş temel ilke bulunmaktadır: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500" dirty="0"/>
              <a:t>Denge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500" dirty="0"/>
              <a:t>Orantı ve görsel hiyerarşi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500" dirty="0"/>
              <a:t>Görsel Devamlılık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500" dirty="0"/>
              <a:t>Bütünlük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500" dirty="0"/>
              <a:t>Vurgulama</a:t>
            </a:r>
          </a:p>
        </p:txBody>
      </p:sp>
    </p:spTree>
    <p:extLst>
      <p:ext uri="{BB962C8B-B14F-4D97-AF65-F5344CB8AC3E}">
        <p14:creationId xmlns:p14="http://schemas.microsoft.com/office/powerpoint/2010/main" val="234655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Denge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Tasarımda Denge = «barışık» bir tasarım</a:t>
            </a:r>
          </a:p>
          <a:p>
            <a:endParaRPr lang="tr-TR" sz="3500" dirty="0"/>
          </a:p>
          <a:p>
            <a:r>
              <a:rPr lang="tr-TR" sz="3500" dirty="0"/>
              <a:t>İki farklı denge sistemi: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Simetrik denge =&gt; </a:t>
            </a:r>
          </a:p>
          <a:p>
            <a:pPr marL="1371600" lvl="2" indent="-457200">
              <a:buFontTx/>
              <a:buChar char="-"/>
            </a:pPr>
            <a:r>
              <a:rPr lang="tr-TR" sz="3500" dirty="0"/>
              <a:t>İyi orantılanmış  ve dengelenmiş parçalar</a:t>
            </a:r>
          </a:p>
          <a:p>
            <a:pPr marL="1371600" lvl="2" indent="-457200">
              <a:buFontTx/>
              <a:buChar char="-"/>
            </a:pPr>
            <a:r>
              <a:rPr lang="tr-TR" sz="3500" dirty="0"/>
              <a:t>Hayali bir çizgi etrafında iki yönlü biçim benzerliği</a:t>
            </a:r>
          </a:p>
          <a:p>
            <a:r>
              <a:rPr lang="tr-TR" sz="3500" dirty="0"/>
              <a:t>Daha güvenilir olmaları nedeniyle deneyimsiz tasarımcılar tarafından daha çok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428720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Denge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b="1" dirty="0"/>
              <a:t>Asimetrik denge</a:t>
            </a:r>
          </a:p>
          <a:p>
            <a:pPr marL="1371600" lvl="2" indent="-457200">
              <a:buFontTx/>
              <a:buChar char="-"/>
            </a:pPr>
            <a:r>
              <a:rPr lang="tr-TR" sz="3500" dirty="0"/>
              <a:t>Simetrik dengede olduğu gibi optik ağırlık merkezi vardır.</a:t>
            </a:r>
          </a:p>
          <a:p>
            <a:pPr marL="1371600" lvl="2" indent="-457200">
              <a:buFontTx/>
              <a:buChar char="-"/>
            </a:pPr>
            <a:r>
              <a:rPr lang="tr-TR" sz="3500" dirty="0"/>
              <a:t>Geometrik merkezden farklı bir noktadadır.</a:t>
            </a:r>
          </a:p>
          <a:p>
            <a:pPr marL="1371600" lvl="2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Simetri: Durağanlık ve kasılma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Asimetri: hareket ve gevşeme</a:t>
            </a:r>
          </a:p>
          <a:p>
            <a:pPr marL="1371600" lvl="2" indent="-457200">
              <a:buFontTx/>
              <a:buChar char="-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334953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300</Words>
  <Application>Microsoft Macintosh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9. Hafta   Dr. Öğr. Üyesi Ergin Şafak Dikmen </vt:lpstr>
      <vt:lpstr>Renk ve Kültür</vt:lpstr>
      <vt:lpstr>Çizgi - Şekil</vt:lpstr>
      <vt:lpstr>Doku</vt:lpstr>
      <vt:lpstr>Ölçü</vt:lpstr>
      <vt:lpstr>Tasarım ilkeleri</vt:lpstr>
      <vt:lpstr>Denge</vt:lpstr>
      <vt:lpstr>Denge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76</cp:revision>
  <dcterms:created xsi:type="dcterms:W3CDTF">2020-10-07T12:25:49Z</dcterms:created>
  <dcterms:modified xsi:type="dcterms:W3CDTF">2021-03-23T10:10:11Z</dcterms:modified>
</cp:coreProperties>
</file>