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301" r:id="rId4"/>
    <p:sldId id="265" r:id="rId5"/>
    <p:sldId id="302" r:id="rId6"/>
    <p:sldId id="266" r:id="rId7"/>
    <p:sldId id="304" r:id="rId8"/>
    <p:sldId id="30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068" autoAdjust="0"/>
  </p:normalViewPr>
  <p:slideViewPr>
    <p:cSldViewPr snapToGrid="0">
      <p:cViewPr varScale="1">
        <p:scale>
          <a:sx n="69" d="100"/>
          <a:sy n="69" d="100"/>
        </p:scale>
        <p:origin x="738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196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152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350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47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608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957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22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441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511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4377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565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530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882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duman@ankara.edu.t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14925" y="1122363"/>
            <a:ext cx="10550601" cy="2387600"/>
          </a:xfrm>
        </p:spPr>
        <p:txBody>
          <a:bodyPr/>
          <a:lstStyle/>
          <a:p>
            <a:r>
              <a:rPr lang="tr-TR" dirty="0" smtClean="0"/>
              <a:t>Analog Haberleşme Dersi 3.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14926" y="3509963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Ankara Üniversitesi Elmadağ Meslek Yüksekokulu</a:t>
            </a:r>
          </a:p>
          <a:p>
            <a:r>
              <a:rPr lang="tr-TR" dirty="0" smtClean="0"/>
              <a:t>Öğretim Görevlisi : Murat Duman</a:t>
            </a:r>
          </a:p>
          <a:p>
            <a:r>
              <a:rPr lang="tr-TR" dirty="0" smtClean="0"/>
              <a:t>Mail: </a:t>
            </a:r>
            <a:r>
              <a:rPr lang="tr-TR" dirty="0" smtClean="0">
                <a:hlinkClick r:id="rId2"/>
              </a:rPr>
              <a:t>mduman@ankara.edu.tr</a:t>
            </a:r>
            <a:endParaRPr lang="tr-TR" dirty="0" smtClean="0"/>
          </a:p>
          <a:p>
            <a:r>
              <a:rPr lang="tr-TR" dirty="0" smtClean="0"/>
              <a:t>Ders Kitabı: </a:t>
            </a:r>
            <a:r>
              <a:rPr lang="tr-TR" dirty="0" err="1" smtClean="0"/>
              <a:t>Analog</a:t>
            </a:r>
            <a:r>
              <a:rPr lang="tr-TR" dirty="0" smtClean="0"/>
              <a:t> Haberleşme (Ahmet Kayran)</a:t>
            </a:r>
          </a:p>
        </p:txBody>
      </p:sp>
    </p:spTree>
    <p:extLst>
      <p:ext uri="{BB962C8B-B14F-4D97-AF65-F5344CB8AC3E}">
        <p14:creationId xmlns:p14="http://schemas.microsoft.com/office/powerpoint/2010/main" val="84392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790414"/>
            <a:ext cx="10515600" cy="5386549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2400" dirty="0" smtClean="0"/>
          </a:p>
          <a:p>
            <a:pPr>
              <a:buNone/>
            </a:pPr>
            <a:endParaRPr lang="tr-TR" sz="2400" dirty="0"/>
          </a:p>
          <a:p>
            <a:pPr>
              <a:buNone/>
            </a:pPr>
            <a:r>
              <a:rPr lang="tr-TR" dirty="0" smtClean="0"/>
              <a:t>Bir haberleşme sisteminde kanalın iki özelliği iletişimi etkiler: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Distorsiyon</a:t>
            </a:r>
            <a:r>
              <a:rPr lang="tr-TR" dirty="0" smtClean="0"/>
              <a:t> (bozunum). Örneğin; sinyal atmosferden iletiliyorsa atmosferik özellikler (sis, nem, toz vs.) sinyal üzerinde bozulmaya yol açar.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Gürültü. Örneğin, sinyal atmosferden iletilirken bu sinyal üzerine ne kadar iletilmek istenen sinyal haricinde sinyal biner.</a:t>
            </a:r>
          </a:p>
          <a:p>
            <a:pPr marL="457200" indent="-457200">
              <a:buNone/>
            </a:pPr>
            <a:endParaRPr lang="tr-T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36073"/>
            <a:ext cx="10647218" cy="5040890"/>
          </a:xfrm>
        </p:spPr>
        <p:txBody>
          <a:bodyPr/>
          <a:lstStyle/>
          <a:p>
            <a:pPr marL="457200" indent="-457200">
              <a:buNone/>
            </a:pPr>
            <a:r>
              <a:rPr lang="tr-TR" dirty="0"/>
              <a:t>Bu iki özellik iletilmek istenen sinyalin kalitesini etkiler.  Eğer </a:t>
            </a:r>
            <a:r>
              <a:rPr lang="tr-TR" dirty="0" smtClean="0"/>
              <a:t>kanaldaki</a:t>
            </a:r>
          </a:p>
          <a:p>
            <a:pPr marL="457200" indent="-457200">
              <a:buNone/>
            </a:pPr>
            <a:r>
              <a:rPr lang="tr-TR" dirty="0" smtClean="0"/>
              <a:t>İşaretin değişmesi  </a:t>
            </a:r>
            <a:r>
              <a:rPr lang="tr-TR" dirty="0"/>
              <a:t>sadece bir sabit ile çarpım ve  bir zaman </a:t>
            </a:r>
            <a:r>
              <a:rPr lang="tr-TR" dirty="0" smtClean="0"/>
              <a:t>gecikmesiyle</a:t>
            </a:r>
          </a:p>
          <a:p>
            <a:pPr marL="457200" indent="-457200">
              <a:buNone/>
            </a:pPr>
            <a:r>
              <a:rPr lang="tr-TR" dirty="0" smtClean="0"/>
              <a:t>ifade edilebiliyorsa kanal </a:t>
            </a:r>
            <a:r>
              <a:rPr lang="tr-TR" dirty="0" err="1"/>
              <a:t>distorsiyonsuzdur</a:t>
            </a:r>
            <a:r>
              <a:rPr lang="tr-TR" dirty="0" smtClean="0"/>
              <a:t>.</a:t>
            </a:r>
          </a:p>
          <a:p>
            <a:pPr marL="457200" indent="-457200">
              <a:buNone/>
            </a:pPr>
            <a:endParaRPr lang="tr-TR" dirty="0"/>
          </a:p>
          <a:p>
            <a:pPr marL="457200" indent="-45720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3 Resim" descr="bozunumsuz kana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6601" y="3297381"/>
            <a:ext cx="5488632" cy="1852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246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1038385"/>
            <a:ext cx="10515600" cy="5138577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Kanalın diğer etkisi ise gürültüdür. Gürültüsüz bir ortamda işaretin</a:t>
            </a:r>
          </a:p>
          <a:p>
            <a:pPr>
              <a:buNone/>
            </a:pPr>
            <a:r>
              <a:rPr lang="tr-TR" dirty="0" smtClean="0"/>
              <a:t>iletimi oldukça basittir. Ancak pratik uygulamaların çoğunda rastgele</a:t>
            </a:r>
          </a:p>
          <a:p>
            <a:pPr>
              <a:buNone/>
            </a:pPr>
            <a:r>
              <a:rPr lang="tr-TR" dirty="0" smtClean="0"/>
              <a:t>gürültü mevcuttur. 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Tasarım yaparken gürültü için işaretin </a:t>
            </a:r>
            <a:r>
              <a:rPr lang="tr-TR" dirty="0" err="1" smtClean="0"/>
              <a:t>seçinilirliğini</a:t>
            </a:r>
            <a:r>
              <a:rPr lang="tr-TR" dirty="0" smtClean="0"/>
              <a:t> artırıcı tedbirler</a:t>
            </a:r>
          </a:p>
          <a:p>
            <a:pPr>
              <a:buNone/>
            </a:pPr>
            <a:r>
              <a:rPr lang="tr-TR" dirty="0" smtClean="0"/>
              <a:t>alınır.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49927"/>
            <a:ext cx="10515600" cy="5027036"/>
          </a:xfrm>
        </p:spPr>
        <p:txBody>
          <a:bodyPr/>
          <a:lstStyle/>
          <a:p>
            <a:pPr>
              <a:buNone/>
            </a:pPr>
            <a:r>
              <a:rPr lang="tr-TR" dirty="0"/>
              <a:t>Bir haberleşme sistemini kurarken dikkat edilmesi gereken bazı unsurlar</a:t>
            </a:r>
          </a:p>
          <a:p>
            <a:pPr>
              <a:buNone/>
            </a:pPr>
            <a:r>
              <a:rPr lang="tr-TR" dirty="0"/>
              <a:t>vardır.  Bu unsurları açıklamadan evvel açıklamalarda  kullanacağımız</a:t>
            </a:r>
          </a:p>
          <a:p>
            <a:pPr>
              <a:buNone/>
            </a:pPr>
            <a:r>
              <a:rPr lang="tr-TR" dirty="0"/>
              <a:t>temel haberleşme terimlerine bakalım. </a:t>
            </a:r>
            <a:endParaRPr lang="tr-TR" dirty="0" smtClean="0"/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Bunlar </a:t>
            </a:r>
            <a:r>
              <a:rPr lang="tr-TR" dirty="0">
                <a:solidFill>
                  <a:srgbClr val="FF0000"/>
                </a:solidFill>
              </a:rPr>
              <a:t>frekans</a:t>
            </a:r>
            <a:r>
              <a:rPr lang="tr-TR" dirty="0"/>
              <a:t>, </a:t>
            </a:r>
            <a:r>
              <a:rPr lang="tr-TR" dirty="0" err="1"/>
              <a:t>açısal</a:t>
            </a:r>
            <a:r>
              <a:rPr lang="tr-TR" dirty="0"/>
              <a:t> </a:t>
            </a:r>
            <a:r>
              <a:rPr lang="tr-TR" dirty="0" smtClean="0"/>
              <a:t>frekans, </a:t>
            </a:r>
            <a:r>
              <a:rPr lang="tr-TR" dirty="0" smtClean="0">
                <a:solidFill>
                  <a:srgbClr val="FF0000"/>
                </a:solidFill>
              </a:rPr>
              <a:t>periyot</a:t>
            </a:r>
            <a:r>
              <a:rPr lang="tr-TR" dirty="0"/>
              <a:t>, </a:t>
            </a:r>
            <a:r>
              <a:rPr lang="tr-TR" dirty="0">
                <a:solidFill>
                  <a:srgbClr val="FF0000"/>
                </a:solidFill>
              </a:rPr>
              <a:t>genlik</a:t>
            </a:r>
            <a:r>
              <a:rPr lang="tr-TR" dirty="0"/>
              <a:t>, </a:t>
            </a:r>
            <a:r>
              <a:rPr lang="tr-TR" dirty="0">
                <a:solidFill>
                  <a:srgbClr val="FF0000"/>
                </a:solidFill>
              </a:rPr>
              <a:t>faz farkı</a:t>
            </a:r>
            <a:r>
              <a:rPr lang="tr-TR" dirty="0"/>
              <a:t>, </a:t>
            </a:r>
            <a:r>
              <a:rPr lang="tr-TR" dirty="0">
                <a:solidFill>
                  <a:srgbClr val="FF0000"/>
                </a:solidFill>
              </a:rPr>
              <a:t>dalga </a:t>
            </a:r>
            <a:r>
              <a:rPr lang="tr-TR" dirty="0" smtClean="0">
                <a:solidFill>
                  <a:srgbClr val="FF0000"/>
                </a:solidFill>
              </a:rPr>
              <a:t>boyu</a:t>
            </a:r>
            <a:r>
              <a:rPr lang="tr-TR" dirty="0" smtClean="0"/>
              <a:t>,</a:t>
            </a:r>
            <a:endParaRPr lang="tr-T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pozitif </a:t>
            </a:r>
            <a:r>
              <a:rPr lang="tr-TR" dirty="0" err="1">
                <a:solidFill>
                  <a:srgbClr val="FF0000"/>
                </a:solidFill>
              </a:rPr>
              <a:t>alternans</a:t>
            </a:r>
            <a:r>
              <a:rPr lang="tr-TR" dirty="0"/>
              <a:t>,</a:t>
            </a:r>
            <a:r>
              <a:rPr lang="tr-TR" dirty="0">
                <a:solidFill>
                  <a:srgbClr val="FF0000"/>
                </a:solidFill>
              </a:rPr>
              <a:t> negatif </a:t>
            </a:r>
            <a:r>
              <a:rPr lang="tr-TR" dirty="0" err="1">
                <a:solidFill>
                  <a:srgbClr val="FF0000"/>
                </a:solidFill>
              </a:rPr>
              <a:t>alternans</a:t>
            </a:r>
            <a:r>
              <a:rPr lang="tr-TR" dirty="0" smtClean="0"/>
              <a:t>, </a:t>
            </a:r>
            <a:r>
              <a:rPr lang="tr-TR" dirty="0" smtClean="0">
                <a:solidFill>
                  <a:srgbClr val="FF0000"/>
                </a:solidFill>
              </a:rPr>
              <a:t>çevrim </a:t>
            </a:r>
            <a:r>
              <a:rPr lang="tr-TR" dirty="0"/>
              <a:t>ve </a:t>
            </a:r>
            <a:r>
              <a:rPr lang="tr-TR" dirty="0">
                <a:solidFill>
                  <a:srgbClr val="FF0000"/>
                </a:solidFill>
              </a:rPr>
              <a:t>bant genişliği</a:t>
            </a:r>
            <a:r>
              <a:rPr lang="tr-TR" dirty="0"/>
              <a:t>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8534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38200" y="482198"/>
            <a:ext cx="10515600" cy="1120435"/>
          </a:xfrm>
        </p:spPr>
        <p:txBody>
          <a:bodyPr>
            <a:normAutofit fontScale="90000"/>
          </a:bodyPr>
          <a:lstStyle/>
          <a:p>
            <a:r>
              <a:rPr lang="tr-TR" sz="3600" dirty="0" smtClean="0">
                <a:solidFill>
                  <a:srgbClr val="FF0000"/>
                </a:solidFill>
              </a:rPr>
              <a:t/>
            </a:r>
            <a:br>
              <a:rPr lang="tr-TR" sz="3600" dirty="0" smtClean="0">
                <a:solidFill>
                  <a:srgbClr val="FF0000"/>
                </a:solidFill>
              </a:rPr>
            </a:br>
            <a:r>
              <a:rPr lang="tr-TR" sz="4900" dirty="0" smtClean="0">
                <a:solidFill>
                  <a:srgbClr val="FF0000"/>
                </a:solidFill>
              </a:rPr>
              <a:t>Frekans</a:t>
            </a:r>
            <a:r>
              <a:rPr lang="tr-TR" sz="4900" dirty="0" smtClean="0">
                <a:solidFill>
                  <a:srgbClr val="FF0000"/>
                </a:solidFill>
              </a:rPr>
              <a:t>, Açısal frekans, Periyot, Genlik, Pozitif </a:t>
            </a:r>
            <a:r>
              <a:rPr lang="tr-TR" sz="4900" dirty="0" err="1" smtClean="0">
                <a:solidFill>
                  <a:srgbClr val="FF0000"/>
                </a:solidFill>
              </a:rPr>
              <a:t>alternans</a:t>
            </a:r>
            <a:r>
              <a:rPr lang="tr-TR" sz="4900" dirty="0" smtClean="0">
                <a:solidFill>
                  <a:srgbClr val="FF0000"/>
                </a:solidFill>
              </a:rPr>
              <a:t>, Negatif </a:t>
            </a:r>
            <a:r>
              <a:rPr lang="tr-TR" sz="4900" dirty="0" err="1" smtClean="0">
                <a:solidFill>
                  <a:srgbClr val="FF0000"/>
                </a:solidFill>
              </a:rPr>
              <a:t>alternans</a:t>
            </a:r>
            <a:r>
              <a:rPr lang="tr-TR" sz="4900" dirty="0" smtClean="0">
                <a:solidFill>
                  <a:srgbClr val="FF0000"/>
                </a:solidFill>
              </a:rPr>
              <a:t>, Çevrim, Dalga boyu</a:t>
            </a:r>
            <a:endParaRPr lang="tr-TR" sz="49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1042416"/>
            <a:ext cx="10515600" cy="4832795"/>
          </a:xfrm>
        </p:spPr>
        <p:txBody>
          <a:bodyPr/>
          <a:lstStyle/>
          <a:p>
            <a:pPr>
              <a:buNone/>
            </a:pPr>
            <a:endParaRPr lang="tr-TR" sz="1200" dirty="0" smtClean="0"/>
          </a:p>
          <a:p>
            <a:pPr>
              <a:buNone/>
            </a:pPr>
            <a:endParaRPr lang="tr-TR" sz="1200" dirty="0"/>
          </a:p>
          <a:p>
            <a:pPr>
              <a:buNone/>
            </a:pPr>
            <a:endParaRPr lang="tr-TR" sz="1200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Periyodik </a:t>
            </a:r>
            <a:r>
              <a:rPr lang="tr-TR" dirty="0" smtClean="0"/>
              <a:t>(kendini tekrar eden) bir sinyalin kendisini bir saniyedeki</a:t>
            </a:r>
          </a:p>
          <a:p>
            <a:pPr>
              <a:buNone/>
            </a:pPr>
            <a:r>
              <a:rPr lang="tr-TR" dirty="0" smtClean="0"/>
              <a:t>tekrar sayısına </a:t>
            </a:r>
            <a:r>
              <a:rPr lang="tr-TR" dirty="0" smtClean="0">
                <a:solidFill>
                  <a:srgbClr val="FF0000"/>
                </a:solidFill>
              </a:rPr>
              <a:t>frekans </a:t>
            </a:r>
            <a:r>
              <a:rPr lang="tr-TR" dirty="0" smtClean="0"/>
              <a:t>denir. Birimi Hertz </a:t>
            </a:r>
            <a:r>
              <a:rPr lang="tr-TR" dirty="0" err="1" smtClean="0"/>
              <a:t>dir</a:t>
            </a:r>
            <a:r>
              <a:rPr lang="tr-TR" dirty="0" smtClean="0"/>
              <a:t> ve kısaltması olarak ‘Hz’</a:t>
            </a:r>
          </a:p>
          <a:p>
            <a:pPr>
              <a:buNone/>
            </a:pPr>
            <a:r>
              <a:rPr lang="tr-TR" dirty="0" smtClean="0"/>
              <a:t>kullanılır. Frekansın 2</a:t>
            </a:r>
            <a:r>
              <a:rPr lang="el-GR" dirty="0" smtClean="0"/>
              <a:t>π</a:t>
            </a:r>
            <a:r>
              <a:rPr lang="tr-TR" dirty="0" smtClean="0"/>
              <a:t> </a:t>
            </a:r>
            <a:r>
              <a:rPr lang="tr-TR" dirty="0" err="1" smtClean="0"/>
              <a:t>ileçarpılmasıyla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açısal frekans (</a:t>
            </a:r>
            <a:r>
              <a:rPr lang="el-GR" dirty="0" smtClean="0">
                <a:solidFill>
                  <a:srgbClr val="FF0000"/>
                </a:solidFill>
              </a:rPr>
              <a:t>ω</a:t>
            </a:r>
            <a:r>
              <a:rPr lang="tr-TR" dirty="0" smtClean="0">
                <a:solidFill>
                  <a:srgbClr val="FF0000"/>
                </a:solidFill>
              </a:rPr>
              <a:t>) </a:t>
            </a:r>
            <a:r>
              <a:rPr lang="tr-TR" dirty="0" smtClean="0"/>
              <a:t>elde edilir.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Birimi radyandır. Periyodik bir sinyalin bir tam salınımı için geçmesi</a:t>
            </a:r>
          </a:p>
          <a:p>
            <a:pPr>
              <a:buNone/>
            </a:pPr>
            <a:r>
              <a:rPr lang="tr-TR" dirty="0" smtClean="0"/>
              <a:t>gereken süreye </a:t>
            </a:r>
            <a:r>
              <a:rPr lang="tr-TR" dirty="0" smtClean="0">
                <a:solidFill>
                  <a:srgbClr val="FF0000"/>
                </a:solidFill>
              </a:rPr>
              <a:t>periyot </a:t>
            </a:r>
            <a:r>
              <a:rPr lang="tr-TR" dirty="0" smtClean="0"/>
              <a:t>denir. Birimi saniyedir. </a:t>
            </a:r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800" dirty="0" smtClean="0"/>
          </a:p>
          <a:p>
            <a:pPr>
              <a:buNone/>
            </a:pPr>
            <a:endParaRPr lang="tr-TR" sz="1800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66800"/>
            <a:ext cx="10515600" cy="5110163"/>
          </a:xfrm>
        </p:spPr>
        <p:txBody>
          <a:bodyPr/>
          <a:lstStyle/>
          <a:p>
            <a:pPr>
              <a:buNone/>
            </a:pPr>
            <a:r>
              <a:rPr lang="tr-TR" dirty="0">
                <a:solidFill>
                  <a:srgbClr val="FF0000"/>
                </a:solidFill>
              </a:rPr>
              <a:t>Genlik</a:t>
            </a:r>
            <a:r>
              <a:rPr lang="tr-TR" dirty="0" smtClean="0"/>
              <a:t>, </a:t>
            </a:r>
            <a:r>
              <a:rPr lang="tr-TR" dirty="0" smtClean="0">
                <a:solidFill>
                  <a:srgbClr val="FF0000"/>
                </a:solidFill>
              </a:rPr>
              <a:t>pozitif </a:t>
            </a:r>
            <a:r>
              <a:rPr lang="tr-TR" dirty="0">
                <a:solidFill>
                  <a:srgbClr val="FF0000"/>
                </a:solidFill>
              </a:rPr>
              <a:t>ve negatif </a:t>
            </a:r>
            <a:r>
              <a:rPr lang="tr-TR" dirty="0" err="1">
                <a:solidFill>
                  <a:srgbClr val="FF0000"/>
                </a:solidFill>
              </a:rPr>
              <a:t>alternans</a:t>
            </a:r>
            <a:r>
              <a:rPr lang="tr-TR" dirty="0"/>
              <a:t> terimleri şekil üzerinde </a:t>
            </a:r>
            <a:r>
              <a:rPr lang="tr-TR" dirty="0" smtClean="0"/>
              <a:t>gösterilmiştir.</a:t>
            </a:r>
          </a:p>
          <a:p>
            <a:pPr>
              <a:buNone/>
            </a:pPr>
            <a:r>
              <a:rPr lang="tr-TR" dirty="0" smtClean="0"/>
              <a:t>Bir </a:t>
            </a:r>
            <a:r>
              <a:rPr lang="tr-TR" dirty="0"/>
              <a:t>tam periyoda </a:t>
            </a:r>
            <a:r>
              <a:rPr lang="tr-TR" dirty="0">
                <a:solidFill>
                  <a:srgbClr val="FF0000"/>
                </a:solidFill>
              </a:rPr>
              <a:t>çevrim</a:t>
            </a:r>
            <a:r>
              <a:rPr lang="tr-TR" dirty="0"/>
              <a:t> adı verilir. Sinyalin bir tam </a:t>
            </a:r>
            <a:r>
              <a:rPr lang="tr-TR" dirty="0" smtClean="0"/>
              <a:t>salınımda</a:t>
            </a:r>
          </a:p>
          <a:p>
            <a:pPr>
              <a:buNone/>
            </a:pPr>
            <a:r>
              <a:rPr lang="tr-TR" dirty="0" smtClean="0"/>
              <a:t>(çevrimde</a:t>
            </a:r>
            <a:r>
              <a:rPr lang="tr-TR" dirty="0"/>
              <a:t>) aldığı yola </a:t>
            </a:r>
            <a:r>
              <a:rPr lang="tr-TR" dirty="0">
                <a:solidFill>
                  <a:srgbClr val="FF0000"/>
                </a:solidFill>
              </a:rPr>
              <a:t>dalga boyu (</a:t>
            </a:r>
            <a:r>
              <a:rPr lang="el-GR" dirty="0">
                <a:solidFill>
                  <a:srgbClr val="FF0000"/>
                </a:solidFill>
              </a:rPr>
              <a:t>λ</a:t>
            </a:r>
            <a:r>
              <a:rPr lang="tr-TR" dirty="0" smtClean="0">
                <a:solidFill>
                  <a:srgbClr val="FF0000"/>
                </a:solidFill>
              </a:rPr>
              <a:t>) </a:t>
            </a:r>
            <a:r>
              <a:rPr lang="tr-TR" dirty="0" smtClean="0"/>
              <a:t>denir</a:t>
            </a:r>
            <a:r>
              <a:rPr lang="tr-TR" dirty="0"/>
              <a:t>. </a:t>
            </a:r>
            <a:endParaRPr lang="tr-TR" dirty="0" smtClean="0"/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Dalga </a:t>
            </a:r>
            <a:r>
              <a:rPr lang="tr-TR" dirty="0"/>
              <a:t>boyu sinyalinin hızının frekansına bölünmesiyle elde edilir. </a:t>
            </a:r>
            <a:r>
              <a:rPr lang="tr-TR" dirty="0" smtClean="0"/>
              <a:t>Birimi</a:t>
            </a:r>
          </a:p>
          <a:p>
            <a:pPr>
              <a:buNone/>
            </a:pPr>
            <a:r>
              <a:rPr lang="tr-TR" dirty="0" smtClean="0"/>
              <a:t>metredir</a:t>
            </a:r>
            <a:r>
              <a:rPr lang="tr-TR" dirty="0"/>
              <a:t>. Sinyal hızı ses için 340 metre/saniye, ışık için </a:t>
            </a:r>
            <a:r>
              <a:rPr lang="tr-TR" dirty="0" smtClean="0"/>
              <a:t>300000</a:t>
            </a:r>
          </a:p>
          <a:p>
            <a:pPr>
              <a:buNone/>
            </a:pPr>
            <a:r>
              <a:rPr lang="tr-TR" dirty="0" smtClean="0"/>
              <a:t>kilometre/saniyedir</a:t>
            </a:r>
            <a:r>
              <a:rPr lang="tr-TR" dirty="0"/>
              <a:t>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0008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4 Resim" descr="temel terimle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87998"/>
            <a:ext cx="10515600" cy="3412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277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2353</TotalTime>
  <Words>305</Words>
  <Application>Microsoft Office PowerPoint</Application>
  <PresentationFormat>Geniş ekran</PresentationFormat>
  <Paragraphs>46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Analog Haberleşme Dersi 3. Hafta</vt:lpstr>
      <vt:lpstr>PowerPoint Sunusu</vt:lpstr>
      <vt:lpstr>PowerPoint Sunusu</vt:lpstr>
      <vt:lpstr>PowerPoint Sunusu</vt:lpstr>
      <vt:lpstr>PowerPoint Sunusu</vt:lpstr>
      <vt:lpstr> Frekans, Açısal frekans, Periyot, Genlik, Pozitif alternans, Negatif alternans, Çevrim, Dalga boyu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Haberleşme Dersi</dc:title>
  <dc:creator>emyo</dc:creator>
  <cp:lastModifiedBy>emyo</cp:lastModifiedBy>
  <cp:revision>221</cp:revision>
  <dcterms:created xsi:type="dcterms:W3CDTF">2017-09-06T09:51:07Z</dcterms:created>
  <dcterms:modified xsi:type="dcterms:W3CDTF">2018-02-12T07:57:09Z</dcterms:modified>
</cp:coreProperties>
</file>