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1" r:id="rId2"/>
    <p:sldId id="273" r:id="rId3"/>
    <p:sldId id="274" r:id="rId4"/>
    <p:sldId id="275" r:id="rId5"/>
    <p:sldId id="276" r:id="rId6"/>
    <p:sldId id="277" r:id="rId7"/>
    <p:sldId id="278" r:id="rId8"/>
    <p:sldId id="280" r:id="rId9"/>
    <p:sldId id="281" r:id="rId10"/>
    <p:sldId id="282" r:id="rId11"/>
    <p:sldId id="283" r:id="rId12"/>
    <p:sldId id="284" r:id="rId13"/>
    <p:sldId id="285" r:id="rId14"/>
    <p:sldId id="286" r:id="rId15"/>
    <p:sldId id="287" r:id="rId16"/>
    <p:sldId id="288" r:id="rId17"/>
    <p:sldId id="289" r:id="rId18"/>
    <p:sldId id="29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2" d="100"/>
          <a:sy n="72" d="100"/>
        </p:scale>
        <p:origin x="-404"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8"/>
            <a:ext cx="103632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CA2FB7C-D836-4ED3-932B-957097F31F6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2560410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A2FB7C-D836-4ED3-932B-957097F31F6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1975400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11785600" y="274641"/>
            <a:ext cx="36576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12800" y="274641"/>
            <a:ext cx="107696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A2FB7C-D836-4ED3-932B-957097F31F6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2833059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A2FB7C-D836-4ED3-932B-957097F31F6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3137020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3"/>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CA2FB7C-D836-4ED3-932B-957097F31F69}"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2242242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CA2FB7C-D836-4ED3-932B-957097F31F69}"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985243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CA2FB7C-D836-4ED3-932B-957097F31F69}"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2226917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CA2FB7C-D836-4ED3-932B-957097F31F69}" type="datetimeFigureOut">
              <a:rPr lang="en-GB" smtClean="0"/>
              <a:t>03/05/2020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768400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CA2FB7C-D836-4ED3-932B-957097F31F69}"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3830368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2"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CA2FB7C-D836-4ED3-932B-957097F31F69}"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3293435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CA2FB7C-D836-4ED3-932B-957097F31F69}"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E1197079-93EE-4570-9DA9-1F99115AE990}" type="slidenum">
              <a:rPr lang="en-GB" smtClean="0"/>
              <a:t>‹#›</a:t>
            </a:fld>
            <a:endParaRPr lang="en-GB"/>
          </a:p>
        </p:txBody>
      </p:sp>
    </p:spTree>
    <p:extLst>
      <p:ext uri="{BB962C8B-B14F-4D97-AF65-F5344CB8AC3E}">
        <p14:creationId xmlns:p14="http://schemas.microsoft.com/office/powerpoint/2010/main" val="3030275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A2FB7C-D836-4ED3-932B-957097F31F69}" type="datetimeFigureOut">
              <a:rPr lang="en-GB" smtClean="0"/>
              <a:t>03/05/2020</a:t>
            </a:fld>
            <a:endParaRPr lang="en-GB"/>
          </a:p>
        </p:txBody>
      </p:sp>
      <p:sp>
        <p:nvSpPr>
          <p:cNvPr id="5" name="Altbilgi Yer Tutucusu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197079-93EE-4570-9DA9-1F99115AE990}" type="slidenum">
              <a:rPr lang="en-GB" smtClean="0"/>
              <a:t>‹#›</a:t>
            </a:fld>
            <a:endParaRPr lang="en-GB"/>
          </a:p>
        </p:txBody>
      </p:sp>
    </p:spTree>
    <p:extLst>
      <p:ext uri="{BB962C8B-B14F-4D97-AF65-F5344CB8AC3E}">
        <p14:creationId xmlns:p14="http://schemas.microsoft.com/office/powerpoint/2010/main" val="3393597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409091"/>
            <a:ext cx="10515600" cy="1925517"/>
          </a:xfrm>
        </p:spPr>
        <p:txBody>
          <a:bodyPr>
            <a:normAutofit/>
          </a:bodyPr>
          <a:lstStyle/>
          <a:p>
            <a:pPr marL="0" indent="0" algn="ctr">
              <a:buNone/>
            </a:pPr>
            <a:r>
              <a:rPr lang="tr-TR" sz="4400" dirty="0" smtClean="0"/>
              <a:t>6. HAFTA</a:t>
            </a:r>
          </a:p>
          <a:p>
            <a:pPr marL="0" indent="0" algn="ctr">
              <a:buNone/>
            </a:pPr>
            <a:r>
              <a:rPr lang="tr-TR" sz="4400" dirty="0" err="1" smtClean="0"/>
              <a:t>Rok</a:t>
            </a:r>
            <a:r>
              <a:rPr lang="tr-TR" sz="4400" dirty="0" smtClean="0"/>
              <a:t> ve Piyon </a:t>
            </a:r>
            <a:r>
              <a:rPr lang="tr-TR" sz="4400" dirty="0" err="1" smtClean="0"/>
              <a:t>Terfisi</a:t>
            </a:r>
            <a:endParaRPr lang="tr-TR" sz="4400" dirty="0"/>
          </a:p>
        </p:txBody>
      </p:sp>
    </p:spTree>
    <p:extLst>
      <p:ext uri="{BB962C8B-B14F-4D97-AF65-F5344CB8AC3E}">
        <p14:creationId xmlns:p14="http://schemas.microsoft.com/office/powerpoint/2010/main" val="2021206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7467600" y="188914"/>
            <a:ext cx="3200400" cy="6669087"/>
          </a:xfrm>
          <a:solidFill>
            <a:srgbClr val="CCFFFF"/>
          </a:solidFill>
          <a:ln w="57150" cmpd="thickThin">
            <a:solidFill>
              <a:srgbClr val="FF0000"/>
            </a:solidFill>
            <a:miter lim="800000"/>
            <a:headEnd/>
            <a:tailEnd/>
          </a:ln>
        </p:spPr>
        <p:txBody>
          <a:bodyPr/>
          <a:lstStyle/>
          <a:p>
            <a:pPr eaLnBrk="1" hangingPunct="1"/>
            <a:r>
              <a:rPr lang="tr-TR" altLang="tr-TR" sz="3600"/>
              <a:t>Bu durumda eğer Beyaz Vezir ÇIKARSA PAT olur!Bunun yerine </a:t>
            </a:r>
            <a:r>
              <a:rPr lang="tr-TR" altLang="tr-TR" sz="3600" b="1">
                <a:solidFill>
                  <a:srgbClr val="FF0000"/>
                </a:solidFill>
              </a:rPr>
              <a:t>KALE </a:t>
            </a:r>
            <a:r>
              <a:rPr lang="tr-TR" altLang="tr-TR" sz="3200" b="1">
                <a:solidFill>
                  <a:srgbClr val="FF0000"/>
                </a:solidFill>
              </a:rPr>
              <a:t>ÇIKMALIDIR</a:t>
            </a:r>
            <a:endParaRPr lang="tr-TR" altLang="tr-TR" sz="3600">
              <a:solidFill>
                <a:srgbClr val="FF0000"/>
              </a:solidFill>
            </a:endParaRPr>
          </a:p>
        </p:txBody>
      </p:sp>
      <p:pic>
        <p:nvPicPr>
          <p:cNvPr id="71683" name="Picture 5" descr="promo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8776" y="188914"/>
            <a:ext cx="5762625" cy="5976937"/>
          </a:xfrm>
          <a:prstGeom prst="rect">
            <a:avLst/>
          </a:prstGeom>
          <a:noFill/>
          <a:ln w="38100" cmpd="dbl">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8075687"/>
      </p:ext>
    </p:extLst>
  </p:cSld>
  <p:clrMapOvr>
    <a:masterClrMapping/>
  </p:clrMapOvr>
  <p:transition spd="slow">
    <p:fade/>
    <p:sndAc>
      <p:stSnd>
        <p:snd r:embed="rId2" name="chimes.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1631950" y="115888"/>
            <a:ext cx="2808288" cy="6437312"/>
          </a:xfrm>
          <a:solidFill>
            <a:srgbClr val="CCFFFF"/>
          </a:solidFill>
          <a:ln w="19050">
            <a:solidFill>
              <a:srgbClr val="FF0000"/>
            </a:solidFill>
            <a:miter lim="800000"/>
            <a:headEnd/>
            <a:tailEnd/>
          </a:ln>
        </p:spPr>
        <p:txBody>
          <a:bodyPr/>
          <a:lstStyle/>
          <a:p>
            <a:pPr algn="l" eaLnBrk="1" hangingPunct="1"/>
            <a:r>
              <a:rPr lang="tr-TR" altLang="tr-TR" sz="1800"/>
              <a:t>Bu durumda eğer Beyaz Vezir</a:t>
            </a:r>
            <a:r>
              <a:rPr lang="tr-TR" altLang="tr-TR" sz="1800" b="1"/>
              <a:t> ÇIKARSA</a:t>
            </a:r>
            <a:r>
              <a:rPr lang="tr-TR" altLang="tr-TR" sz="1800"/>
              <a:t>, Siyah bir sonraki hamlede </a:t>
            </a:r>
            <a:r>
              <a:rPr lang="tr-TR" altLang="tr-TR" sz="1800" b="1"/>
              <a:t>MAT </a:t>
            </a:r>
            <a:r>
              <a:rPr lang="tr-TR" altLang="tr-TR" sz="1800"/>
              <a:t>olur.</a:t>
            </a:r>
            <a:br>
              <a:rPr lang="tr-TR" altLang="tr-TR" sz="1800"/>
            </a:br>
            <a:r>
              <a:rPr lang="tr-TR" altLang="tr-TR" sz="1800"/>
              <a:t/>
            </a:r>
            <a:br>
              <a:rPr lang="tr-TR" altLang="tr-TR" sz="1800"/>
            </a:br>
            <a:r>
              <a:rPr lang="tr-TR" altLang="tr-TR" sz="1800"/>
              <a:t>Sarı oku takip ederek nasıl mat olduğunu görünüz.</a:t>
            </a:r>
            <a:br>
              <a:rPr lang="tr-TR" altLang="tr-TR" sz="1800"/>
            </a:br>
            <a:r>
              <a:rPr lang="tr-TR" altLang="tr-TR" sz="1800"/>
              <a:t/>
            </a:r>
            <a:br>
              <a:rPr lang="tr-TR" altLang="tr-TR" sz="1800"/>
            </a:br>
            <a:r>
              <a:rPr lang="tr-TR" altLang="tr-TR" sz="1800"/>
              <a:t>Bu sebeple Beyaz </a:t>
            </a:r>
            <a:r>
              <a:rPr lang="tr-TR" altLang="tr-TR" sz="1800" b="1"/>
              <a:t>AT ÇIKMALI!</a:t>
            </a:r>
            <a:r>
              <a:rPr lang="tr-TR" altLang="tr-TR" sz="1800"/>
              <a:t> At çıkarak</a:t>
            </a:r>
            <a:r>
              <a:rPr lang="tr-TR" altLang="tr-TR" sz="1800" b="1"/>
              <a:t> ŞAH </a:t>
            </a:r>
            <a:r>
              <a:rPr lang="tr-TR" altLang="tr-TR" sz="1800"/>
              <a:t>çeker.</a:t>
            </a:r>
            <a:br>
              <a:rPr lang="tr-TR" altLang="tr-TR" sz="1800"/>
            </a:br>
            <a:r>
              <a:rPr lang="tr-TR" altLang="tr-TR" sz="1800"/>
              <a:t/>
            </a:r>
            <a:br>
              <a:rPr lang="tr-TR" altLang="tr-TR" sz="1800"/>
            </a:br>
            <a:r>
              <a:rPr lang="tr-TR" altLang="tr-TR" sz="1800"/>
              <a:t>Aynı zamanda Siyah Veziri </a:t>
            </a:r>
            <a:r>
              <a:rPr lang="tr-TR" altLang="tr-TR" sz="1800" b="1">
                <a:solidFill>
                  <a:srgbClr val="FF0000"/>
                </a:solidFill>
              </a:rPr>
              <a:t>TEHDİT EDER.</a:t>
            </a:r>
            <a:r>
              <a:rPr lang="tr-TR" altLang="tr-TR" sz="1800"/>
              <a:t> Bir sonraki hamlede alır.</a:t>
            </a:r>
            <a:br>
              <a:rPr lang="tr-TR" altLang="tr-TR" sz="1800"/>
            </a:br>
            <a:r>
              <a:rPr lang="tr-TR" altLang="tr-TR" sz="1800"/>
              <a:t/>
            </a:r>
            <a:br>
              <a:rPr lang="tr-TR" altLang="tr-TR" sz="1800"/>
            </a:br>
            <a:r>
              <a:rPr lang="tr-TR" altLang="tr-TR" sz="1800"/>
              <a:t>Aynı taşla iki </a:t>
            </a:r>
            <a:r>
              <a:rPr lang="tr-TR" altLang="tr-TR" sz="1800" b="1"/>
              <a:t>TEHDİT</a:t>
            </a:r>
            <a:r>
              <a:rPr lang="tr-TR" altLang="tr-TR" sz="1800"/>
              <a:t> birden yapmaya </a:t>
            </a:r>
            <a:r>
              <a:rPr lang="tr-TR" altLang="tr-TR" sz="1800" b="1"/>
              <a:t>ÇATAL</a:t>
            </a:r>
            <a:r>
              <a:rPr lang="tr-TR" altLang="tr-TR" sz="1800"/>
              <a:t> denir </a:t>
            </a:r>
          </a:p>
        </p:txBody>
      </p:sp>
      <p:pic>
        <p:nvPicPr>
          <p:cNvPr id="72707" name="Picture 5" descr="promo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21213" y="115888"/>
            <a:ext cx="6011862" cy="6361112"/>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067561"/>
      </p:ext>
    </p:extLst>
  </p:cSld>
  <p:clrMapOvr>
    <a:masterClrMapping/>
  </p:clrMapOvr>
  <p:transition spd="slow">
    <p:fade/>
    <p:sndAc>
      <p:stSnd>
        <p:snd r:embed="rId2" name="chimes.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7381876" y="115888"/>
            <a:ext cx="3178175" cy="5905500"/>
          </a:xfrm>
          <a:solidFill>
            <a:srgbClr val="CCFFFF"/>
          </a:solidFill>
          <a:ln w="57150" cmpd="thickThin">
            <a:solidFill>
              <a:srgbClr val="FF0000"/>
            </a:solidFill>
            <a:miter lim="800000"/>
            <a:headEnd/>
            <a:tailEnd/>
          </a:ln>
        </p:spPr>
        <p:txBody>
          <a:bodyPr/>
          <a:lstStyle/>
          <a:p>
            <a:pPr eaLnBrk="1" hangingPunct="1">
              <a:lnSpc>
                <a:spcPct val="120000"/>
              </a:lnSpc>
            </a:pPr>
            <a:r>
              <a:rPr lang="tr-TR" altLang="tr-TR" sz="1600"/>
              <a:t>Bir Vezire sahip olsanız bile başka Vezir çıkabilirsiniz.</a:t>
            </a:r>
            <a:br>
              <a:rPr lang="tr-TR" altLang="tr-TR" sz="1600"/>
            </a:br>
            <a:r>
              <a:rPr lang="tr-TR" altLang="tr-TR" sz="1600"/>
              <a:t/>
            </a:r>
            <a:br>
              <a:rPr lang="tr-TR" altLang="tr-TR" sz="1600"/>
            </a:br>
            <a:r>
              <a:rPr lang="tr-TR" altLang="tr-TR" sz="1600"/>
              <a:t>Burada Beyaz Piyonuyla Vezir çıkabilir. </a:t>
            </a:r>
            <a:br>
              <a:rPr lang="tr-TR" altLang="tr-TR" sz="1600"/>
            </a:br>
            <a:r>
              <a:rPr lang="tr-TR" altLang="tr-TR" sz="1600"/>
              <a:t/>
            </a:r>
            <a:br>
              <a:rPr lang="tr-TR" altLang="tr-TR" sz="1600"/>
            </a:br>
            <a:r>
              <a:rPr lang="tr-TR" altLang="tr-TR" sz="1600"/>
              <a:t>O zaman iki tane Vezire sahip olacaktır.</a:t>
            </a:r>
            <a:br>
              <a:rPr lang="tr-TR" altLang="tr-TR" sz="1600"/>
            </a:br>
            <a:r>
              <a:rPr lang="tr-TR" altLang="tr-TR" sz="1600"/>
              <a:t/>
            </a:r>
            <a:br>
              <a:rPr lang="tr-TR" altLang="tr-TR" sz="1600"/>
            </a:br>
            <a:r>
              <a:rPr lang="tr-TR" altLang="tr-TR" sz="1600"/>
              <a:t>Eğer bütün Piyonlarınızı son sıraya ulaştırırsanız tahtada aynı anda </a:t>
            </a:r>
            <a:r>
              <a:rPr lang="tr-TR" altLang="tr-TR" sz="1600" b="1"/>
              <a:t>DOKUZ</a:t>
            </a:r>
            <a:r>
              <a:rPr lang="tr-TR" altLang="tr-TR" sz="1600"/>
              <a:t> Vezire sahip olabilirsiniz! </a:t>
            </a:r>
            <a:br>
              <a:rPr lang="tr-TR" altLang="tr-TR" sz="1600"/>
            </a:br>
            <a:r>
              <a:rPr lang="tr-TR" altLang="tr-TR" sz="1600"/>
              <a:t/>
            </a:r>
            <a:br>
              <a:rPr lang="tr-TR" altLang="tr-TR" sz="1600"/>
            </a:br>
            <a:r>
              <a:rPr lang="tr-TR" altLang="tr-TR" sz="1600"/>
              <a:t>Eğer başka Vezir bulamazsınız o­nun yerine Vezir anlamına gelen ters konmuş Kale kullanın. </a:t>
            </a:r>
          </a:p>
        </p:txBody>
      </p:sp>
      <p:pic>
        <p:nvPicPr>
          <p:cNvPr id="73731" name="Picture 5" descr="promo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4175" y="115888"/>
            <a:ext cx="5594350" cy="5905500"/>
          </a:xfrm>
          <a:prstGeom prst="rect">
            <a:avLst/>
          </a:prstGeom>
          <a:noFill/>
          <a:ln w="57150" cmpd="thickThin">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7203186"/>
      </p:ext>
    </p:extLst>
  </p:cSld>
  <p:clrMapOvr>
    <a:masterClrMapping/>
  </p:clrMapOvr>
  <p:transition spd="slow">
    <p:fade/>
    <p:sndAc>
      <p:stSnd>
        <p:snd r:embed="rId2" name="chimes.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1703388" y="260350"/>
            <a:ext cx="3478212" cy="6597650"/>
          </a:xfrm>
          <a:solidFill>
            <a:srgbClr val="CCFFFF"/>
          </a:solidFill>
          <a:ln w="76200" cmpd="tri">
            <a:solidFill>
              <a:srgbClr val="FF0000"/>
            </a:solidFill>
            <a:miter lim="800000"/>
            <a:headEnd/>
            <a:tailEnd/>
          </a:ln>
        </p:spPr>
        <p:txBody>
          <a:bodyPr/>
          <a:lstStyle/>
          <a:p>
            <a:pPr eaLnBrk="1" hangingPunct="1">
              <a:lnSpc>
                <a:spcPct val="120000"/>
              </a:lnSpc>
            </a:pPr>
            <a:r>
              <a:rPr lang="tr-TR" altLang="tr-TR" sz="2400" b="1">
                <a:solidFill>
                  <a:srgbClr val="FF0000"/>
                </a:solidFill>
              </a:rPr>
              <a:t>GEÇERKEN ALMA</a:t>
            </a:r>
            <a:r>
              <a:rPr lang="tr-TR" altLang="tr-TR" sz="2400"/>
              <a:t> kuralı pek çok insanın anlamakta en çok zorluk çektiği kuraldır.</a:t>
            </a:r>
            <a:br>
              <a:rPr lang="tr-TR" altLang="tr-TR" sz="2400"/>
            </a:br>
            <a:r>
              <a:rPr lang="tr-TR" altLang="tr-TR" sz="2400"/>
              <a:t/>
            </a:r>
            <a:br>
              <a:rPr lang="tr-TR" altLang="tr-TR" sz="2400"/>
            </a:br>
            <a:r>
              <a:rPr lang="tr-TR" altLang="tr-TR" sz="2400"/>
              <a:t>Unutmayın ki </a:t>
            </a:r>
            <a:r>
              <a:rPr lang="tr-TR" altLang="tr-TR" sz="2400" b="1"/>
              <a:t>GEÇERKEN ALMA, </a:t>
            </a:r>
            <a:r>
              <a:rPr lang="tr-TR" altLang="tr-TR" sz="2400"/>
              <a:t>Piyon </a:t>
            </a:r>
            <a:r>
              <a:rPr lang="tr-TR" altLang="tr-TR" sz="2400" b="1"/>
              <a:t>İKİ KARE</a:t>
            </a:r>
            <a:r>
              <a:rPr lang="tr-TR" altLang="tr-TR" sz="2400"/>
              <a:t> sürüldükten sonra yapılır.</a:t>
            </a:r>
            <a:br>
              <a:rPr lang="tr-TR" altLang="tr-TR" sz="2400"/>
            </a:br>
            <a:r>
              <a:rPr lang="tr-TR" altLang="tr-TR" sz="2400"/>
              <a:t/>
            </a:r>
            <a:br>
              <a:rPr lang="tr-TR" altLang="tr-TR" sz="2400"/>
            </a:br>
            <a:r>
              <a:rPr lang="tr-TR" altLang="tr-TR" sz="2400"/>
              <a:t>Şimdi yavaş yavaş bu konuyu anlatalım. </a:t>
            </a:r>
          </a:p>
        </p:txBody>
      </p:sp>
      <p:pic>
        <p:nvPicPr>
          <p:cNvPr id="74755" name="Picture 5" descr="enpas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5275" y="981075"/>
            <a:ext cx="5162550" cy="5327650"/>
          </a:xfrm>
          <a:prstGeom prst="rect">
            <a:avLst/>
          </a:prstGeom>
          <a:noFill/>
          <a:ln w="76200" cmpd="tri">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74756" name="WordArt 6"/>
          <p:cNvSpPr>
            <a:spLocks noChangeArrowheads="1" noChangeShapeType="1" noTextEdit="1"/>
          </p:cNvSpPr>
          <p:nvPr/>
        </p:nvSpPr>
        <p:spPr bwMode="auto">
          <a:xfrm>
            <a:off x="5880100" y="188913"/>
            <a:ext cx="4464050" cy="576262"/>
          </a:xfrm>
          <a:prstGeom prst="rect">
            <a:avLst/>
          </a:prstGeom>
        </p:spPr>
        <p:txBody>
          <a:bodyPr wrap="none" fromWordArt="1">
            <a:prstTxWarp prst="textPlain">
              <a:avLst>
                <a:gd name="adj" fmla="val 50000"/>
              </a:avLst>
            </a:prstTxWarp>
          </a:bodyPr>
          <a:lstStyle/>
          <a:p>
            <a:pPr algn="ctr"/>
            <a:r>
              <a:rPr lang="en-GB" sz="2400" kern="10">
                <a:ln w="9525">
                  <a:solidFill>
                    <a:srgbClr val="FF0000"/>
                  </a:solidFill>
                  <a:round/>
                  <a:headEnd/>
                  <a:tailEnd/>
                </a:ln>
                <a:solidFill>
                  <a:srgbClr val="FFFF00"/>
                </a:solidFill>
                <a:latin typeface="Arial Black" panose="020B0A04020102020204" pitchFamily="34" charset="0"/>
              </a:rPr>
              <a:t>GEÇERKEN ALMAK</a:t>
            </a:r>
          </a:p>
        </p:txBody>
      </p:sp>
    </p:spTree>
    <p:extLst>
      <p:ext uri="{BB962C8B-B14F-4D97-AF65-F5344CB8AC3E}">
        <p14:creationId xmlns:p14="http://schemas.microsoft.com/office/powerpoint/2010/main" val="278535801"/>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6"/>
          <p:cNvSpPr>
            <a:spLocks noGrp="1" noChangeArrowheads="1"/>
          </p:cNvSpPr>
          <p:nvPr>
            <p:ph type="title"/>
          </p:nvPr>
        </p:nvSpPr>
        <p:spPr>
          <a:xfrm>
            <a:off x="7751763" y="85726"/>
            <a:ext cx="2735262" cy="5935663"/>
          </a:xfrm>
          <a:solidFill>
            <a:srgbClr val="CCFFFF"/>
          </a:solidFill>
          <a:ln w="57150" cmpd="thickThin">
            <a:solidFill>
              <a:srgbClr val="FF0000"/>
            </a:solidFill>
            <a:miter lim="800000"/>
            <a:headEnd/>
            <a:tailEnd/>
          </a:ln>
        </p:spPr>
        <p:txBody>
          <a:bodyPr/>
          <a:lstStyle/>
          <a:p>
            <a:pPr algn="l" eaLnBrk="1" hangingPunct="1">
              <a:lnSpc>
                <a:spcPct val="130000"/>
              </a:lnSpc>
            </a:pPr>
            <a:r>
              <a:rPr lang="tr-TR" altLang="tr-TR" sz="2000"/>
              <a:t>Beyazın Piyonu </a:t>
            </a:r>
            <a:r>
              <a:rPr lang="tr-TR" altLang="tr-TR" sz="2000" b="1"/>
              <a:t>BEŞİNCİ YATAYA</a:t>
            </a:r>
            <a:r>
              <a:rPr lang="tr-TR" altLang="tr-TR" sz="2000"/>
              <a:t> ulaşmıştır. Beyazların tarafından sayınız.</a:t>
            </a:r>
            <a:br>
              <a:rPr lang="tr-TR" altLang="tr-TR" sz="2000"/>
            </a:br>
            <a:r>
              <a:rPr lang="tr-TR" altLang="tr-TR" sz="2000"/>
              <a:t/>
            </a:r>
            <a:br>
              <a:rPr lang="tr-TR" altLang="tr-TR" sz="2000"/>
            </a:br>
            <a:r>
              <a:rPr lang="tr-TR" altLang="tr-TR" sz="2000"/>
              <a:t>Hamle sırası Siyahındır. </a:t>
            </a:r>
            <a:br>
              <a:rPr lang="tr-TR" altLang="tr-TR" sz="2000"/>
            </a:br>
            <a:r>
              <a:rPr lang="tr-TR" altLang="tr-TR" sz="2000"/>
              <a:t/>
            </a:r>
            <a:br>
              <a:rPr lang="tr-TR" altLang="tr-TR" sz="2000"/>
            </a:br>
            <a:r>
              <a:rPr lang="tr-TR" altLang="tr-TR" sz="2000"/>
              <a:t>Yanındaki dikeyde Piyonu vardır.</a:t>
            </a:r>
            <a:br>
              <a:rPr lang="tr-TR" altLang="tr-TR" sz="2000"/>
            </a:br>
            <a:r>
              <a:rPr lang="tr-TR" altLang="tr-TR" sz="2000"/>
              <a:t/>
            </a:r>
            <a:br>
              <a:rPr lang="tr-TR" altLang="tr-TR" sz="2000"/>
            </a:br>
            <a:r>
              <a:rPr lang="tr-TR" altLang="tr-TR" sz="2000"/>
              <a:t>Piyonunu</a:t>
            </a:r>
            <a:r>
              <a:rPr lang="tr-TR" altLang="tr-TR" sz="2000" b="1"/>
              <a:t> İKİ KARE</a:t>
            </a:r>
            <a:r>
              <a:rPr lang="tr-TR" altLang="tr-TR" sz="2000"/>
              <a:t> sürmek üzeredir. </a:t>
            </a:r>
          </a:p>
        </p:txBody>
      </p:sp>
      <p:pic>
        <p:nvPicPr>
          <p:cNvPr id="75779" name="Picture 5" descr="enpas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03389" y="115889"/>
            <a:ext cx="5832475" cy="5832475"/>
          </a:xfrm>
          <a:noFill/>
          <a:ln w="28575">
            <a:solidFill>
              <a:srgbClr val="FF0000"/>
            </a:solidFill>
            <a:miter lim="800000"/>
            <a:headEnd/>
            <a:tailEnd/>
          </a:ln>
        </p:spPr>
      </p:pic>
    </p:spTree>
    <p:extLst>
      <p:ext uri="{BB962C8B-B14F-4D97-AF65-F5344CB8AC3E}">
        <p14:creationId xmlns:p14="http://schemas.microsoft.com/office/powerpoint/2010/main" val="135491570"/>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6"/>
          <p:cNvSpPr>
            <a:spLocks noGrp="1" noChangeArrowheads="1"/>
          </p:cNvSpPr>
          <p:nvPr>
            <p:ph type="title"/>
          </p:nvPr>
        </p:nvSpPr>
        <p:spPr>
          <a:xfrm>
            <a:off x="1703388" y="115888"/>
            <a:ext cx="2868612" cy="6437312"/>
          </a:xfrm>
          <a:solidFill>
            <a:srgbClr val="CCFFFF"/>
          </a:solidFill>
          <a:ln w="57150" cmpd="thickThin">
            <a:solidFill>
              <a:srgbClr val="FF0000"/>
            </a:solidFill>
            <a:miter lim="800000"/>
            <a:headEnd/>
            <a:tailEnd/>
          </a:ln>
        </p:spPr>
        <p:txBody>
          <a:bodyPr/>
          <a:lstStyle/>
          <a:p>
            <a:pPr algn="l" eaLnBrk="1" hangingPunct="1">
              <a:lnSpc>
                <a:spcPct val="150000"/>
              </a:lnSpc>
            </a:pPr>
            <a:r>
              <a:rPr lang="tr-TR" altLang="tr-TR" sz="2400"/>
              <a:t>Siyah Piyonu </a:t>
            </a:r>
            <a:r>
              <a:rPr lang="tr-TR" altLang="tr-TR" sz="2400" b="1"/>
              <a:t>İKİ KARE</a:t>
            </a:r>
            <a:r>
              <a:rPr lang="tr-TR" altLang="tr-TR" sz="2400"/>
              <a:t> sürmüştür.</a:t>
            </a:r>
            <a:br>
              <a:rPr lang="tr-TR" altLang="tr-TR" sz="2400"/>
            </a:br>
            <a:r>
              <a:rPr lang="tr-TR" altLang="tr-TR" sz="2400"/>
              <a:t/>
            </a:r>
            <a:br>
              <a:rPr lang="tr-TR" altLang="tr-TR" sz="2400"/>
            </a:br>
            <a:r>
              <a:rPr lang="tr-TR" altLang="tr-TR" sz="2400"/>
              <a:t>Şimdi Beyaz isterse, </a:t>
            </a:r>
            <a:r>
              <a:rPr lang="tr-TR" altLang="tr-TR" sz="2400" b="1"/>
              <a:t>SİYAH PİYON SANKİ BİR KARE SÜRÜLMÜŞCESİNE ONU ALABİLİR.</a:t>
            </a:r>
            <a:r>
              <a:rPr lang="tr-TR" altLang="tr-TR" sz="2400"/>
              <a:t> </a:t>
            </a:r>
          </a:p>
        </p:txBody>
      </p:sp>
      <p:pic>
        <p:nvPicPr>
          <p:cNvPr id="76803" name="Picture 5" descr="enpas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727575" y="115888"/>
            <a:ext cx="5905500" cy="5905500"/>
          </a:xfrm>
          <a:noFill/>
          <a:ln w="28575">
            <a:solidFill>
              <a:srgbClr val="FF0000"/>
            </a:solidFill>
            <a:miter lim="800000"/>
            <a:headEnd/>
            <a:tailEnd/>
          </a:ln>
        </p:spPr>
      </p:pic>
    </p:spTree>
    <p:extLst>
      <p:ext uri="{BB962C8B-B14F-4D97-AF65-F5344CB8AC3E}">
        <p14:creationId xmlns:p14="http://schemas.microsoft.com/office/powerpoint/2010/main" val="3314498017"/>
      </p:ext>
    </p:extLst>
  </p:cSld>
  <p:clrMapOvr>
    <a:masterClrMapping/>
  </p:clrMapOvr>
  <p:transition spd="slow">
    <p:fade/>
    <p:sndAc>
      <p:stSnd>
        <p:snd r:embed="rId2" name="chimes.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6"/>
          <p:cNvSpPr>
            <a:spLocks noGrp="1" noChangeArrowheads="1"/>
          </p:cNvSpPr>
          <p:nvPr>
            <p:ph type="title"/>
          </p:nvPr>
        </p:nvSpPr>
        <p:spPr>
          <a:xfrm>
            <a:off x="7896226" y="188914"/>
            <a:ext cx="2771775" cy="6516687"/>
          </a:xfrm>
          <a:solidFill>
            <a:srgbClr val="CCFFFF"/>
          </a:solidFill>
          <a:ln w="57150" cmpd="thickThin">
            <a:solidFill>
              <a:srgbClr val="FF0000"/>
            </a:solidFill>
            <a:miter lim="800000"/>
            <a:headEnd/>
            <a:tailEnd/>
          </a:ln>
        </p:spPr>
        <p:txBody>
          <a:bodyPr/>
          <a:lstStyle/>
          <a:p>
            <a:pPr algn="l" eaLnBrk="1" hangingPunct="1">
              <a:lnSpc>
                <a:spcPct val="130000"/>
              </a:lnSpc>
            </a:pPr>
            <a:r>
              <a:rPr lang="tr-TR" altLang="tr-TR" sz="2400"/>
              <a:t>Bu durum Beyaz </a:t>
            </a:r>
            <a:r>
              <a:rPr lang="tr-TR" altLang="tr-TR" sz="2400" b="1"/>
              <a:t>GEÇERKEN ALMA HAREKETİNİ</a:t>
            </a:r>
            <a:r>
              <a:rPr lang="tr-TR" altLang="tr-TR" sz="2400"/>
              <a:t> yaptıktan sonraki durumdur.</a:t>
            </a:r>
            <a:br>
              <a:rPr lang="tr-TR" altLang="tr-TR" sz="2400"/>
            </a:br>
            <a:r>
              <a:rPr lang="tr-TR" altLang="tr-TR" sz="2400"/>
              <a:t/>
            </a:r>
            <a:br>
              <a:rPr lang="tr-TR" altLang="tr-TR" sz="2400"/>
            </a:br>
            <a:r>
              <a:rPr lang="tr-TR" altLang="tr-TR" sz="2400"/>
              <a:t>Dikkat ediniz ki Piyon şimdi </a:t>
            </a:r>
            <a:r>
              <a:rPr lang="tr-TR" altLang="tr-TR" sz="2400" b="1"/>
              <a:t>ALTINCI YATAYDADIR.</a:t>
            </a:r>
            <a:r>
              <a:rPr lang="tr-TR" altLang="tr-TR" sz="2400"/>
              <a:t> </a:t>
            </a:r>
          </a:p>
        </p:txBody>
      </p:sp>
      <p:pic>
        <p:nvPicPr>
          <p:cNvPr id="77827" name="Picture 5" descr="enpas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03389" y="188914"/>
            <a:ext cx="5976937" cy="5976937"/>
          </a:xfrm>
          <a:noFill/>
          <a:ln w="57150" cmpd="thickThin">
            <a:solidFill>
              <a:srgbClr val="FF0000"/>
            </a:solidFill>
            <a:miter lim="800000"/>
            <a:headEnd/>
            <a:tailEnd/>
          </a:ln>
        </p:spPr>
      </p:pic>
    </p:spTree>
    <p:extLst>
      <p:ext uri="{BB962C8B-B14F-4D97-AF65-F5344CB8AC3E}">
        <p14:creationId xmlns:p14="http://schemas.microsoft.com/office/powerpoint/2010/main" val="4065912526"/>
      </p:ext>
    </p:extLst>
  </p:cSld>
  <p:clrMapOvr>
    <a:masterClrMapping/>
  </p:clrMapOvr>
  <p:transition spd="slow">
    <p:fade/>
    <p:sndAc>
      <p:stSnd>
        <p:snd r:embed="rId2" name="chimes.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6"/>
          <p:cNvSpPr>
            <a:spLocks noGrp="1" noChangeArrowheads="1"/>
          </p:cNvSpPr>
          <p:nvPr>
            <p:ph type="title"/>
          </p:nvPr>
        </p:nvSpPr>
        <p:spPr>
          <a:xfrm>
            <a:off x="1703388" y="115888"/>
            <a:ext cx="2792412" cy="6513512"/>
          </a:xfrm>
          <a:solidFill>
            <a:srgbClr val="CCFFFF"/>
          </a:solidFill>
          <a:ln w="57150" cmpd="thickThin">
            <a:solidFill>
              <a:srgbClr val="FF0000"/>
            </a:solidFill>
            <a:miter lim="800000"/>
            <a:headEnd/>
            <a:tailEnd/>
          </a:ln>
        </p:spPr>
        <p:txBody>
          <a:bodyPr/>
          <a:lstStyle/>
          <a:p>
            <a:pPr algn="l" eaLnBrk="1" hangingPunct="1">
              <a:lnSpc>
                <a:spcPct val="110000"/>
              </a:lnSpc>
            </a:pPr>
            <a:r>
              <a:rPr lang="tr-TR" altLang="tr-TR" sz="2400"/>
              <a:t>Şimdi de Siyahı aynı şeyi yaparken izleyelim.</a:t>
            </a:r>
            <a:br>
              <a:rPr lang="tr-TR" altLang="tr-TR" sz="2400"/>
            </a:br>
            <a:r>
              <a:rPr lang="tr-TR" altLang="tr-TR" sz="2400"/>
              <a:t/>
            </a:r>
            <a:br>
              <a:rPr lang="tr-TR" altLang="tr-TR" sz="2400"/>
            </a:br>
            <a:r>
              <a:rPr lang="tr-TR" altLang="tr-TR" sz="2400"/>
              <a:t>Siyahın </a:t>
            </a:r>
            <a:r>
              <a:rPr lang="tr-TR" altLang="tr-TR" sz="2400" b="1"/>
              <a:t>BEŞİNCİ YATAYDA</a:t>
            </a:r>
            <a:r>
              <a:rPr lang="tr-TR" altLang="tr-TR" sz="2400"/>
              <a:t> bir Piyonu vardır.</a:t>
            </a:r>
            <a:br>
              <a:rPr lang="tr-TR" altLang="tr-TR" sz="2400"/>
            </a:br>
            <a:r>
              <a:rPr lang="tr-TR" altLang="tr-TR" sz="2400"/>
              <a:t/>
            </a:r>
            <a:br>
              <a:rPr lang="tr-TR" altLang="tr-TR" sz="2400"/>
            </a:br>
            <a:r>
              <a:rPr lang="tr-TR" altLang="tr-TR" sz="2400"/>
              <a:t>Beyazınsa </a:t>
            </a:r>
            <a:r>
              <a:rPr lang="tr-TR" altLang="tr-TR" sz="2400" b="1"/>
              <a:t>İKİNCİ YATAYDA</a:t>
            </a:r>
            <a:r>
              <a:rPr lang="tr-TR" altLang="tr-TR" sz="2400"/>
              <a:t> Bir piyonu vardır ve iki sürmek üzeredir. </a:t>
            </a:r>
          </a:p>
        </p:txBody>
      </p:sp>
      <p:pic>
        <p:nvPicPr>
          <p:cNvPr id="78851" name="Picture 5" descr="enpas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583113" y="260351"/>
            <a:ext cx="5948362" cy="5948363"/>
          </a:xfrm>
          <a:noFill/>
          <a:ln w="57150" cmpd="thickThin">
            <a:solidFill>
              <a:srgbClr val="FF0000"/>
            </a:solidFill>
            <a:miter lim="800000"/>
            <a:headEnd/>
            <a:tailEnd/>
          </a:ln>
        </p:spPr>
      </p:pic>
    </p:spTree>
    <p:extLst>
      <p:ext uri="{BB962C8B-B14F-4D97-AF65-F5344CB8AC3E}">
        <p14:creationId xmlns:p14="http://schemas.microsoft.com/office/powerpoint/2010/main" val="3116910221"/>
      </p:ext>
    </p:extLst>
  </p:cSld>
  <p:clrMapOvr>
    <a:masterClrMapping/>
  </p:clrMapOvr>
  <p:transition spd="slow">
    <p:fade/>
    <p:sndAc>
      <p:stSnd>
        <p:snd r:embed="rId2" name="chimes.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6"/>
          <p:cNvSpPr>
            <a:spLocks noGrp="1" noChangeArrowheads="1"/>
          </p:cNvSpPr>
          <p:nvPr>
            <p:ph type="title"/>
          </p:nvPr>
        </p:nvSpPr>
        <p:spPr>
          <a:xfrm>
            <a:off x="7753351" y="346076"/>
            <a:ext cx="2663825" cy="5891213"/>
          </a:xfrm>
          <a:solidFill>
            <a:srgbClr val="CCFFFF"/>
          </a:solidFill>
          <a:ln w="57150" cmpd="thickThin">
            <a:solidFill>
              <a:srgbClr val="FF0000"/>
            </a:solidFill>
            <a:miter lim="800000"/>
            <a:headEnd/>
            <a:tailEnd/>
          </a:ln>
        </p:spPr>
        <p:txBody>
          <a:bodyPr/>
          <a:lstStyle/>
          <a:p>
            <a:pPr algn="l" eaLnBrk="1" hangingPunct="1">
              <a:lnSpc>
                <a:spcPct val="140000"/>
              </a:lnSpc>
            </a:pPr>
            <a:r>
              <a:rPr lang="tr-TR" altLang="tr-TR" sz="2800"/>
              <a:t>Şimdi Beyaz Piyonunu </a:t>
            </a:r>
            <a:r>
              <a:rPr lang="tr-TR" altLang="tr-TR" sz="2800" b="1"/>
              <a:t>İKİ KARE</a:t>
            </a:r>
            <a:r>
              <a:rPr lang="tr-TR" altLang="tr-TR" sz="2800"/>
              <a:t> Sürmüştür.</a:t>
            </a:r>
            <a:br>
              <a:rPr lang="tr-TR" altLang="tr-TR" sz="2800"/>
            </a:br>
            <a:r>
              <a:rPr lang="tr-TR" altLang="tr-TR" sz="2800"/>
              <a:t/>
            </a:r>
            <a:br>
              <a:rPr lang="tr-TR" altLang="tr-TR" sz="2800"/>
            </a:br>
            <a:r>
              <a:rPr lang="tr-TR" altLang="tr-TR" sz="2800"/>
              <a:t>Siyahın </a:t>
            </a:r>
            <a:r>
              <a:rPr lang="tr-TR" altLang="tr-TR" sz="2800" b="1"/>
              <a:t>GEÇERKEN ALMA</a:t>
            </a:r>
            <a:r>
              <a:rPr lang="tr-TR" altLang="tr-TR" sz="2800"/>
              <a:t> şansı vardır. </a:t>
            </a:r>
          </a:p>
        </p:txBody>
      </p:sp>
      <p:pic>
        <p:nvPicPr>
          <p:cNvPr id="79875" name="Picture 5" descr="enpas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74825" y="404814"/>
            <a:ext cx="5761038" cy="5761037"/>
          </a:xfrm>
          <a:noFill/>
          <a:ln w="57150" cmpd="thickThin">
            <a:solidFill>
              <a:srgbClr val="FF0000"/>
            </a:solidFill>
            <a:miter lim="800000"/>
            <a:headEnd/>
            <a:tailEnd/>
          </a:ln>
        </p:spPr>
      </p:pic>
    </p:spTree>
    <p:extLst>
      <p:ext uri="{BB962C8B-B14F-4D97-AF65-F5344CB8AC3E}">
        <p14:creationId xmlns:p14="http://schemas.microsoft.com/office/powerpoint/2010/main" val="1281195127"/>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7032626" y="188914"/>
            <a:ext cx="3465513" cy="6048375"/>
          </a:xfrm>
          <a:solidFill>
            <a:srgbClr val="CCFFFF"/>
          </a:solidFill>
          <a:ln w="57150" cmpd="thickThin">
            <a:solidFill>
              <a:srgbClr val="FF0000"/>
            </a:solidFill>
            <a:miter lim="800000"/>
            <a:headEnd/>
            <a:tailEnd/>
          </a:ln>
        </p:spPr>
        <p:txBody>
          <a:bodyPr/>
          <a:lstStyle/>
          <a:p>
            <a:pPr eaLnBrk="1" hangingPunct="1">
              <a:lnSpc>
                <a:spcPct val="130000"/>
              </a:lnSpc>
            </a:pPr>
            <a:r>
              <a:rPr lang="tr-TR" altLang="tr-TR" sz="1800" b="1"/>
              <a:t>ROK</a:t>
            </a:r>
            <a:r>
              <a:rPr lang="tr-TR" altLang="tr-TR" sz="1800"/>
              <a:t> Şah ve Kaleyle yapılan 2 hamlenin oluşumundan oluşan tek bir harekettir.</a:t>
            </a:r>
            <a:br>
              <a:rPr lang="tr-TR" altLang="tr-TR" sz="1800"/>
            </a:br>
            <a:r>
              <a:rPr lang="tr-TR" altLang="tr-TR" sz="1800"/>
              <a:t/>
            </a:r>
            <a:br>
              <a:rPr lang="tr-TR" altLang="tr-TR" sz="1800"/>
            </a:br>
            <a:r>
              <a:rPr lang="tr-TR" altLang="tr-TR" sz="1800"/>
              <a:t>Oyunda bir en fazla bir defa yapabilirsiniz.</a:t>
            </a:r>
            <a:br>
              <a:rPr lang="tr-TR" altLang="tr-TR" sz="1800"/>
            </a:br>
            <a:r>
              <a:rPr lang="tr-TR" altLang="tr-TR" sz="1800"/>
              <a:t/>
            </a:r>
            <a:br>
              <a:rPr lang="tr-TR" altLang="tr-TR" sz="1800"/>
            </a:br>
            <a:r>
              <a:rPr lang="tr-TR" altLang="tr-TR" sz="1800"/>
              <a:t>Şahınız Kaleye doğru iki hamle atar.</a:t>
            </a:r>
            <a:br>
              <a:rPr lang="tr-TR" altLang="tr-TR" sz="1800"/>
            </a:br>
            <a:r>
              <a:rPr lang="tr-TR" altLang="tr-TR" sz="1800"/>
              <a:t/>
            </a:r>
            <a:br>
              <a:rPr lang="tr-TR" altLang="tr-TR" sz="1800"/>
            </a:br>
            <a:r>
              <a:rPr lang="tr-TR" altLang="tr-TR" sz="1800"/>
              <a:t>Aynı hamlenin devamı olarak, Kale Şahın üzerinden atlar ve yanına yerleştirilir.</a:t>
            </a:r>
            <a:br>
              <a:rPr lang="tr-TR" altLang="tr-TR" sz="1800"/>
            </a:br>
            <a:endParaRPr lang="tr-TR" altLang="tr-TR" sz="1800"/>
          </a:p>
        </p:txBody>
      </p:sp>
      <p:pic>
        <p:nvPicPr>
          <p:cNvPr id="62467" name="Picture 5" descr="cast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89" y="836614"/>
            <a:ext cx="5184775" cy="54006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62468" name="WordArt 6"/>
          <p:cNvSpPr>
            <a:spLocks noChangeArrowheads="1" noChangeShapeType="1" noTextEdit="1"/>
          </p:cNvSpPr>
          <p:nvPr/>
        </p:nvSpPr>
        <p:spPr bwMode="auto">
          <a:xfrm>
            <a:off x="2566988" y="188914"/>
            <a:ext cx="2665412" cy="503237"/>
          </a:xfrm>
          <a:prstGeom prst="rect">
            <a:avLst/>
          </a:prstGeom>
        </p:spPr>
        <p:txBody>
          <a:bodyPr wrap="none" fromWordArt="1">
            <a:prstTxWarp prst="textPlain">
              <a:avLst>
                <a:gd name="adj" fmla="val 50000"/>
              </a:avLst>
            </a:prstTxWarp>
          </a:bodyPr>
          <a:lstStyle/>
          <a:p>
            <a:pPr algn="ctr"/>
            <a:r>
              <a:rPr lang="en-GB" sz="3600" kern="10">
                <a:ln w="9525">
                  <a:solidFill>
                    <a:srgbClr val="0000FF"/>
                  </a:solidFill>
                  <a:round/>
                  <a:headEnd/>
                  <a:tailEnd/>
                </a:ln>
                <a:solidFill>
                  <a:srgbClr val="FFFF00"/>
                </a:solidFill>
                <a:latin typeface="Arial Black" panose="020B0A04020102020204" pitchFamily="34" charset="0"/>
              </a:rPr>
              <a:t>R O K</a:t>
            </a:r>
          </a:p>
        </p:txBody>
      </p:sp>
    </p:spTree>
    <p:extLst>
      <p:ext uri="{BB962C8B-B14F-4D97-AF65-F5344CB8AC3E}">
        <p14:creationId xmlns:p14="http://schemas.microsoft.com/office/powerpoint/2010/main" val="4049774687"/>
      </p:ext>
    </p:extLst>
  </p:cSld>
  <p:clrMapOvr>
    <a:masterClrMapping/>
  </p:clrMapOvr>
  <p:transition spd="slow">
    <p:fad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631951" y="130176"/>
            <a:ext cx="3095625" cy="6270625"/>
          </a:xfrm>
          <a:solidFill>
            <a:srgbClr val="CCFFFF"/>
          </a:solidFill>
          <a:ln w="57150" cmpd="thickThin">
            <a:solidFill>
              <a:srgbClr val="FF0000"/>
            </a:solidFill>
            <a:miter lim="800000"/>
            <a:headEnd/>
            <a:tailEnd/>
          </a:ln>
        </p:spPr>
        <p:txBody>
          <a:bodyPr/>
          <a:lstStyle/>
          <a:p>
            <a:pPr eaLnBrk="1" hangingPunct="1"/>
            <a:r>
              <a:rPr lang="tr-TR" altLang="tr-TR" sz="2400"/>
              <a:t>Tahtanın iki kanadından birine rok atabilirsiniz.</a:t>
            </a:r>
            <a:br>
              <a:rPr lang="tr-TR" altLang="tr-TR" sz="2400"/>
            </a:br>
            <a:r>
              <a:rPr lang="tr-TR" altLang="tr-TR" sz="2400"/>
              <a:t/>
            </a:r>
            <a:br>
              <a:rPr lang="tr-TR" altLang="tr-TR" sz="2400"/>
            </a:br>
            <a:r>
              <a:rPr lang="tr-TR" altLang="tr-TR" sz="2400" b="1">
                <a:solidFill>
                  <a:srgbClr val="FF0000"/>
                </a:solidFill>
              </a:rPr>
              <a:t>ŞAH KANADINA</a:t>
            </a:r>
            <a:r>
              <a:rPr lang="tr-TR" altLang="tr-TR" sz="2400" b="1"/>
              <a:t> </a:t>
            </a:r>
            <a:r>
              <a:rPr lang="tr-TR" altLang="tr-TR" sz="2400"/>
              <a:t>(Şahın olduğu taraf) veya </a:t>
            </a:r>
            <a:r>
              <a:rPr lang="tr-TR" altLang="tr-TR" sz="2400" b="1">
                <a:solidFill>
                  <a:srgbClr val="FF0000"/>
                </a:solidFill>
              </a:rPr>
              <a:t>VEZİR KANADINA</a:t>
            </a:r>
            <a:r>
              <a:rPr lang="tr-TR" altLang="tr-TR" sz="2400" b="1"/>
              <a:t> </a:t>
            </a:r>
            <a:r>
              <a:rPr lang="tr-TR" altLang="tr-TR" sz="2400"/>
              <a:t>(Vezirin olduğu taraf)</a:t>
            </a:r>
            <a:br>
              <a:rPr lang="tr-TR" altLang="tr-TR" sz="2400"/>
            </a:br>
            <a:r>
              <a:rPr lang="tr-TR" altLang="tr-TR" sz="2400"/>
              <a:t/>
            </a:r>
            <a:br>
              <a:rPr lang="tr-TR" altLang="tr-TR" sz="2400"/>
            </a:br>
            <a:r>
              <a:rPr lang="tr-TR" altLang="tr-TR" sz="2400"/>
              <a:t>Diagramda Beyaz </a:t>
            </a:r>
            <a:r>
              <a:rPr lang="tr-TR" altLang="tr-TR" sz="2400" b="1">
                <a:solidFill>
                  <a:srgbClr val="FF0000"/>
                </a:solidFill>
              </a:rPr>
              <a:t>ŞAH KANADINA ROK ATMIŞTIR.</a:t>
            </a:r>
            <a:r>
              <a:rPr lang="tr-TR" altLang="tr-TR" sz="2400"/>
              <a:t> </a:t>
            </a:r>
          </a:p>
        </p:txBody>
      </p:sp>
      <p:pic>
        <p:nvPicPr>
          <p:cNvPr id="63491" name="Picture 5" descr="cast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0451" y="187325"/>
            <a:ext cx="5726113" cy="590550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8055129"/>
      </p:ext>
    </p:extLst>
  </p:cSld>
  <p:clrMapOvr>
    <a:masterClrMapping/>
  </p:clrMapOvr>
  <p:transition spd="slow">
    <p:fad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7537451" y="117475"/>
            <a:ext cx="3095625" cy="5975350"/>
          </a:xfrm>
          <a:solidFill>
            <a:srgbClr val="CCFFFF"/>
          </a:solidFill>
          <a:ln w="57150" cmpd="thickThin">
            <a:solidFill>
              <a:srgbClr val="FF0000"/>
            </a:solidFill>
            <a:miter lim="800000"/>
            <a:headEnd/>
            <a:tailEnd/>
          </a:ln>
        </p:spPr>
        <p:txBody>
          <a:bodyPr/>
          <a:lstStyle/>
          <a:p>
            <a:pPr algn="l" eaLnBrk="1" hangingPunct="1">
              <a:lnSpc>
                <a:spcPct val="170000"/>
              </a:lnSpc>
            </a:pPr>
            <a:r>
              <a:rPr lang="tr-TR" altLang="tr-TR" sz="2000"/>
              <a:t>Bu durumda Siyah</a:t>
            </a:r>
            <a:r>
              <a:rPr lang="tr-TR" altLang="tr-TR" sz="2000" b="1"/>
              <a:t> </a:t>
            </a:r>
            <a:r>
              <a:rPr lang="tr-TR" altLang="tr-TR" sz="2000" b="1">
                <a:solidFill>
                  <a:srgbClr val="FF0000"/>
                </a:solidFill>
              </a:rPr>
              <a:t>VEZİR KANADINA ROK ATMIŞTIR.</a:t>
            </a:r>
            <a:br>
              <a:rPr lang="tr-TR" altLang="tr-TR" sz="2000" b="1">
                <a:solidFill>
                  <a:srgbClr val="FF0000"/>
                </a:solidFill>
              </a:rPr>
            </a:br>
            <a:r>
              <a:rPr lang="tr-TR" altLang="tr-TR" sz="2000" b="1">
                <a:solidFill>
                  <a:srgbClr val="FF0000"/>
                </a:solidFill>
              </a:rPr>
              <a:t/>
            </a:r>
            <a:br>
              <a:rPr lang="tr-TR" altLang="tr-TR" sz="2000" b="1">
                <a:solidFill>
                  <a:srgbClr val="FF0000"/>
                </a:solidFill>
              </a:rPr>
            </a:br>
            <a:r>
              <a:rPr lang="tr-TR" altLang="tr-TR" sz="2000"/>
              <a:t>Vezir kanadına rok atılırsa Şah merkeze daha yakın olur.</a:t>
            </a:r>
            <a:br>
              <a:rPr lang="tr-TR" altLang="tr-TR" sz="2000"/>
            </a:br>
            <a:r>
              <a:rPr lang="tr-TR" altLang="tr-TR" sz="2000"/>
              <a:t/>
            </a:r>
            <a:br>
              <a:rPr lang="tr-TR" altLang="tr-TR" sz="2000"/>
            </a:br>
            <a:r>
              <a:rPr lang="tr-TR" altLang="tr-TR" sz="2000"/>
              <a:t>Şah kanadına rok atılırsa Şah daha kenardadır. </a:t>
            </a:r>
          </a:p>
        </p:txBody>
      </p:sp>
      <p:pic>
        <p:nvPicPr>
          <p:cNvPr id="64515" name="Picture 5" descr="cast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0364" y="117475"/>
            <a:ext cx="5761037" cy="5975350"/>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8452016"/>
      </p:ext>
    </p:extLst>
  </p:cSld>
  <p:clrMapOvr>
    <a:masterClrMapping/>
  </p:clrMapOvr>
  <p:transition spd="slow">
    <p:fad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7607300" y="58738"/>
            <a:ext cx="3060700" cy="6646862"/>
          </a:xfrm>
          <a:solidFill>
            <a:srgbClr val="CCFFFF"/>
          </a:solidFill>
          <a:ln w="57150" cmpd="thickThin">
            <a:solidFill>
              <a:srgbClr val="FF0000"/>
            </a:solidFill>
            <a:miter lim="800000"/>
            <a:headEnd/>
            <a:tailEnd/>
          </a:ln>
        </p:spPr>
        <p:txBody>
          <a:bodyPr/>
          <a:lstStyle/>
          <a:p>
            <a:pPr eaLnBrk="1" hangingPunct="1">
              <a:lnSpc>
                <a:spcPct val="110000"/>
              </a:lnSpc>
            </a:pPr>
            <a:r>
              <a:rPr lang="tr-TR" altLang="tr-TR" sz="1800"/>
              <a:t>Sadece kıpırdamamış bir Şah ve Kale ile rok atabilirsiniz.</a:t>
            </a:r>
            <a:br>
              <a:rPr lang="tr-TR" altLang="tr-TR" sz="1800"/>
            </a:br>
            <a:r>
              <a:rPr lang="tr-TR" altLang="tr-TR" sz="1800"/>
              <a:t/>
            </a:r>
            <a:br>
              <a:rPr lang="tr-TR" altLang="tr-TR" sz="1800"/>
            </a:br>
            <a:r>
              <a:rPr lang="tr-TR" altLang="tr-TR" sz="1800"/>
              <a:t>Siyah rok</a:t>
            </a:r>
            <a:r>
              <a:rPr lang="tr-TR" altLang="tr-TR" sz="1800" b="1"/>
              <a:t> ATAMAZ </a:t>
            </a:r>
            <a:r>
              <a:rPr lang="tr-TR" altLang="tr-TR" sz="1800"/>
              <a:t>çünkü Şahıyla oynamıştır.</a:t>
            </a:r>
            <a:br>
              <a:rPr lang="tr-TR" altLang="tr-TR" sz="1800"/>
            </a:br>
            <a:r>
              <a:rPr lang="tr-TR" altLang="tr-TR" sz="1800"/>
              <a:t/>
            </a:r>
            <a:br>
              <a:rPr lang="tr-TR" altLang="tr-TR" sz="1800"/>
            </a:br>
            <a:r>
              <a:rPr lang="tr-TR" altLang="tr-TR" sz="1800"/>
              <a:t>Şahını eski yerine gelse bile </a:t>
            </a:r>
            <a:r>
              <a:rPr lang="tr-TR" altLang="tr-TR" sz="1800" b="1"/>
              <a:t>ROK</a:t>
            </a:r>
            <a:r>
              <a:rPr lang="tr-TR" altLang="tr-TR" sz="1800"/>
              <a:t> </a:t>
            </a:r>
            <a:r>
              <a:rPr lang="tr-TR" altLang="tr-TR" sz="1800" b="1"/>
              <a:t>ATAMAZ</a:t>
            </a:r>
            <a:r>
              <a:rPr lang="tr-TR" altLang="tr-TR" sz="1800"/>
              <a:t>.</a:t>
            </a:r>
            <a:br>
              <a:rPr lang="tr-TR" altLang="tr-TR" sz="1800"/>
            </a:br>
            <a:r>
              <a:rPr lang="tr-TR" altLang="tr-TR" sz="1800"/>
              <a:t/>
            </a:r>
            <a:br>
              <a:rPr lang="tr-TR" altLang="tr-TR" sz="1800"/>
            </a:br>
            <a:r>
              <a:rPr lang="tr-TR" altLang="tr-TR" sz="1800"/>
              <a:t>Beyaz ise </a:t>
            </a:r>
            <a:r>
              <a:rPr lang="tr-TR" altLang="tr-TR" sz="1800" b="1"/>
              <a:t>VEZİR KANADINA</a:t>
            </a:r>
            <a:r>
              <a:rPr lang="tr-TR" altLang="tr-TR" sz="1800"/>
              <a:t> rok </a:t>
            </a:r>
            <a:r>
              <a:rPr lang="tr-TR" altLang="tr-TR" sz="1800" b="1"/>
              <a:t>ATAMAZ</a:t>
            </a:r>
            <a:r>
              <a:rPr lang="tr-TR" altLang="tr-TR" sz="1800"/>
              <a:t> çünkü </a:t>
            </a:r>
            <a:r>
              <a:rPr lang="tr-TR" altLang="tr-TR" sz="1800" b="1"/>
              <a:t>VEZİR KALESİYLE</a:t>
            </a:r>
            <a:r>
              <a:rPr lang="tr-TR" altLang="tr-TR" sz="1800"/>
              <a:t> oynamıştır.</a:t>
            </a:r>
            <a:br>
              <a:rPr lang="tr-TR" altLang="tr-TR" sz="1800"/>
            </a:br>
            <a:r>
              <a:rPr lang="tr-TR" altLang="tr-TR" sz="1800"/>
              <a:t/>
            </a:r>
            <a:br>
              <a:rPr lang="tr-TR" altLang="tr-TR" sz="1800"/>
            </a:br>
            <a:r>
              <a:rPr lang="tr-TR" altLang="tr-TR" sz="1800"/>
              <a:t>Fakat </a:t>
            </a:r>
            <a:r>
              <a:rPr lang="tr-TR" altLang="tr-TR" sz="1800" b="1">
                <a:solidFill>
                  <a:srgbClr val="FF0000"/>
                </a:solidFill>
              </a:rPr>
              <a:t>ŞAH KANADINA</a:t>
            </a:r>
            <a:r>
              <a:rPr lang="tr-TR" altLang="tr-TR" sz="1800">
                <a:solidFill>
                  <a:srgbClr val="FF0000"/>
                </a:solidFill>
              </a:rPr>
              <a:t> </a:t>
            </a:r>
            <a:r>
              <a:rPr lang="tr-TR" altLang="tr-TR" sz="1800" b="1">
                <a:solidFill>
                  <a:srgbClr val="FF0000"/>
                </a:solidFill>
              </a:rPr>
              <a:t>ROK</a:t>
            </a:r>
            <a:r>
              <a:rPr lang="tr-TR" altLang="tr-TR" sz="1800">
                <a:solidFill>
                  <a:srgbClr val="FF0000"/>
                </a:solidFill>
              </a:rPr>
              <a:t> </a:t>
            </a:r>
            <a:r>
              <a:rPr lang="tr-TR" altLang="tr-TR" sz="1800" b="1">
                <a:solidFill>
                  <a:srgbClr val="FF0000"/>
                </a:solidFill>
              </a:rPr>
              <a:t>ATABİLİR</a:t>
            </a:r>
            <a:r>
              <a:rPr lang="tr-TR" altLang="tr-TR" sz="1800"/>
              <a:t> </a:t>
            </a:r>
          </a:p>
        </p:txBody>
      </p:sp>
      <p:pic>
        <p:nvPicPr>
          <p:cNvPr id="65539" name="Picture 5" descr="cast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7025" y="82550"/>
            <a:ext cx="5867400" cy="5867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9324727"/>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1631950" y="115888"/>
            <a:ext cx="2940050" cy="6589712"/>
          </a:xfrm>
          <a:solidFill>
            <a:srgbClr val="CCFFFF"/>
          </a:solidFill>
          <a:ln w="57150" cmpd="thickThin">
            <a:solidFill>
              <a:srgbClr val="FF0000"/>
            </a:solidFill>
            <a:miter lim="800000"/>
            <a:headEnd/>
            <a:tailEnd/>
          </a:ln>
        </p:spPr>
        <p:txBody>
          <a:bodyPr/>
          <a:lstStyle/>
          <a:p>
            <a:pPr eaLnBrk="1" hangingPunct="1">
              <a:lnSpc>
                <a:spcPct val="120000"/>
              </a:lnSpc>
            </a:pPr>
            <a:r>
              <a:rPr lang="tr-TR" altLang="tr-TR" sz="2000" b="1">
                <a:solidFill>
                  <a:srgbClr val="FF0000"/>
                </a:solidFill>
              </a:rPr>
              <a:t>ŞAH ALTINDAYKEN</a:t>
            </a:r>
            <a:r>
              <a:rPr lang="tr-TR" altLang="tr-TR" sz="2000"/>
              <a:t> rok </a:t>
            </a:r>
            <a:r>
              <a:rPr lang="tr-TR" altLang="tr-TR" sz="2000" b="1">
                <a:solidFill>
                  <a:srgbClr val="FF0000"/>
                </a:solidFill>
              </a:rPr>
              <a:t>ATILAMAZ.</a:t>
            </a:r>
            <a:r>
              <a:rPr lang="tr-TR" altLang="tr-TR" sz="2000">
                <a:solidFill>
                  <a:srgbClr val="FF0000"/>
                </a:solidFill>
              </a:rPr>
              <a:t/>
            </a:r>
            <a:br>
              <a:rPr lang="tr-TR" altLang="tr-TR" sz="2000">
                <a:solidFill>
                  <a:srgbClr val="FF0000"/>
                </a:solidFill>
              </a:rPr>
            </a:br>
            <a:r>
              <a:rPr lang="tr-TR" altLang="tr-TR" sz="2000">
                <a:solidFill>
                  <a:srgbClr val="FF0000"/>
                </a:solidFill>
              </a:rPr>
              <a:t/>
            </a:r>
            <a:br>
              <a:rPr lang="tr-TR" altLang="tr-TR" sz="2000">
                <a:solidFill>
                  <a:srgbClr val="FF0000"/>
                </a:solidFill>
              </a:rPr>
            </a:br>
            <a:r>
              <a:rPr lang="tr-TR" altLang="tr-TR" sz="2000"/>
              <a:t>Burada Siyah Fille </a:t>
            </a:r>
            <a:r>
              <a:rPr lang="tr-TR" altLang="tr-TR" sz="2000" b="1">
                <a:solidFill>
                  <a:srgbClr val="FF0000"/>
                </a:solidFill>
              </a:rPr>
              <a:t>ŞAH ÇEKİLMİŞ</a:t>
            </a:r>
            <a:r>
              <a:rPr lang="tr-TR" altLang="tr-TR" sz="2000"/>
              <a:t> durumdadır.</a:t>
            </a:r>
            <a:br>
              <a:rPr lang="tr-TR" altLang="tr-TR" sz="2000"/>
            </a:br>
            <a:r>
              <a:rPr lang="tr-TR" altLang="tr-TR" sz="2000"/>
              <a:t/>
            </a:r>
            <a:br>
              <a:rPr lang="tr-TR" altLang="tr-TR" sz="2000"/>
            </a:br>
            <a:r>
              <a:rPr lang="tr-TR" altLang="tr-TR" sz="2000"/>
              <a:t>Şah tehdidinden kurtulmak için </a:t>
            </a:r>
            <a:r>
              <a:rPr lang="tr-TR" altLang="tr-TR" sz="2000" b="1">
                <a:solidFill>
                  <a:srgbClr val="FF0000"/>
                </a:solidFill>
              </a:rPr>
              <a:t>ROK</a:t>
            </a:r>
            <a:r>
              <a:rPr lang="tr-TR" altLang="tr-TR" sz="2000">
                <a:solidFill>
                  <a:srgbClr val="FF0000"/>
                </a:solidFill>
              </a:rPr>
              <a:t> </a:t>
            </a:r>
            <a:r>
              <a:rPr lang="tr-TR" altLang="tr-TR" sz="2000" b="1">
                <a:solidFill>
                  <a:srgbClr val="FF0000"/>
                </a:solidFill>
              </a:rPr>
              <a:t>ATILAMAZ.</a:t>
            </a:r>
            <a:r>
              <a:rPr lang="tr-TR" altLang="tr-TR" sz="2000">
                <a:solidFill>
                  <a:srgbClr val="FF0000"/>
                </a:solidFill>
              </a:rPr>
              <a:t/>
            </a:r>
            <a:br>
              <a:rPr lang="tr-TR" altLang="tr-TR" sz="2000">
                <a:solidFill>
                  <a:srgbClr val="FF0000"/>
                </a:solidFill>
              </a:rPr>
            </a:br>
            <a:r>
              <a:rPr lang="tr-TR" altLang="tr-TR" sz="2000"/>
              <a:t/>
            </a:r>
            <a:br>
              <a:rPr lang="tr-TR" altLang="tr-TR" sz="2000"/>
            </a:br>
            <a:r>
              <a:rPr lang="tr-TR" altLang="tr-TR" sz="2000"/>
              <a:t>Daha önceden şah çekilmiş, ama Şahınız kıpırdamamışsa rok atabilirsiniz. </a:t>
            </a:r>
          </a:p>
        </p:txBody>
      </p:sp>
      <p:pic>
        <p:nvPicPr>
          <p:cNvPr id="66563" name="Picture 5" descr="cast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6139" y="115889"/>
            <a:ext cx="5976937" cy="5976937"/>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042059"/>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7680326" y="130176"/>
            <a:ext cx="2987675" cy="6575425"/>
          </a:xfrm>
          <a:solidFill>
            <a:srgbClr val="CCFFFF"/>
          </a:solidFill>
          <a:ln w="57150" cmpd="thickThin">
            <a:solidFill>
              <a:srgbClr val="FF0000"/>
            </a:solidFill>
            <a:miter lim="800000"/>
            <a:headEnd/>
            <a:tailEnd/>
          </a:ln>
        </p:spPr>
        <p:txBody>
          <a:bodyPr/>
          <a:lstStyle/>
          <a:p>
            <a:pPr eaLnBrk="1" hangingPunct="1">
              <a:lnSpc>
                <a:spcPct val="140000"/>
              </a:lnSpc>
            </a:pPr>
            <a:r>
              <a:rPr lang="tr-TR" altLang="tr-TR" sz="2400"/>
              <a:t>Rakip taşla kontrol edilen yere gelecek şekilde rok atamazsınız.</a:t>
            </a:r>
            <a:br>
              <a:rPr lang="tr-TR" altLang="tr-TR" sz="2400"/>
            </a:br>
            <a:r>
              <a:rPr lang="tr-TR" altLang="tr-TR" sz="2400"/>
              <a:t/>
            </a:r>
            <a:br>
              <a:rPr lang="tr-TR" altLang="tr-TR" sz="2400"/>
            </a:br>
            <a:r>
              <a:rPr lang="tr-TR" altLang="tr-TR" sz="2400"/>
              <a:t>Bu konumda eğer Beyaz </a:t>
            </a:r>
            <a:r>
              <a:rPr lang="tr-TR" altLang="tr-TR" sz="2400" b="1"/>
              <a:t>VEZİR KANADINA</a:t>
            </a:r>
            <a:r>
              <a:rPr lang="tr-TR" altLang="tr-TR" sz="2400"/>
              <a:t> rok atarsa Şah, Filin tehdidi altında kalmış olur.</a:t>
            </a:r>
          </a:p>
        </p:txBody>
      </p:sp>
      <p:sp>
        <p:nvSpPr>
          <p:cNvPr id="67587" name="Rectangle 4"/>
          <p:cNvSpPr>
            <a:spLocks noChangeArrowheads="1"/>
          </p:cNvSpPr>
          <p:nvPr/>
        </p:nvSpPr>
        <p:spPr bwMode="auto">
          <a:xfrm>
            <a:off x="1524000" y="0"/>
            <a:ext cx="1841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sz="1800"/>
              <a:t/>
            </a:r>
            <a:br>
              <a:rPr lang="tr-TR" altLang="tr-TR" sz="1800"/>
            </a:br>
            <a:endParaRPr lang="tr-TR" altLang="tr-TR" sz="1800"/>
          </a:p>
        </p:txBody>
      </p:sp>
      <p:sp>
        <p:nvSpPr>
          <p:cNvPr id="67588" name="Rectangle 5"/>
          <p:cNvSpPr>
            <a:spLocks noChangeArrowheads="1"/>
          </p:cNvSpPr>
          <p:nvPr/>
        </p:nvSpPr>
        <p:spPr bwMode="auto">
          <a:xfrm>
            <a:off x="1524000" y="0"/>
            <a:ext cx="1841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sz="1800"/>
              <a:t/>
            </a:r>
            <a:br>
              <a:rPr lang="tr-TR" altLang="tr-TR" sz="1800"/>
            </a:br>
            <a:endParaRPr lang="tr-TR" altLang="tr-TR" sz="1800"/>
          </a:p>
        </p:txBody>
      </p:sp>
      <p:pic>
        <p:nvPicPr>
          <p:cNvPr id="67589" name="Picture 7" descr="cast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0363" y="115888"/>
            <a:ext cx="5834062" cy="5834062"/>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6728597"/>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7319964" y="188914"/>
            <a:ext cx="3348037" cy="6669087"/>
          </a:xfrm>
          <a:solidFill>
            <a:srgbClr val="CCFFFF"/>
          </a:solidFill>
          <a:ln w="19050">
            <a:solidFill>
              <a:srgbClr val="FF0000"/>
            </a:solidFill>
            <a:miter lim="800000"/>
            <a:headEnd/>
            <a:tailEnd/>
          </a:ln>
        </p:spPr>
        <p:txBody>
          <a:bodyPr/>
          <a:lstStyle/>
          <a:p>
            <a:pPr eaLnBrk="1" hangingPunct="1">
              <a:lnSpc>
                <a:spcPct val="120000"/>
              </a:lnSpc>
            </a:pPr>
            <a:r>
              <a:rPr lang="tr-TR" altLang="tr-TR" sz="2400"/>
              <a:t>Bu konumda Beyazın </a:t>
            </a:r>
            <a:r>
              <a:rPr lang="tr-TR" altLang="tr-TR" sz="2400" b="1">
                <a:solidFill>
                  <a:srgbClr val="FF0000"/>
                </a:solidFill>
              </a:rPr>
              <a:t>YEDİNCİ YATAYA</a:t>
            </a:r>
            <a:r>
              <a:rPr lang="tr-TR" altLang="tr-TR" sz="2400"/>
              <a:t> ulaşmış Piyonu vardır.</a:t>
            </a:r>
            <a:br>
              <a:rPr lang="tr-TR" altLang="tr-TR" sz="2400"/>
            </a:br>
            <a:r>
              <a:rPr lang="tr-TR" altLang="tr-TR" sz="2400"/>
              <a:t/>
            </a:r>
            <a:br>
              <a:rPr lang="tr-TR" altLang="tr-TR" sz="2400"/>
            </a:br>
            <a:r>
              <a:rPr lang="tr-TR" altLang="tr-TR" sz="2400"/>
              <a:t>Tahtanın sonuna bir piyonu sürdüğünüz zaman, piyonun yerine başka bir taş koymalısınız.</a:t>
            </a:r>
            <a:br>
              <a:rPr lang="tr-TR" altLang="tr-TR" sz="2400"/>
            </a:br>
            <a:r>
              <a:rPr lang="tr-TR" altLang="tr-TR" sz="2400"/>
              <a:t/>
            </a:r>
            <a:br>
              <a:rPr lang="tr-TR" altLang="tr-TR" sz="2400"/>
            </a:br>
            <a:r>
              <a:rPr lang="tr-TR" altLang="tr-TR" sz="2400"/>
              <a:t>Vezir, Kale, Fil veya Attan herhangi birisini seçebilirsiniz. </a:t>
            </a:r>
          </a:p>
        </p:txBody>
      </p:sp>
      <p:pic>
        <p:nvPicPr>
          <p:cNvPr id="69635" name="Picture 5" descr="promo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4826" y="981076"/>
            <a:ext cx="5364163" cy="5364163"/>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69636" name="WordArt 6"/>
          <p:cNvSpPr>
            <a:spLocks noChangeArrowheads="1" noChangeShapeType="1" noTextEdit="1"/>
          </p:cNvSpPr>
          <p:nvPr/>
        </p:nvSpPr>
        <p:spPr bwMode="auto">
          <a:xfrm>
            <a:off x="1774825" y="188913"/>
            <a:ext cx="4826000" cy="576262"/>
          </a:xfrm>
          <a:prstGeom prst="rect">
            <a:avLst/>
          </a:prstGeom>
        </p:spPr>
        <p:txBody>
          <a:bodyPr wrap="none" fromWordArt="1">
            <a:prstTxWarp prst="textPlain">
              <a:avLst>
                <a:gd name="adj" fmla="val 50000"/>
              </a:avLst>
            </a:prstTxWarp>
          </a:bodyPr>
          <a:lstStyle/>
          <a:p>
            <a:pPr algn="ctr"/>
            <a:r>
              <a:rPr lang="en-GB" sz="2400" kern="10">
                <a:ln w="9525">
                  <a:solidFill>
                    <a:srgbClr val="00FFFF"/>
                  </a:solidFill>
                  <a:round/>
                  <a:headEnd/>
                  <a:tailEnd/>
                </a:ln>
                <a:solidFill>
                  <a:srgbClr val="FFFF00"/>
                </a:solidFill>
                <a:latin typeface="Arial Black" panose="020B0A04020102020204" pitchFamily="34" charset="0"/>
              </a:rPr>
              <a:t>PİYON TERFİSİ</a:t>
            </a:r>
          </a:p>
        </p:txBody>
      </p:sp>
    </p:spTree>
    <p:extLst>
      <p:ext uri="{BB962C8B-B14F-4D97-AF65-F5344CB8AC3E}">
        <p14:creationId xmlns:p14="http://schemas.microsoft.com/office/powerpoint/2010/main" val="2564601202"/>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703388" y="115888"/>
            <a:ext cx="3021012" cy="6513512"/>
          </a:xfrm>
          <a:solidFill>
            <a:srgbClr val="CCFFFF"/>
          </a:solidFill>
          <a:ln w="57150" cmpd="thickThin">
            <a:solidFill>
              <a:srgbClr val="FF0000"/>
            </a:solidFill>
            <a:miter lim="800000"/>
            <a:headEnd/>
            <a:tailEnd/>
          </a:ln>
        </p:spPr>
        <p:txBody>
          <a:bodyPr/>
          <a:lstStyle/>
          <a:p>
            <a:pPr algn="l" eaLnBrk="1" hangingPunct="1"/>
            <a:r>
              <a:rPr lang="tr-TR" altLang="tr-TR" sz="2400"/>
              <a:t>Beyazın piyonu </a:t>
            </a:r>
            <a:r>
              <a:rPr lang="tr-TR" altLang="tr-TR" sz="2400" b="1">
                <a:solidFill>
                  <a:srgbClr val="FF0000"/>
                </a:solidFill>
              </a:rPr>
              <a:t>TERFİ ETMİŞTİR</a:t>
            </a:r>
            <a:r>
              <a:rPr lang="tr-TR" altLang="tr-TR" sz="2400" b="1"/>
              <a:t>.</a:t>
            </a:r>
            <a:r>
              <a:rPr lang="tr-TR" altLang="tr-TR" sz="2400"/>
              <a:t/>
            </a:r>
            <a:br>
              <a:rPr lang="tr-TR" altLang="tr-TR" sz="2400"/>
            </a:br>
            <a:r>
              <a:rPr lang="tr-TR" altLang="tr-TR" sz="2400"/>
              <a:t/>
            </a:r>
            <a:br>
              <a:rPr lang="tr-TR" altLang="tr-TR" sz="2400"/>
            </a:br>
            <a:r>
              <a:rPr lang="tr-TR" altLang="tr-TR" sz="2400"/>
              <a:t>Piyonunu Vezire dönüştürmüştür.</a:t>
            </a:r>
            <a:br>
              <a:rPr lang="tr-TR" altLang="tr-TR" sz="2400"/>
            </a:br>
            <a:r>
              <a:rPr lang="tr-TR" altLang="tr-TR" sz="2400"/>
              <a:t/>
            </a:r>
            <a:br>
              <a:rPr lang="tr-TR" altLang="tr-TR" sz="2400"/>
            </a:br>
            <a:r>
              <a:rPr lang="tr-TR" altLang="tr-TR" sz="2400"/>
              <a:t>Neredeyse her zaman Piyon,en güçlü taş olan Vezire terfi ettirilir.</a:t>
            </a:r>
            <a:br>
              <a:rPr lang="tr-TR" altLang="tr-TR" sz="2400"/>
            </a:br>
            <a:r>
              <a:rPr lang="tr-TR" altLang="tr-TR" sz="2400"/>
              <a:t/>
            </a:r>
            <a:br>
              <a:rPr lang="tr-TR" altLang="tr-TR" sz="2400"/>
            </a:br>
            <a:r>
              <a:rPr lang="tr-TR" altLang="tr-TR" sz="2400"/>
              <a:t>Dikkat ediniz ki Piyon tahtadan kaldırılır, eski yerine konmaz. </a:t>
            </a:r>
          </a:p>
        </p:txBody>
      </p:sp>
      <p:pic>
        <p:nvPicPr>
          <p:cNvPr id="70659" name="Picture 5" descr="promo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4264" y="188914"/>
            <a:ext cx="5665787" cy="5832475"/>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2062542"/>
      </p:ext>
    </p:extLst>
  </p:cSld>
  <p:clrMapOvr>
    <a:masterClrMapping/>
  </p:clrMapOvr>
  <p:transition spd="slow">
    <p:fade/>
    <p:sndAc>
      <p:stSnd>
        <p:snd r:embed="rId2" name="chimes.wav"/>
      </p:stSnd>
    </p:sndAc>
  </p:transition>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TotalTime>
  <Words>169</Words>
  <Application>Microsoft Office PowerPoint</Application>
  <PresentationFormat>Özel</PresentationFormat>
  <Paragraphs>24</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PowerPoint Sunusu</vt:lpstr>
      <vt:lpstr>ROK Şah ve Kaleyle yapılan 2 hamlenin oluşumundan oluşan tek bir harekettir.  Oyunda bir en fazla bir defa yapabilirsiniz.  Şahınız Kaleye doğru iki hamle atar.  Aynı hamlenin devamı olarak, Kale Şahın üzerinden atlar ve yanına yerleştirilir. </vt:lpstr>
      <vt:lpstr>Tahtanın iki kanadından birine rok atabilirsiniz.  ŞAH KANADINA (Şahın olduğu taraf) veya VEZİR KANADINA (Vezirin olduğu taraf)  Diagramda Beyaz ŞAH KANADINA ROK ATMIŞTIR. </vt:lpstr>
      <vt:lpstr>Bu durumda Siyah VEZİR KANADINA ROK ATMIŞTIR.  Vezir kanadına rok atılırsa Şah merkeze daha yakın olur.  Şah kanadına rok atılırsa Şah daha kenardadır. </vt:lpstr>
      <vt:lpstr>Sadece kıpırdamamış bir Şah ve Kale ile rok atabilirsiniz.  Siyah rok ATAMAZ çünkü Şahıyla oynamıştır.  Şahını eski yerine gelse bile ROK ATAMAZ.  Beyaz ise VEZİR KANADINA rok ATAMAZ çünkü VEZİR KALESİYLE oynamıştır.  Fakat ŞAH KANADINA ROK ATABİLİR </vt:lpstr>
      <vt:lpstr>ŞAH ALTINDAYKEN rok ATILAMAZ.  Burada Siyah Fille ŞAH ÇEKİLMİŞ durumdadır.  Şah tehdidinden kurtulmak için ROK ATILAMAZ.  Daha önceden şah çekilmiş, ama Şahınız kıpırdamamışsa rok atabilirsiniz. </vt:lpstr>
      <vt:lpstr>Rakip taşla kontrol edilen yere gelecek şekilde rok atamazsınız.  Bu konumda eğer Beyaz VEZİR KANADINA rok atarsa Şah, Filin tehdidi altında kalmış olur.</vt:lpstr>
      <vt:lpstr>Bu konumda Beyazın YEDİNCİ YATAYA ulaşmış Piyonu vardır.  Tahtanın sonuna bir piyonu sürdüğünüz zaman, piyonun yerine başka bir taş koymalısınız.  Vezir, Kale, Fil veya Attan herhangi birisini seçebilirsiniz. </vt:lpstr>
      <vt:lpstr>Beyazın piyonu TERFİ ETMİŞTİR.  Piyonunu Vezire dönüştürmüştür.  Neredeyse her zaman Piyon,en güçlü taş olan Vezire terfi ettirilir.  Dikkat ediniz ki Piyon tahtadan kaldırılır, eski yerine konmaz. </vt:lpstr>
      <vt:lpstr>Bu durumda eğer Beyaz Vezir ÇIKARSA PAT olur!Bunun yerine KALE ÇIKMALIDIR</vt:lpstr>
      <vt:lpstr>Bu durumda eğer Beyaz Vezir ÇIKARSA, Siyah bir sonraki hamlede MAT olur.  Sarı oku takip ederek nasıl mat olduğunu görünüz.  Bu sebeple Beyaz AT ÇIKMALI! At çıkarak ŞAH çeker.  Aynı zamanda Siyah Veziri TEHDİT EDER. Bir sonraki hamlede alır.  Aynı taşla iki TEHDİT birden yapmaya ÇATAL denir </vt:lpstr>
      <vt:lpstr>Bir Vezire sahip olsanız bile başka Vezir çıkabilirsiniz.  Burada Beyaz Piyonuyla Vezir çıkabilir.   O zaman iki tane Vezire sahip olacaktır.  Eğer bütün Piyonlarınızı son sıraya ulaştırırsanız tahtada aynı anda DOKUZ Vezire sahip olabilirsiniz!   Eğer başka Vezir bulamazsınız o­nun yerine Vezir anlamına gelen ters konmuş Kale kullanın. </vt:lpstr>
      <vt:lpstr>GEÇERKEN ALMA kuralı pek çok insanın anlamakta en çok zorluk çektiği kuraldır.  Unutmayın ki GEÇERKEN ALMA, Piyon İKİ KARE sürüldükten sonra yapılır.  Şimdi yavaş yavaş bu konuyu anlatalım. </vt:lpstr>
      <vt:lpstr>Beyazın Piyonu BEŞİNCİ YATAYA ulaşmıştır. Beyazların tarafından sayınız.  Hamle sırası Siyahındır.   Yanındaki dikeyde Piyonu vardır.  Piyonunu İKİ KARE sürmek üzeredir. </vt:lpstr>
      <vt:lpstr>Siyah Piyonu İKİ KARE sürmüştür.  Şimdi Beyaz isterse, SİYAH PİYON SANKİ BİR KARE SÜRÜLMÜŞCESİNE ONU ALABİLİR. </vt:lpstr>
      <vt:lpstr>Bu durum Beyaz GEÇERKEN ALMA HAREKETİNİ yaptıktan sonraki durumdur.  Dikkat ediniz ki Piyon şimdi ALTINCI YATAYDADIR. </vt:lpstr>
      <vt:lpstr>Şimdi de Siyahı aynı şeyi yaparken izleyelim.  Siyahın BEŞİNCİ YATAYDA bir Piyonu vardır.  Beyazınsa İKİNCİ YATAYDA Bir piyonu vardır ve iki sürmek üzeredir. </vt:lpstr>
      <vt:lpstr>Şimdi Beyaz Piyonunu İKİ KARE Sürmüştür.  Siyahın GEÇERKEN ALMA şansı vardır.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HAFTA</dc:title>
  <dc:creator>user</dc:creator>
  <cp:lastModifiedBy>user</cp:lastModifiedBy>
  <cp:revision>4</cp:revision>
  <dcterms:created xsi:type="dcterms:W3CDTF">2020-04-27T08:49:59Z</dcterms:created>
  <dcterms:modified xsi:type="dcterms:W3CDTF">2020-05-03T13:12:21Z</dcterms:modified>
</cp:coreProperties>
</file>