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78" r:id="rId3"/>
    <p:sldId id="257" r:id="rId4"/>
    <p:sldId id="279" r:id="rId5"/>
    <p:sldId id="262" r:id="rId6"/>
    <p:sldId id="264" r:id="rId7"/>
    <p:sldId id="269" r:id="rId8"/>
    <p:sldId id="263" r:id="rId9"/>
    <p:sldId id="270" r:id="rId10"/>
    <p:sldId id="258" r:id="rId11"/>
    <p:sldId id="273" r:id="rId12"/>
    <p:sldId id="275" r:id="rId13"/>
    <p:sldId id="259" r:id="rId14"/>
    <p:sldId id="261" r:id="rId15"/>
    <p:sldId id="265" r:id="rId16"/>
    <p:sldId id="276" r:id="rId17"/>
    <p:sldId id="285" r:id="rId18"/>
    <p:sldId id="266" r:id="rId19"/>
    <p:sldId id="283" r:id="rId20"/>
    <p:sldId id="284" r:id="rId21"/>
    <p:sldId id="280" r:id="rId22"/>
    <p:sldId id="282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7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4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3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2834"/>
            <a:ext cx="7342188" cy="607912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The </a:t>
            </a:r>
            <a:r>
              <a:rPr lang="en-US" sz="2900" b="1" dirty="0"/>
              <a:t>Great </a:t>
            </a:r>
            <a:r>
              <a:rPr lang="en-US" sz="2900" b="1" dirty="0" err="1" smtClean="0"/>
              <a:t>Saljuq</a:t>
            </a:r>
            <a:r>
              <a:rPr lang="en-US" sz="2900" b="1" dirty="0" smtClean="0"/>
              <a:t> </a:t>
            </a:r>
            <a:r>
              <a:rPr lang="en-US" sz="2900" b="1" dirty="0"/>
              <a:t>Empire (1037-</a:t>
            </a:r>
            <a:r>
              <a:rPr lang="en-US" sz="2900" b="1" dirty="0" smtClean="0"/>
              <a:t>1157)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681" y="770746"/>
            <a:ext cx="8857698" cy="608725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Capital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Nishapur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(1037–1043)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Rey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(1043–1051)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Isfahan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(1051–1118)</a:t>
            </a:r>
            <a:b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Hamadan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(Western capital)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(1118–1194)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Merv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(Eastern capital)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(1118–1153)</a:t>
            </a:r>
          </a:p>
          <a:p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Languages: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600" b="1" i="1" dirty="0" smtClean="0">
                <a:solidFill>
                  <a:schemeClr val="tx1"/>
                </a:solidFill>
                <a:latin typeface="Arial"/>
                <a:cs typeface="Arial"/>
              </a:rPr>
              <a:t>Turkish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(spoken in everyday 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life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military and ruling elite), </a:t>
            </a:r>
            <a:endParaRPr lang="en-US" sz="26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600" b="1" i="1" dirty="0" smtClean="0">
                <a:solidFill>
                  <a:schemeClr val="tx1"/>
                </a:solidFill>
                <a:latin typeface="Arial"/>
                <a:cs typeface="Arial"/>
              </a:rPr>
              <a:t>Persian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(official &amp; 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court,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primary 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literary)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endParaRPr lang="en-US" sz="26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600" b="1" i="1" dirty="0" smtClean="0">
                <a:solidFill>
                  <a:schemeClr val="tx1"/>
                </a:solidFill>
                <a:latin typeface="Arial"/>
                <a:cs typeface="Arial"/>
              </a:rPr>
              <a:t>Arabic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 (education, scholarship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, science and theology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Government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Monarchy </a:t>
            </a:r>
            <a:endParaRPr lang="en-US" sz="26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600" b="1" dirty="0" err="1" smtClean="0">
                <a:solidFill>
                  <a:schemeClr val="tx1"/>
                </a:solidFill>
                <a:latin typeface="Arial"/>
                <a:cs typeface="Arial"/>
              </a:rPr>
              <a:t>Bey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, Sultan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or Shah: </a:t>
            </a:r>
            <a:r>
              <a:rPr lang="en-US" sz="2600" b="1" dirty="0" err="1" smtClean="0">
                <a:solidFill>
                  <a:schemeClr val="tx1"/>
                </a:solidFill>
                <a:latin typeface="Arial"/>
                <a:cs typeface="Arial"/>
              </a:rPr>
              <a:t>Tughrul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I (first) 1037–1063, </a:t>
            </a:r>
            <a:r>
              <a:rPr lang="en-US" sz="2600" b="1" dirty="0" err="1" smtClean="0">
                <a:solidFill>
                  <a:schemeClr val="tx1"/>
                </a:solidFill>
                <a:latin typeface="Arial"/>
                <a:cs typeface="Arial"/>
              </a:rPr>
              <a:t>Sanjar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/>
                <a:cs typeface="Arial"/>
              </a:rPr>
              <a:t>Tughrul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III (last) </a:t>
            </a:r>
            <a:r>
              <a:rPr lang="en-US" sz="2600" b="1" dirty="0" smtClean="0">
                <a:solidFill>
                  <a:schemeClr val="tx1"/>
                </a:solidFill>
                <a:latin typeface="Arial"/>
                <a:cs typeface="Arial"/>
              </a:rPr>
              <a:t>1131–1157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	 </a:t>
            </a:r>
          </a:p>
          <a:p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Area: </a:t>
            </a:r>
            <a:r>
              <a:rPr lang="en-US" sz="2600" b="1" dirty="0">
                <a:solidFill>
                  <a:schemeClr val="tx1"/>
                </a:solidFill>
                <a:latin typeface="Arial"/>
                <a:cs typeface="Arial"/>
              </a:rPr>
              <a:t>1080 est. 3,900,000 km²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345362" cy="607391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The Results of </a:t>
            </a:r>
            <a:r>
              <a:rPr lang="en-US" sz="3000" b="1" dirty="0" err="1" smtClean="0">
                <a:solidFill>
                  <a:srgbClr val="FF0000"/>
                </a:solidFill>
              </a:rPr>
              <a:t>Malazgirt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78" y="607391"/>
            <a:ext cx="8890000" cy="61733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1</a:t>
            </a:r>
            <a:r>
              <a:rPr lang="en-US" sz="3500" dirty="0"/>
              <a:t>. This victory caused the Byzantines to lose </a:t>
            </a:r>
            <a:r>
              <a:rPr lang="en-US" sz="3500" dirty="0" smtClean="0"/>
              <a:t>Anatolian </a:t>
            </a:r>
            <a:r>
              <a:rPr lang="en-US" sz="3500" dirty="0"/>
              <a:t>provinces, a place they had recruited many men. This resulted in the decline of the Byzantine army, which was already weakened due to the abolishment of the Theme System. </a:t>
            </a:r>
          </a:p>
          <a:p>
            <a:r>
              <a:rPr lang="en-US" sz="3500" dirty="0"/>
              <a:t>2. Alp </a:t>
            </a:r>
            <a:r>
              <a:rPr lang="en-US" sz="3500" dirty="0" err="1"/>
              <a:t>Arslan</a:t>
            </a:r>
            <a:r>
              <a:rPr lang="en-US" sz="3500" dirty="0"/>
              <a:t> didn't enter Anatolia himself and ordered his Turcoman generals to conquer </a:t>
            </a:r>
            <a:r>
              <a:rPr lang="en-US" sz="3500" dirty="0" smtClean="0"/>
              <a:t>the </a:t>
            </a:r>
            <a:r>
              <a:rPr lang="en-US" sz="3500" dirty="0"/>
              <a:t>Byzantine lands. </a:t>
            </a:r>
            <a:r>
              <a:rPr lang="en-US" sz="3500" dirty="0" smtClean="0"/>
              <a:t>Allowed </a:t>
            </a:r>
            <a:r>
              <a:rPr lang="en-US" sz="3500" dirty="0"/>
              <a:t>them to create small principalities </a:t>
            </a:r>
            <a:r>
              <a:rPr lang="en-US" sz="3500" dirty="0" smtClean="0"/>
              <a:t>(</a:t>
            </a:r>
            <a:r>
              <a:rPr lang="en-US" sz="3500" dirty="0" err="1" smtClean="0"/>
              <a:t>beghlik</a:t>
            </a:r>
            <a:r>
              <a:rPr lang="en-US" sz="3500" dirty="0" smtClean="0"/>
              <a:t>) of </a:t>
            </a:r>
            <a:r>
              <a:rPr lang="en-US" sz="3500" dirty="0"/>
              <a:t>their own, but also ordered them to be loyal to him. </a:t>
            </a:r>
          </a:p>
          <a:p>
            <a:pPr marL="0" indent="0">
              <a:buNone/>
            </a:pPr>
            <a:r>
              <a:rPr lang="en-US" sz="3500" dirty="0"/>
              <a:t>3. The </a:t>
            </a:r>
            <a:r>
              <a:rPr lang="en-US" sz="3500" dirty="0" err="1"/>
              <a:t>Turcomans</a:t>
            </a:r>
            <a:r>
              <a:rPr lang="en-US" sz="3500" dirty="0"/>
              <a:t> </a:t>
            </a:r>
            <a:r>
              <a:rPr lang="en-US" sz="3500" dirty="0" err="1" smtClean="0"/>
              <a:t>conqured</a:t>
            </a:r>
            <a:r>
              <a:rPr lang="en-US" sz="3500" dirty="0" smtClean="0"/>
              <a:t> </a:t>
            </a:r>
            <a:r>
              <a:rPr lang="en-US" sz="3500" dirty="0" err="1" smtClean="0"/>
              <a:t>Amatolia</a:t>
            </a:r>
            <a:r>
              <a:rPr lang="en-US" sz="3500" dirty="0" smtClean="0"/>
              <a:t> </a:t>
            </a:r>
            <a:r>
              <a:rPr lang="en-US" sz="3500" dirty="0"/>
              <a:t>in two years and went as far as the Aegean Sea. Many small Turcoman "</a:t>
            </a:r>
            <a:r>
              <a:rPr lang="en-US" sz="3500" dirty="0" err="1"/>
              <a:t>beghliks</a:t>
            </a:r>
            <a:r>
              <a:rPr lang="en-US" sz="3500" dirty="0"/>
              <a:t>" were founded throughout </a:t>
            </a:r>
            <a:r>
              <a:rPr lang="en-US" sz="3500" dirty="0" smtClean="0"/>
              <a:t>the land: </a:t>
            </a:r>
            <a:endParaRPr lang="en-US" sz="3500" dirty="0"/>
          </a:p>
          <a:p>
            <a:pPr lvl="1"/>
            <a:r>
              <a:rPr lang="en-US" sz="3100" i="1" dirty="0" err="1"/>
              <a:t>Saltuqis</a:t>
            </a:r>
            <a:r>
              <a:rPr lang="en-US" sz="3100" dirty="0"/>
              <a:t> in Northeastern Anatolia, </a:t>
            </a:r>
          </a:p>
          <a:p>
            <a:pPr lvl="1"/>
            <a:r>
              <a:rPr lang="en-US" sz="3100" i="1" dirty="0" err="1"/>
              <a:t>Mengujeqs</a:t>
            </a:r>
            <a:r>
              <a:rPr lang="en-US" sz="3100" dirty="0"/>
              <a:t> in Eastern Anatolia, </a:t>
            </a:r>
          </a:p>
          <a:p>
            <a:pPr lvl="1"/>
            <a:r>
              <a:rPr lang="en-US" sz="3100" i="1" dirty="0" err="1"/>
              <a:t>Artuqis</a:t>
            </a:r>
            <a:r>
              <a:rPr lang="en-US" sz="3100" dirty="0"/>
              <a:t> in Southeastern Anatolia, </a:t>
            </a:r>
          </a:p>
          <a:p>
            <a:pPr lvl="1"/>
            <a:r>
              <a:rPr lang="en-US" sz="3100" i="1" dirty="0" err="1"/>
              <a:t>Danishmendis</a:t>
            </a:r>
            <a:r>
              <a:rPr lang="en-US" sz="3100" dirty="0"/>
              <a:t> in Central Anatolia, </a:t>
            </a:r>
          </a:p>
          <a:p>
            <a:pPr lvl="1"/>
            <a:r>
              <a:rPr lang="en-US" sz="3100" i="1" dirty="0" err="1"/>
              <a:t>Beghlik</a:t>
            </a:r>
            <a:r>
              <a:rPr lang="en-US" sz="3100" i="1" dirty="0"/>
              <a:t> of Chaka </a:t>
            </a:r>
            <a:r>
              <a:rPr lang="en-US" sz="3100" i="1" dirty="0" err="1"/>
              <a:t>Begh</a:t>
            </a:r>
            <a:r>
              <a:rPr lang="en-US" sz="3100" dirty="0"/>
              <a:t> in Izmir (Smyrna). </a:t>
            </a:r>
          </a:p>
          <a:p>
            <a:pPr lvl="1"/>
            <a:r>
              <a:rPr lang="en-US" sz="3100" i="1" dirty="0"/>
              <a:t>Rum </a:t>
            </a:r>
            <a:r>
              <a:rPr lang="en-US" sz="3100" i="1" dirty="0" err="1"/>
              <a:t>Seljuks</a:t>
            </a:r>
            <a:r>
              <a:rPr lang="en-US" sz="3100" dirty="0"/>
              <a:t> (</a:t>
            </a:r>
            <a:r>
              <a:rPr lang="en-US" sz="3100" dirty="0" err="1"/>
              <a:t>Beghlik</a:t>
            </a:r>
            <a:r>
              <a:rPr lang="en-US" sz="3100" dirty="0"/>
              <a:t> of Suleiman Shah, </a:t>
            </a:r>
            <a:r>
              <a:rPr lang="en-US" dirty="0"/>
              <a:t>which later moved to Central Anatolia) in Western Anatolia. </a:t>
            </a:r>
          </a:p>
        </p:txBody>
      </p:sp>
    </p:spTree>
    <p:extLst>
      <p:ext uri="{BB962C8B-B14F-4D97-AF65-F5344CB8AC3E}">
        <p14:creationId xmlns:p14="http://schemas.microsoft.com/office/powerpoint/2010/main" val="301006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0104"/>
            <a:ext cx="8229600" cy="7824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Malik </a:t>
            </a:r>
            <a:r>
              <a:rPr lang="tr-TR" dirty="0" err="1" smtClean="0"/>
              <a:t>Shah</a:t>
            </a:r>
            <a:r>
              <a:rPr lang="tr-TR" dirty="0" smtClean="0"/>
              <a:t> </a:t>
            </a:r>
            <a:r>
              <a:rPr lang="en-US" dirty="0"/>
              <a:t>(1072 - 1092)</a:t>
            </a: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5982"/>
            <a:ext cx="8229600" cy="56594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800" dirty="0"/>
              <a:t>He </a:t>
            </a:r>
            <a:r>
              <a:rPr lang="tr-TR" sz="2800" dirty="0" err="1"/>
              <a:t>expanded</a:t>
            </a:r>
            <a:r>
              <a:rPr lang="tr-TR" sz="2800" dirty="0"/>
              <a:t> </a:t>
            </a:r>
            <a:r>
              <a:rPr lang="tr-TR" sz="2800" dirty="0" err="1"/>
              <a:t>territories</a:t>
            </a:r>
            <a:r>
              <a:rPr lang="tr-TR" sz="2800" dirty="0"/>
              <a:t> of </a:t>
            </a:r>
            <a:r>
              <a:rPr lang="tr-TR" sz="2800" dirty="0" err="1"/>
              <a:t>Seljuqs</a:t>
            </a:r>
            <a:r>
              <a:rPr lang="tr-TR" sz="2800" dirty="0"/>
              <a:t> in </a:t>
            </a:r>
            <a:r>
              <a:rPr lang="tr-TR" sz="2800" dirty="0" err="1"/>
              <a:t>west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east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also</a:t>
            </a:r>
            <a:r>
              <a:rPr lang="tr-TR" sz="2800" dirty="0"/>
              <a:t> Western </a:t>
            </a:r>
            <a:r>
              <a:rPr lang="tr-TR" sz="2800" dirty="0" err="1"/>
              <a:t>Qarahanids</a:t>
            </a:r>
            <a:r>
              <a:rPr lang="tr-TR" sz="2800" dirty="0"/>
              <a:t> </a:t>
            </a:r>
            <a:r>
              <a:rPr lang="tr-TR" sz="2800" dirty="0" err="1"/>
              <a:t>was</a:t>
            </a:r>
            <a:r>
              <a:rPr lang="tr-TR" sz="2800" dirty="0"/>
              <a:t> </a:t>
            </a:r>
            <a:r>
              <a:rPr lang="tr-TR" sz="2800" dirty="0" err="1"/>
              <a:t>brought</a:t>
            </a:r>
            <a:r>
              <a:rPr lang="tr-TR" sz="2800" dirty="0"/>
              <a:t> </a:t>
            </a:r>
            <a:r>
              <a:rPr lang="tr-TR" sz="2800" dirty="0" err="1"/>
              <a:t>under</a:t>
            </a:r>
            <a:r>
              <a:rPr lang="tr-TR" sz="2800" dirty="0"/>
              <a:t> </a:t>
            </a:r>
            <a:r>
              <a:rPr lang="tr-TR" sz="2800" dirty="0" err="1"/>
              <a:t>control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Malik </a:t>
            </a:r>
            <a:r>
              <a:rPr lang="tr-TR" sz="2800" dirty="0" err="1"/>
              <a:t>Shah</a:t>
            </a:r>
            <a:r>
              <a:rPr lang="tr-TR" sz="2800" dirty="0"/>
              <a:t> </a:t>
            </a:r>
            <a:r>
              <a:rPr lang="tr-TR" sz="2800" dirty="0" err="1"/>
              <a:t>conquering</a:t>
            </a:r>
            <a:r>
              <a:rPr lang="tr-TR" sz="2800" dirty="0"/>
              <a:t> </a:t>
            </a:r>
            <a:r>
              <a:rPr lang="tr-TR" sz="2800" dirty="0" err="1"/>
              <a:t>Bukhara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Semarkand</a:t>
            </a:r>
            <a:r>
              <a:rPr lang="tr-TR" sz="2800" dirty="0"/>
              <a:t> in1090. </a:t>
            </a:r>
          </a:p>
          <a:p>
            <a:pPr>
              <a:defRPr/>
            </a:pPr>
            <a:endParaRPr lang="tr-TR" sz="2800" dirty="0"/>
          </a:p>
          <a:p>
            <a:pPr>
              <a:defRPr/>
            </a:pPr>
            <a:r>
              <a:rPr lang="tr-TR" sz="2800" dirty="0" err="1"/>
              <a:t>Most</a:t>
            </a:r>
            <a:r>
              <a:rPr lang="tr-TR" sz="2800" dirty="0"/>
              <a:t> of </a:t>
            </a:r>
            <a:r>
              <a:rPr lang="tr-TR" sz="2800" dirty="0" err="1"/>
              <a:t>Arabia</a:t>
            </a:r>
            <a:r>
              <a:rPr lang="tr-TR" sz="2800" dirty="0"/>
              <a:t> </a:t>
            </a:r>
            <a:r>
              <a:rPr lang="tr-TR" sz="2800" dirty="0" err="1"/>
              <a:t>territories</a:t>
            </a:r>
            <a:r>
              <a:rPr lang="tr-TR" sz="2800" dirty="0"/>
              <a:t> </a:t>
            </a:r>
            <a:r>
              <a:rPr lang="tr-TR" sz="2800" dirty="0" err="1"/>
              <a:t>was</a:t>
            </a:r>
            <a:r>
              <a:rPr lang="tr-TR" sz="2800" dirty="0"/>
              <a:t> </a:t>
            </a:r>
            <a:r>
              <a:rPr lang="tr-TR" sz="2800" dirty="0" err="1"/>
              <a:t>added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Seljuq</a:t>
            </a:r>
            <a:r>
              <a:rPr lang="tr-TR" sz="2800" dirty="0"/>
              <a:t> </a:t>
            </a:r>
            <a:r>
              <a:rPr lang="tr-TR" sz="2800" dirty="0" err="1"/>
              <a:t>soils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victory</a:t>
            </a:r>
            <a:r>
              <a:rPr lang="tr-TR" sz="2800" dirty="0"/>
              <a:t> of </a:t>
            </a:r>
            <a:r>
              <a:rPr lang="tr-TR" sz="2800" dirty="0" err="1"/>
              <a:t>Artuq</a:t>
            </a:r>
            <a:r>
              <a:rPr lang="tr-TR" sz="2800" dirty="0"/>
              <a:t> </a:t>
            </a:r>
            <a:r>
              <a:rPr lang="tr-TR" sz="2800" dirty="0" err="1"/>
              <a:t>Beg</a:t>
            </a:r>
            <a:r>
              <a:rPr lang="tr-TR" sz="2800" dirty="0"/>
              <a:t> </a:t>
            </a:r>
            <a:r>
              <a:rPr lang="tr-TR" sz="2800" dirty="0" err="1"/>
              <a:t>towards</a:t>
            </a:r>
            <a:r>
              <a:rPr lang="tr-TR" sz="2800" dirty="0"/>
              <a:t> </a:t>
            </a:r>
            <a:r>
              <a:rPr lang="tr-TR" sz="2800" dirty="0" err="1"/>
              <a:t>Shite</a:t>
            </a:r>
            <a:r>
              <a:rPr lang="tr-TR" sz="2800" dirty="0"/>
              <a:t> </a:t>
            </a:r>
            <a:r>
              <a:rPr lang="tr-TR" sz="2800" dirty="0" err="1"/>
              <a:t>Qarmatians</a:t>
            </a:r>
            <a:r>
              <a:rPr lang="tr-TR" sz="2800" dirty="0"/>
              <a:t> in 1077.</a:t>
            </a:r>
          </a:p>
          <a:p>
            <a:pPr eaLnBrk="1" hangingPunct="1">
              <a:defRPr/>
            </a:pPr>
            <a:endParaRPr lang="tr-TR" sz="2800" dirty="0" smtClean="0"/>
          </a:p>
          <a:p>
            <a:pPr eaLnBrk="1" hangingPunct="1">
              <a:defRPr/>
            </a:pPr>
            <a:r>
              <a:rPr lang="tr-TR" sz="2800" dirty="0" smtClean="0"/>
              <a:t>Migration of </a:t>
            </a:r>
            <a:r>
              <a:rPr lang="tr-TR" sz="2800" dirty="0" err="1" smtClean="0"/>
              <a:t>Turks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Anatolia </a:t>
            </a:r>
            <a:r>
              <a:rPr lang="tr-TR" sz="2800" dirty="0" err="1" smtClean="0"/>
              <a:t>was</a:t>
            </a:r>
            <a:r>
              <a:rPr lang="tr-TR" sz="2800" dirty="0" smtClean="0"/>
              <a:t> </a:t>
            </a:r>
            <a:r>
              <a:rPr lang="tr-TR" sz="2800" dirty="0" err="1" smtClean="0"/>
              <a:t>continuing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except</a:t>
            </a:r>
            <a:r>
              <a:rPr lang="tr-TR" sz="2800" dirty="0" smtClean="0"/>
              <a:t> </a:t>
            </a:r>
            <a:r>
              <a:rPr lang="tr-TR" sz="2800" dirty="0" err="1" smtClean="0"/>
              <a:t>coastal</a:t>
            </a:r>
            <a:r>
              <a:rPr lang="tr-TR" sz="2800" dirty="0" smtClean="0"/>
              <a:t> </a:t>
            </a:r>
            <a:r>
              <a:rPr lang="tr-TR" sz="2800" dirty="0" err="1" smtClean="0"/>
              <a:t>regions</a:t>
            </a:r>
            <a:r>
              <a:rPr lang="tr-TR" sz="2800" dirty="0" smtClean="0"/>
              <a:t> Anatolia </a:t>
            </a:r>
            <a:r>
              <a:rPr lang="tr-TR" sz="2800" dirty="0" err="1" smtClean="0"/>
              <a:t>was</a:t>
            </a:r>
            <a:r>
              <a:rPr lang="tr-TR" sz="2800" dirty="0" smtClean="0"/>
              <a:t> </a:t>
            </a:r>
            <a:r>
              <a:rPr lang="tr-TR" sz="2800" dirty="0" err="1" smtClean="0"/>
              <a:t>inhabited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Turks</a:t>
            </a:r>
            <a:r>
              <a:rPr lang="tr-TR" sz="2800" dirty="0" smtClean="0"/>
              <a:t> in his time.</a:t>
            </a:r>
          </a:p>
          <a:p>
            <a:pPr eaLnBrk="1" hangingPunct="1">
              <a:defRPr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417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165" y="90006"/>
            <a:ext cx="8569325" cy="67428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ja-JP" altLang="en-US" sz="2000" dirty="0" smtClean="0"/>
              <a:t>　　</a:t>
            </a:r>
            <a:r>
              <a:rPr lang="en-US" sz="3600" dirty="0" smtClean="0"/>
              <a:t>The Stagnation</a:t>
            </a:r>
            <a:r>
              <a:rPr lang="en-US" sz="3600" dirty="0"/>
              <a:t> </a:t>
            </a:r>
            <a:r>
              <a:rPr lang="en-US" sz="3600" dirty="0" smtClean="0"/>
              <a:t>and Collapse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392" y="764288"/>
            <a:ext cx="8839822" cy="59063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 smtClean="0"/>
              <a:t>Four</a:t>
            </a:r>
            <a:r>
              <a:rPr lang="tr-TR" sz="2400" dirty="0" smtClean="0"/>
              <a:t> </a:t>
            </a:r>
            <a:r>
              <a:rPr lang="tr-TR" sz="2400" dirty="0" err="1" smtClean="0"/>
              <a:t>sons</a:t>
            </a:r>
            <a:r>
              <a:rPr lang="tr-TR" sz="2400" dirty="0" smtClean="0"/>
              <a:t> of Malik </a:t>
            </a:r>
            <a:r>
              <a:rPr lang="tr-TR" sz="2400" dirty="0" err="1" smtClean="0"/>
              <a:t>Shah</a:t>
            </a:r>
            <a:r>
              <a:rPr lang="tr-TR" sz="2400" dirty="0" smtClean="0"/>
              <a:t> </a:t>
            </a:r>
            <a:r>
              <a:rPr lang="tr-TR" sz="2400" dirty="0" err="1" smtClean="0"/>
              <a:t>became</a:t>
            </a:r>
            <a:r>
              <a:rPr lang="tr-TR" sz="2400" dirty="0" smtClean="0"/>
              <a:t> </a:t>
            </a:r>
            <a:r>
              <a:rPr lang="tr-TR" sz="2400" dirty="0" err="1" smtClean="0"/>
              <a:t>rulers</a:t>
            </a:r>
            <a:r>
              <a:rPr lang="tr-TR" sz="2400" dirty="0" smtClean="0"/>
              <a:t> of </a:t>
            </a:r>
            <a:r>
              <a:rPr lang="tr-TR" sz="2400" dirty="0" err="1" smtClean="0"/>
              <a:t>Seljuqs</a:t>
            </a:r>
            <a:r>
              <a:rPr lang="tr-TR" sz="2400" dirty="0" smtClean="0"/>
              <a:t>, in </a:t>
            </a:r>
            <a:r>
              <a:rPr lang="tr-TR" sz="2400" dirty="0" err="1" smtClean="0"/>
              <a:t>historical</a:t>
            </a:r>
            <a:r>
              <a:rPr lang="tr-TR" sz="2400" dirty="0" smtClean="0"/>
              <a:t> </a:t>
            </a:r>
            <a:r>
              <a:rPr lang="tr-TR" sz="2400" dirty="0" err="1" smtClean="0"/>
              <a:t>cronology</a:t>
            </a:r>
            <a:r>
              <a:rPr lang="tr-TR" sz="2400" dirty="0" smtClean="0"/>
              <a:t> </a:t>
            </a:r>
            <a:r>
              <a:rPr lang="tr-TR" sz="2400" dirty="0" err="1" smtClean="0"/>
              <a:t>firstly</a:t>
            </a:r>
            <a:r>
              <a:rPr lang="tr-TR" sz="2400" dirty="0" smtClean="0"/>
              <a:t> </a:t>
            </a:r>
            <a:r>
              <a:rPr lang="tr-TR" sz="2400" dirty="0" err="1" smtClean="0"/>
              <a:t>Mahmud</a:t>
            </a:r>
            <a:r>
              <a:rPr lang="tr-TR" sz="2400" dirty="0" smtClean="0"/>
              <a:t>, </a:t>
            </a:r>
            <a:r>
              <a:rPr lang="tr-TR" sz="2400" dirty="0" err="1" smtClean="0"/>
              <a:t>Barqyaruq</a:t>
            </a:r>
            <a:r>
              <a:rPr lang="tr-TR" sz="2400" dirty="0" smtClean="0"/>
              <a:t>, </a:t>
            </a:r>
            <a:r>
              <a:rPr lang="tr-TR" sz="2400" dirty="0" err="1" smtClean="0"/>
              <a:t>Muhammad</a:t>
            </a:r>
            <a:r>
              <a:rPr lang="tr-TR" sz="2400" dirty="0" smtClean="0"/>
              <a:t> Tapar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Ahmad</a:t>
            </a:r>
            <a:r>
              <a:rPr lang="tr-TR" sz="2400" dirty="0" smtClean="0"/>
              <a:t> </a:t>
            </a:r>
            <a:r>
              <a:rPr lang="tr-TR" sz="2400" dirty="0" err="1" smtClean="0"/>
              <a:t>Sanjar</a:t>
            </a:r>
            <a:r>
              <a:rPr lang="tr-TR" sz="2400" dirty="0" smtClean="0"/>
              <a:t>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r-TR" sz="2400" dirty="0" err="1" smtClean="0"/>
              <a:t>In</a:t>
            </a:r>
            <a:r>
              <a:rPr lang="tr-TR" sz="2400" dirty="0" smtClean="0"/>
              <a:t> time of </a:t>
            </a:r>
            <a:r>
              <a:rPr lang="tr-TR" sz="2400" dirty="0" err="1" smtClean="0"/>
              <a:t>Barkyaruq</a:t>
            </a:r>
            <a:r>
              <a:rPr lang="tr-TR" sz="2400" dirty="0" smtClean="0"/>
              <a:t>, </a:t>
            </a:r>
            <a:r>
              <a:rPr lang="tr-TR" sz="2400" dirty="0" err="1" smtClean="0"/>
              <a:t>Pope</a:t>
            </a:r>
            <a:r>
              <a:rPr lang="tr-TR" sz="2400" dirty="0" smtClean="0"/>
              <a:t> </a:t>
            </a:r>
            <a:r>
              <a:rPr lang="tr-TR" sz="2400" dirty="0" err="1" smtClean="0"/>
              <a:t>Urbanus</a:t>
            </a:r>
            <a:r>
              <a:rPr lang="tr-TR" sz="2400" dirty="0" smtClean="0"/>
              <a:t> II </a:t>
            </a:r>
            <a:r>
              <a:rPr lang="tr-TR" sz="2400" dirty="0" err="1" smtClean="0"/>
              <a:t>organized</a:t>
            </a:r>
            <a:r>
              <a:rPr lang="tr-TR" sz="2400" dirty="0" smtClean="0"/>
              <a:t> </a:t>
            </a:r>
            <a:r>
              <a:rPr lang="tr-TR" sz="2400" dirty="0" err="1" smtClean="0"/>
              <a:t>first</a:t>
            </a:r>
            <a:r>
              <a:rPr lang="tr-TR" sz="2400" dirty="0" smtClean="0"/>
              <a:t> </a:t>
            </a:r>
            <a:r>
              <a:rPr lang="tr-TR" sz="2400" dirty="0" err="1" smtClean="0"/>
              <a:t>crusade</a:t>
            </a:r>
            <a:r>
              <a:rPr lang="tr-TR" sz="2400" dirty="0" smtClean="0"/>
              <a:t> in 1096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purposes</a:t>
            </a:r>
            <a:r>
              <a:rPr lang="tr-TR" sz="2400" dirty="0" smtClean="0"/>
              <a:t> of </a:t>
            </a:r>
            <a:r>
              <a:rPr lang="tr-TR" sz="2400" dirty="0" err="1" smtClean="0"/>
              <a:t>saving</a:t>
            </a:r>
            <a:r>
              <a:rPr lang="tr-TR" sz="2400" dirty="0" smtClean="0"/>
              <a:t> </a:t>
            </a:r>
            <a:r>
              <a:rPr lang="tr-TR" sz="2400" dirty="0" err="1" smtClean="0"/>
              <a:t>Christians</a:t>
            </a:r>
            <a:r>
              <a:rPr lang="tr-TR" sz="2400" dirty="0" smtClean="0"/>
              <a:t> in </a:t>
            </a:r>
            <a:r>
              <a:rPr lang="tr-TR" sz="2400" dirty="0" err="1" smtClean="0"/>
              <a:t>east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Muslim</a:t>
            </a:r>
            <a:r>
              <a:rPr lang="tr-TR" sz="2400" dirty="0" smtClean="0"/>
              <a:t> </a:t>
            </a:r>
            <a:r>
              <a:rPr lang="tr-TR" sz="2400" dirty="0" err="1" smtClean="0"/>
              <a:t>invasions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of </a:t>
            </a:r>
            <a:r>
              <a:rPr lang="tr-TR" sz="2400" dirty="0" err="1" smtClean="0"/>
              <a:t>recapture</a:t>
            </a:r>
            <a:r>
              <a:rPr lang="tr-TR" sz="2400" dirty="0" smtClean="0"/>
              <a:t> </a:t>
            </a:r>
            <a:r>
              <a:rPr lang="tr-TR" sz="2400" dirty="0" err="1" smtClean="0"/>
              <a:t>Jerusalam</a:t>
            </a:r>
            <a:r>
              <a:rPr lang="tr-TR" sz="2400" dirty="0" smtClean="0"/>
              <a:t>. </a:t>
            </a:r>
            <a:r>
              <a:rPr lang="tr-TR" sz="2400" dirty="0" err="1" smtClean="0"/>
              <a:t>Emperor</a:t>
            </a:r>
            <a:r>
              <a:rPr lang="tr-TR" sz="2400" dirty="0" smtClean="0"/>
              <a:t> of </a:t>
            </a:r>
            <a:r>
              <a:rPr lang="tr-TR" sz="2400" dirty="0" err="1" smtClean="0"/>
              <a:t>Byzantine</a:t>
            </a:r>
            <a:r>
              <a:rPr lang="tr-TR" sz="2400" dirty="0" smtClean="0"/>
              <a:t>, </a:t>
            </a:r>
            <a:r>
              <a:rPr lang="tr-TR" sz="2400" dirty="0" err="1" smtClean="0"/>
              <a:t>Alexios</a:t>
            </a:r>
            <a:r>
              <a:rPr lang="tr-TR" sz="2400" dirty="0" smtClean="0"/>
              <a:t> </a:t>
            </a:r>
            <a:r>
              <a:rPr lang="tr-TR" sz="2400" dirty="0" err="1" smtClean="0"/>
              <a:t>Komnenos</a:t>
            </a:r>
            <a:r>
              <a:rPr lang="tr-TR" sz="2400" dirty="0" smtClean="0"/>
              <a:t>, </a:t>
            </a:r>
            <a:r>
              <a:rPr lang="tr-TR" sz="2400" dirty="0" err="1" smtClean="0"/>
              <a:t>want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regain</a:t>
            </a:r>
            <a:r>
              <a:rPr lang="tr-TR" sz="2400" dirty="0" smtClean="0"/>
              <a:t> </a:t>
            </a:r>
            <a:r>
              <a:rPr lang="tr-TR" sz="2400" dirty="0" err="1" smtClean="0"/>
              <a:t>Anatolian</a:t>
            </a:r>
            <a:r>
              <a:rPr lang="tr-TR" sz="2400" dirty="0" smtClean="0"/>
              <a:t> </a:t>
            </a:r>
            <a:r>
              <a:rPr lang="tr-TR" sz="2400" dirty="0" err="1" smtClean="0"/>
              <a:t>territories</a:t>
            </a:r>
            <a:r>
              <a:rPr lang="tr-TR" sz="2400" dirty="0" smtClean="0"/>
              <a:t>, </a:t>
            </a:r>
            <a:r>
              <a:rPr lang="tr-TR" sz="2400" dirty="0" err="1" smtClean="0"/>
              <a:t>so</a:t>
            </a:r>
            <a:r>
              <a:rPr lang="tr-TR" sz="2400" dirty="0" smtClean="0"/>
              <a:t> he </a:t>
            </a:r>
            <a:r>
              <a:rPr lang="tr-TR" sz="2400" dirty="0" err="1" smtClean="0"/>
              <a:t>supported</a:t>
            </a:r>
            <a:r>
              <a:rPr lang="tr-TR" sz="2400" dirty="0" smtClean="0"/>
              <a:t> </a:t>
            </a:r>
            <a:r>
              <a:rPr lang="tr-TR" sz="2400" dirty="0" err="1" smtClean="0"/>
              <a:t>crusade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realize</a:t>
            </a:r>
            <a:r>
              <a:rPr lang="tr-TR" sz="2400" dirty="0" smtClean="0"/>
              <a:t> his </a:t>
            </a:r>
            <a:r>
              <a:rPr lang="tr-TR" sz="2400" dirty="0" err="1" smtClean="0"/>
              <a:t>purpose</a:t>
            </a:r>
            <a:r>
              <a:rPr lang="tr-TR" sz="2400" dirty="0" smtClean="0"/>
              <a:t>. </a:t>
            </a:r>
            <a:r>
              <a:rPr lang="tr-TR" sz="2400" dirty="0" err="1" smtClean="0"/>
              <a:t>Barkyaruq</a:t>
            </a:r>
            <a:r>
              <a:rPr lang="tr-TR" sz="2400" dirty="0" smtClean="0"/>
              <a:t> </a:t>
            </a:r>
            <a:r>
              <a:rPr lang="tr-TR" sz="2400" dirty="0" err="1" smtClean="0"/>
              <a:t>could</a:t>
            </a:r>
            <a:r>
              <a:rPr lang="tr-TR" sz="2400" dirty="0" smtClean="0"/>
              <a:t> not </a:t>
            </a:r>
            <a:r>
              <a:rPr lang="tr-TR" sz="2400" dirty="0" err="1" smtClean="0"/>
              <a:t>prevent</a:t>
            </a:r>
            <a:r>
              <a:rPr lang="tr-TR" sz="2400" dirty="0" smtClean="0"/>
              <a:t> </a:t>
            </a:r>
            <a:r>
              <a:rPr lang="tr-TR" sz="2400" dirty="0" err="1" smtClean="0"/>
              <a:t>conquest</a:t>
            </a:r>
            <a:r>
              <a:rPr lang="tr-TR" sz="2400" dirty="0" smtClean="0"/>
              <a:t> of </a:t>
            </a:r>
            <a:r>
              <a:rPr lang="tr-TR" sz="2400" dirty="0" err="1" smtClean="0"/>
              <a:t>Jerusalam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crusadian</a:t>
            </a:r>
            <a:r>
              <a:rPr lang="tr-TR" sz="2400" dirty="0" smtClean="0"/>
              <a:t> </a:t>
            </a:r>
            <a:r>
              <a:rPr lang="tr-TR" sz="2400" dirty="0" err="1" smtClean="0"/>
              <a:t>army</a:t>
            </a:r>
            <a:r>
              <a:rPr lang="tr-TR" sz="2400" dirty="0" smtClean="0"/>
              <a:t> (1099). As a </a:t>
            </a:r>
            <a:r>
              <a:rPr lang="tr-TR" sz="2400" dirty="0" err="1" smtClean="0"/>
              <a:t>result</a:t>
            </a:r>
            <a:r>
              <a:rPr lang="tr-TR" sz="2400" dirty="0" smtClean="0"/>
              <a:t>, </a:t>
            </a:r>
            <a:r>
              <a:rPr lang="tr-TR" sz="2400" dirty="0" err="1" smtClean="0"/>
              <a:t>some</a:t>
            </a:r>
            <a:r>
              <a:rPr lang="tr-TR" sz="2400" dirty="0" smtClean="0"/>
              <a:t> </a:t>
            </a:r>
            <a:r>
              <a:rPr lang="tr-TR" sz="2400" dirty="0" err="1" smtClean="0"/>
              <a:t>christian</a:t>
            </a:r>
            <a:r>
              <a:rPr lang="tr-TR" sz="2400" dirty="0" smtClean="0"/>
              <a:t> </a:t>
            </a:r>
            <a:r>
              <a:rPr lang="tr-TR" sz="2400" dirty="0" err="1" smtClean="0"/>
              <a:t>states</a:t>
            </a:r>
            <a:r>
              <a:rPr lang="tr-TR" sz="2400" dirty="0" smtClean="0"/>
              <a:t> </a:t>
            </a:r>
            <a:r>
              <a:rPr lang="tr-TR" sz="2400" dirty="0" err="1" smtClean="0"/>
              <a:t>were</a:t>
            </a:r>
            <a:r>
              <a:rPr lang="tr-TR" sz="2400" dirty="0" smtClean="0"/>
              <a:t> </a:t>
            </a:r>
            <a:r>
              <a:rPr lang="tr-TR" sz="2400" dirty="0" err="1" smtClean="0"/>
              <a:t>founded</a:t>
            </a:r>
            <a:r>
              <a:rPr lang="tr-TR" sz="2400" dirty="0" smtClean="0"/>
              <a:t> on </a:t>
            </a:r>
            <a:r>
              <a:rPr lang="tr-TR" sz="2400" dirty="0" err="1" smtClean="0"/>
              <a:t>Turk-Islam</a:t>
            </a:r>
            <a:r>
              <a:rPr lang="tr-TR" sz="2400" dirty="0" smtClean="0"/>
              <a:t> </a:t>
            </a:r>
            <a:r>
              <a:rPr lang="tr-TR" sz="2400" dirty="0" err="1" smtClean="0"/>
              <a:t>soil</a:t>
            </a:r>
            <a:r>
              <a:rPr lang="tr-TR" sz="2400" dirty="0" smtClean="0"/>
              <a:t>.</a:t>
            </a:r>
          </a:p>
          <a:p>
            <a:pPr>
              <a:defRPr/>
            </a:pPr>
            <a:r>
              <a:rPr lang="tr-TR" sz="2400" dirty="0" err="1"/>
              <a:t>In</a:t>
            </a:r>
            <a:r>
              <a:rPr lang="tr-TR" sz="2400" dirty="0"/>
              <a:t> time of </a:t>
            </a:r>
            <a:r>
              <a:rPr lang="tr-TR" sz="2400" dirty="0" err="1"/>
              <a:t>Muhammad</a:t>
            </a:r>
            <a:r>
              <a:rPr lang="tr-TR" sz="2400" dirty="0"/>
              <a:t> Tapar, </a:t>
            </a:r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tr-TR" sz="2400" dirty="0" err="1"/>
              <a:t>Seljuq</a:t>
            </a:r>
            <a:r>
              <a:rPr lang="tr-TR" sz="2400" dirty="0"/>
              <a:t> </a:t>
            </a:r>
            <a:r>
              <a:rPr lang="tr-TR" sz="2400" dirty="0" err="1"/>
              <a:t>generals</a:t>
            </a:r>
            <a:r>
              <a:rPr lang="tr-TR" sz="2400" dirty="0"/>
              <a:t> </a:t>
            </a:r>
            <a:r>
              <a:rPr lang="tr-TR" sz="2400" dirty="0" err="1"/>
              <a:t>were</a:t>
            </a:r>
            <a:r>
              <a:rPr lang="tr-TR" sz="2400" dirty="0"/>
              <a:t> </a:t>
            </a:r>
            <a:r>
              <a:rPr lang="tr-TR" sz="2400" dirty="0" err="1"/>
              <a:t>appointed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fight</a:t>
            </a:r>
            <a:r>
              <a:rPr lang="tr-TR" sz="2400" dirty="0"/>
              <a:t> </a:t>
            </a:r>
            <a:r>
              <a:rPr lang="tr-TR" sz="2400" dirty="0" err="1"/>
              <a:t>crusadian</a:t>
            </a:r>
            <a:r>
              <a:rPr lang="tr-TR" sz="2400" dirty="0"/>
              <a:t> </a:t>
            </a:r>
            <a:r>
              <a:rPr lang="tr-TR" sz="2400" dirty="0" err="1"/>
              <a:t>army</a:t>
            </a:r>
            <a:r>
              <a:rPr lang="tr-TR" sz="2400" dirty="0"/>
              <a:t> in </a:t>
            </a:r>
            <a:r>
              <a:rPr lang="tr-TR" sz="2400" dirty="0" err="1"/>
              <a:t>Syria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Muhammad</a:t>
            </a:r>
            <a:r>
              <a:rPr lang="tr-TR" sz="2400" dirty="0"/>
              <a:t> Tapar but it </a:t>
            </a:r>
            <a:r>
              <a:rPr lang="tr-TR" sz="2400" dirty="0" err="1"/>
              <a:t>did</a:t>
            </a:r>
            <a:r>
              <a:rPr lang="tr-TR" sz="2400" dirty="0"/>
              <a:t> not </a:t>
            </a:r>
            <a:r>
              <a:rPr lang="tr-TR" sz="2400" dirty="0" err="1"/>
              <a:t>become</a:t>
            </a:r>
            <a:r>
              <a:rPr lang="tr-TR" sz="2400" dirty="0"/>
              <a:t> </a:t>
            </a:r>
            <a:r>
              <a:rPr lang="tr-TR" sz="2400" dirty="0" err="1"/>
              <a:t>successful</a:t>
            </a:r>
            <a:r>
              <a:rPr lang="tr-TR" sz="2400" dirty="0"/>
              <a:t>  </a:t>
            </a:r>
            <a:r>
              <a:rPr lang="tr-TR" sz="2400" dirty="0" err="1"/>
              <a:t>because</a:t>
            </a:r>
            <a:r>
              <a:rPr lang="tr-TR" sz="2400" dirty="0"/>
              <a:t> of </a:t>
            </a:r>
            <a:r>
              <a:rPr lang="tr-TR" sz="2400" dirty="0" err="1"/>
              <a:t>conflicts</a:t>
            </a:r>
            <a:r>
              <a:rPr lang="tr-TR" sz="2400" dirty="0"/>
              <a:t> </a:t>
            </a:r>
            <a:r>
              <a:rPr lang="tr-TR" sz="2400" dirty="0" err="1"/>
              <a:t>among</a:t>
            </a:r>
            <a:r>
              <a:rPr lang="tr-TR" sz="2400" dirty="0"/>
              <a:t> </a:t>
            </a:r>
            <a:r>
              <a:rPr lang="tr-TR" sz="2400" dirty="0" err="1"/>
              <a:t>member</a:t>
            </a:r>
            <a:r>
              <a:rPr lang="tr-TR" sz="2400" dirty="0"/>
              <a:t> of </a:t>
            </a:r>
            <a:r>
              <a:rPr lang="tr-TR" sz="2400" dirty="0" err="1"/>
              <a:t>family</a:t>
            </a:r>
            <a:r>
              <a:rPr lang="tr-TR" sz="2400" dirty="0"/>
              <a:t> </a:t>
            </a:r>
            <a:r>
              <a:rPr lang="tr-TR" sz="2400" dirty="0" err="1"/>
              <a:t>Seljuqs</a:t>
            </a:r>
            <a:r>
              <a:rPr lang="tr-TR" sz="2400" dirty="0"/>
              <a:t>. </a:t>
            </a:r>
            <a:r>
              <a:rPr lang="tr-TR" sz="2400" dirty="0" err="1"/>
              <a:t>Muhammad</a:t>
            </a:r>
            <a:r>
              <a:rPr lang="tr-TR" sz="2400" dirty="0"/>
              <a:t> Tapar </a:t>
            </a:r>
            <a:r>
              <a:rPr lang="tr-TR" sz="2400" dirty="0" err="1"/>
              <a:t>deal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Batinids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crusade</a:t>
            </a:r>
            <a:r>
              <a:rPr lang="tr-TR" sz="2400" dirty="0"/>
              <a:t>. </a:t>
            </a:r>
            <a:r>
              <a:rPr lang="tr-TR" sz="2400" dirty="0" err="1"/>
              <a:t>So</a:t>
            </a:r>
            <a:r>
              <a:rPr lang="tr-TR" sz="2400" dirty="0"/>
              <a:t> he </a:t>
            </a:r>
            <a:r>
              <a:rPr lang="tr-TR" sz="2400" dirty="0" err="1"/>
              <a:t>provided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postpone</a:t>
            </a:r>
            <a:r>
              <a:rPr lang="tr-TR" sz="2400" dirty="0"/>
              <a:t> </a:t>
            </a:r>
            <a:r>
              <a:rPr lang="tr-TR" sz="2400" dirty="0" err="1"/>
              <a:t>fragmentation</a:t>
            </a:r>
            <a:r>
              <a:rPr lang="tr-TR" sz="2400" dirty="0"/>
              <a:t> of Great </a:t>
            </a:r>
            <a:r>
              <a:rPr lang="tr-TR" sz="2400" dirty="0" err="1"/>
              <a:t>Seljuq</a:t>
            </a:r>
            <a:r>
              <a:rPr lang="tr-TR" sz="2400" dirty="0"/>
              <a:t> </a:t>
            </a:r>
            <a:r>
              <a:rPr lang="tr-TR" sz="2400" dirty="0" err="1"/>
              <a:t>Empire</a:t>
            </a:r>
            <a:r>
              <a:rPr lang="tr-TR" sz="2400" dirty="0"/>
              <a:t>.</a:t>
            </a:r>
          </a:p>
          <a:p>
            <a:pPr marL="0" indent="0">
              <a:buNone/>
              <a:defRPr/>
            </a:pP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period</a:t>
            </a:r>
            <a:r>
              <a:rPr lang="tr-TR" sz="2400" dirty="0"/>
              <a:t> of </a:t>
            </a:r>
            <a:r>
              <a:rPr lang="tr-TR" sz="2400" dirty="0" err="1"/>
              <a:t>Ahmad</a:t>
            </a:r>
            <a:r>
              <a:rPr lang="tr-TR" sz="2400" dirty="0"/>
              <a:t> Sancar, </a:t>
            </a:r>
            <a:r>
              <a:rPr lang="tr-TR" sz="2400" dirty="0" err="1"/>
              <a:t>many</a:t>
            </a:r>
            <a:r>
              <a:rPr lang="tr-TR" sz="2400" dirty="0"/>
              <a:t> </a:t>
            </a:r>
            <a:r>
              <a:rPr lang="tr-TR" sz="2400" dirty="0" err="1"/>
              <a:t>internal</a:t>
            </a:r>
            <a:r>
              <a:rPr lang="tr-TR" sz="2400" dirty="0"/>
              <a:t> </a:t>
            </a:r>
            <a:r>
              <a:rPr lang="tr-TR" sz="2400" dirty="0" err="1"/>
              <a:t>disorders</a:t>
            </a:r>
            <a:r>
              <a:rPr lang="tr-TR" sz="2400" dirty="0"/>
              <a:t> in </a:t>
            </a:r>
            <a:r>
              <a:rPr lang="tr-TR" sz="2400" dirty="0" err="1"/>
              <a:t>west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east</a:t>
            </a:r>
            <a:r>
              <a:rPr lang="tr-TR" sz="2400" dirty="0"/>
              <a:t> </a:t>
            </a:r>
            <a:r>
              <a:rPr lang="tr-TR" sz="2400" dirty="0" err="1"/>
              <a:t>occured</a:t>
            </a:r>
            <a:r>
              <a:rPr lang="tr-TR" sz="2400" dirty="0"/>
              <a:t> </a:t>
            </a:r>
            <a:r>
              <a:rPr lang="tr-TR" sz="2400" dirty="0" err="1"/>
              <a:t>such</a:t>
            </a:r>
            <a:r>
              <a:rPr lang="tr-TR" sz="2400" dirty="0"/>
              <a:t> as </a:t>
            </a:r>
            <a:r>
              <a:rPr lang="tr-TR" sz="2400" dirty="0" err="1"/>
              <a:t>rebellion</a:t>
            </a:r>
            <a:r>
              <a:rPr lang="tr-TR" sz="2400" dirty="0"/>
              <a:t> of </a:t>
            </a:r>
            <a:r>
              <a:rPr lang="tr-TR" sz="2400" dirty="0" err="1"/>
              <a:t>Ghaznavids</a:t>
            </a:r>
            <a:r>
              <a:rPr lang="tr-TR" sz="2400" dirty="0"/>
              <a:t> </a:t>
            </a:r>
            <a:r>
              <a:rPr lang="tr-TR" sz="2400" dirty="0" err="1"/>
              <a:t>rejecting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give</a:t>
            </a:r>
            <a:r>
              <a:rPr lang="tr-TR" sz="2400" dirty="0"/>
              <a:t> </a:t>
            </a:r>
            <a:r>
              <a:rPr lang="tr-TR" sz="2400" dirty="0" err="1"/>
              <a:t>taxes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rebellion</a:t>
            </a:r>
            <a:r>
              <a:rPr lang="tr-TR" sz="2400" dirty="0"/>
              <a:t> of Ala ad-din </a:t>
            </a:r>
            <a:r>
              <a:rPr lang="tr-TR" sz="2400" dirty="0" err="1"/>
              <a:t>Atsiz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665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1" y="143565"/>
            <a:ext cx="8812695" cy="58530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The </a:t>
            </a:r>
            <a:r>
              <a:rPr lang="en-US" sz="3200" b="1" dirty="0" err="1" smtClean="0"/>
              <a:t>Saljuq</a:t>
            </a:r>
            <a:r>
              <a:rPr lang="en-US" sz="3200" b="1" dirty="0" smtClean="0"/>
              <a:t> </a:t>
            </a:r>
            <a:r>
              <a:rPr lang="en-US" sz="3200" b="1" dirty="0"/>
              <a:t>Empire broke into these </a:t>
            </a:r>
            <a:r>
              <a:rPr lang="en-US" sz="3200" b="1" dirty="0" smtClean="0"/>
              <a:t>successors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1" y="817217"/>
            <a:ext cx="8890001" cy="59082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a</a:t>
            </a:r>
            <a:r>
              <a:rPr lang="en-US" sz="3600" b="1" dirty="0"/>
              <a:t>. States:</a:t>
            </a:r>
            <a:endParaRPr lang="en-US" sz="3600" dirty="0"/>
          </a:p>
          <a:p>
            <a:r>
              <a:rPr lang="en-US" sz="3600" dirty="0"/>
              <a:t>1. </a:t>
            </a:r>
            <a:r>
              <a:rPr lang="en-US" sz="3600" i="1" dirty="0" err="1"/>
              <a:t>Khorasani</a:t>
            </a:r>
            <a:r>
              <a:rPr lang="en-US" sz="3600" i="1" dirty="0"/>
              <a:t> </a:t>
            </a:r>
            <a:r>
              <a:rPr lang="en-US" sz="3600" i="1" dirty="0" err="1"/>
              <a:t>Seljuks</a:t>
            </a:r>
            <a:r>
              <a:rPr lang="en-US" sz="3600" i="1" dirty="0"/>
              <a:t>:</a:t>
            </a:r>
            <a:r>
              <a:rPr lang="en-US" sz="3600" dirty="0"/>
              <a:t> Location: </a:t>
            </a:r>
            <a:r>
              <a:rPr lang="en-US" sz="3600" dirty="0" err="1"/>
              <a:t>Khorasan</a:t>
            </a:r>
            <a:r>
              <a:rPr lang="en-US" sz="3600" dirty="0"/>
              <a:t> and </a:t>
            </a:r>
            <a:r>
              <a:rPr lang="en-US" sz="3600" dirty="0" err="1"/>
              <a:t>Transoxiana</a:t>
            </a:r>
            <a:r>
              <a:rPr lang="en-US" sz="3600" dirty="0"/>
              <a:t>. Capital: Marv</a:t>
            </a:r>
          </a:p>
          <a:p>
            <a:r>
              <a:rPr lang="en-US" sz="3600" dirty="0"/>
              <a:t>2. </a:t>
            </a:r>
            <a:r>
              <a:rPr lang="en-US" sz="3600" i="1" dirty="0"/>
              <a:t>Iraqi </a:t>
            </a:r>
            <a:r>
              <a:rPr lang="en-US" sz="3600" i="1" dirty="0" err="1"/>
              <a:t>Seljuks</a:t>
            </a:r>
            <a:r>
              <a:rPr lang="en-US" sz="3600" i="1" dirty="0"/>
              <a:t>:</a:t>
            </a:r>
            <a:r>
              <a:rPr lang="en-US" sz="3600" dirty="0"/>
              <a:t> Location: Iraq and Azerbaijan. Capital: </a:t>
            </a:r>
            <a:r>
              <a:rPr lang="en-US" sz="3600" dirty="0" smtClean="0"/>
              <a:t>Hamadan</a:t>
            </a:r>
            <a:endParaRPr lang="en-US" sz="3600" dirty="0"/>
          </a:p>
          <a:p>
            <a:r>
              <a:rPr lang="en-US" sz="3600" dirty="0"/>
              <a:t>3. </a:t>
            </a:r>
            <a:r>
              <a:rPr lang="en-US" sz="3600" i="1" dirty="0"/>
              <a:t>Syrian </a:t>
            </a:r>
            <a:r>
              <a:rPr lang="en-US" sz="3600" i="1" dirty="0" err="1"/>
              <a:t>Seljuks</a:t>
            </a:r>
            <a:r>
              <a:rPr lang="en-US" sz="3600" i="1" dirty="0"/>
              <a:t>:</a:t>
            </a:r>
            <a:r>
              <a:rPr lang="en-US" sz="3600" dirty="0"/>
              <a:t> Location: Syria. Capital: Damascus, later Aleppo</a:t>
            </a:r>
          </a:p>
          <a:p>
            <a:r>
              <a:rPr lang="en-US" sz="3600" dirty="0"/>
              <a:t>4. </a:t>
            </a:r>
            <a:r>
              <a:rPr lang="en-US" sz="3600" i="1" dirty="0" err="1"/>
              <a:t>Kermani</a:t>
            </a:r>
            <a:r>
              <a:rPr lang="en-US" sz="3600" i="1" dirty="0"/>
              <a:t> </a:t>
            </a:r>
            <a:r>
              <a:rPr lang="en-US" sz="3600" i="1" dirty="0" err="1"/>
              <a:t>Seljuks</a:t>
            </a:r>
            <a:r>
              <a:rPr lang="en-US" sz="3600" i="1" dirty="0"/>
              <a:t>:</a:t>
            </a:r>
            <a:r>
              <a:rPr lang="en-US" sz="3600" dirty="0"/>
              <a:t> Location: Kerman. Capital: Kerman</a:t>
            </a:r>
          </a:p>
          <a:p>
            <a:r>
              <a:rPr lang="en-US" sz="3600" dirty="0"/>
              <a:t>5. </a:t>
            </a:r>
            <a:r>
              <a:rPr lang="en-US" sz="3600" i="1" dirty="0"/>
              <a:t>Rum (Anatolian) </a:t>
            </a:r>
            <a:r>
              <a:rPr lang="en-US" sz="3600" i="1" dirty="0" err="1"/>
              <a:t>Seljuks</a:t>
            </a:r>
            <a:r>
              <a:rPr lang="en-US" sz="3600" i="1" dirty="0"/>
              <a:t>:</a:t>
            </a:r>
            <a:r>
              <a:rPr lang="en-US" sz="3600" dirty="0"/>
              <a:t> Location: Asia Minor. Capital: </a:t>
            </a:r>
            <a:r>
              <a:rPr lang="en-US" sz="3600" dirty="0" err="1"/>
              <a:t>Iznik</a:t>
            </a:r>
            <a:r>
              <a:rPr lang="en-US" sz="3600" dirty="0"/>
              <a:t> (Nicaea), later </a:t>
            </a:r>
            <a:r>
              <a:rPr lang="en-US" sz="3600" dirty="0" smtClean="0"/>
              <a:t>Konya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b="1" dirty="0" err="1"/>
              <a:t>Atabeghliks</a:t>
            </a:r>
            <a:endParaRPr lang="en-US" sz="3600" dirty="0"/>
          </a:p>
          <a:p>
            <a:r>
              <a:rPr lang="en-US" sz="3600" dirty="0"/>
              <a:t>1. </a:t>
            </a:r>
            <a:r>
              <a:rPr lang="en-US" sz="3600" dirty="0" err="1"/>
              <a:t>Atabeghlik</a:t>
            </a:r>
            <a:r>
              <a:rPr lang="en-US" sz="3600" dirty="0"/>
              <a:t> of </a:t>
            </a:r>
            <a:r>
              <a:rPr lang="en-US" sz="3600" i="1" dirty="0" err="1"/>
              <a:t>Salgur</a:t>
            </a:r>
            <a:r>
              <a:rPr lang="en-US" sz="3600" dirty="0"/>
              <a:t>: Location: Persia</a:t>
            </a:r>
          </a:p>
          <a:p>
            <a:r>
              <a:rPr lang="en-US" sz="3600" dirty="0"/>
              <a:t>2. </a:t>
            </a:r>
            <a:r>
              <a:rPr lang="en-US" sz="3600" dirty="0" err="1"/>
              <a:t>Atabeghlik</a:t>
            </a:r>
            <a:r>
              <a:rPr lang="en-US" sz="3600" dirty="0"/>
              <a:t> of </a:t>
            </a:r>
            <a:r>
              <a:rPr lang="en-US" sz="3600" i="1" dirty="0" err="1"/>
              <a:t>Ildeniz</a:t>
            </a:r>
            <a:r>
              <a:rPr lang="en-US" sz="3600" dirty="0"/>
              <a:t>: Location: Azerbaijan. Capital: </a:t>
            </a:r>
            <a:r>
              <a:rPr lang="en-US" sz="3600" dirty="0" smtClean="0"/>
              <a:t>Hamadan?</a:t>
            </a:r>
            <a:endParaRPr lang="en-US" sz="3600" dirty="0"/>
          </a:p>
          <a:p>
            <a:r>
              <a:rPr lang="en-US" sz="3600" dirty="0"/>
              <a:t>3. </a:t>
            </a:r>
            <a:r>
              <a:rPr lang="en-US" sz="3600" dirty="0" err="1"/>
              <a:t>Atabeghlik</a:t>
            </a:r>
            <a:r>
              <a:rPr lang="en-US" sz="3600" dirty="0"/>
              <a:t> of </a:t>
            </a:r>
            <a:r>
              <a:rPr lang="en-US" sz="3600" i="1" dirty="0" err="1"/>
              <a:t>Bori</a:t>
            </a:r>
            <a:r>
              <a:rPr lang="en-US" sz="3600" dirty="0"/>
              <a:t>: Location: Syria. Capital: Damascus</a:t>
            </a:r>
          </a:p>
          <a:p>
            <a:r>
              <a:rPr lang="en-US" sz="3600" dirty="0"/>
              <a:t>4. </a:t>
            </a:r>
            <a:r>
              <a:rPr lang="en-US" sz="3600" dirty="0" err="1"/>
              <a:t>Atabeghlik</a:t>
            </a:r>
            <a:r>
              <a:rPr lang="en-US" sz="3600" dirty="0"/>
              <a:t> of</a:t>
            </a:r>
            <a:r>
              <a:rPr lang="en-US" sz="3600" i="1" dirty="0"/>
              <a:t> </a:t>
            </a:r>
            <a:r>
              <a:rPr lang="en-US" sz="3600" i="1" dirty="0" err="1"/>
              <a:t>Zangi</a:t>
            </a:r>
            <a:r>
              <a:rPr lang="en-US" sz="3600" dirty="0"/>
              <a:t>: Location: Al </a:t>
            </a:r>
            <a:r>
              <a:rPr lang="en-US" sz="3600" dirty="0" err="1"/>
              <a:t>Jazira</a:t>
            </a:r>
            <a:r>
              <a:rPr lang="en-US" sz="3600" dirty="0"/>
              <a:t> (Northern Mesopotamia). Capital: </a:t>
            </a:r>
            <a:r>
              <a:rPr lang="en-US" sz="3600" dirty="0" smtClean="0"/>
              <a:t>Mosul</a:t>
            </a:r>
          </a:p>
          <a:p>
            <a:pPr marL="0" indent="0">
              <a:buNone/>
            </a:pPr>
            <a:r>
              <a:rPr lang="en-US" sz="3600" b="1" dirty="0"/>
              <a:t>c. Turcoman </a:t>
            </a:r>
            <a:r>
              <a:rPr lang="en-US" sz="3600" b="1" dirty="0" err="1"/>
              <a:t>Begliks</a:t>
            </a:r>
            <a:r>
              <a:rPr lang="en-US" sz="3600" b="1" dirty="0"/>
              <a:t> </a:t>
            </a:r>
            <a:endParaRPr lang="en-US" sz="3600" dirty="0"/>
          </a:p>
          <a:p>
            <a:r>
              <a:rPr lang="en-US" sz="3600" i="1" dirty="0" err="1"/>
              <a:t>Danishmendis</a:t>
            </a:r>
            <a:r>
              <a:rPr lang="en-US" sz="3600" i="1" dirty="0"/>
              <a:t>, </a:t>
            </a:r>
            <a:r>
              <a:rPr lang="en-US" sz="3600" i="1" dirty="0" err="1"/>
              <a:t>Artuqis</a:t>
            </a:r>
            <a:r>
              <a:rPr lang="en-US" sz="3600" i="1" dirty="0"/>
              <a:t>, </a:t>
            </a:r>
            <a:r>
              <a:rPr lang="en-US" sz="3600" i="1" dirty="0" err="1"/>
              <a:t>Saltuqis</a:t>
            </a:r>
            <a:r>
              <a:rPr lang="en-US" sz="3600" dirty="0"/>
              <a:t> and </a:t>
            </a:r>
            <a:r>
              <a:rPr lang="en-US" sz="3600" i="1" dirty="0" err="1"/>
              <a:t>Mengujegs</a:t>
            </a:r>
            <a:r>
              <a:rPr lang="en-US" sz="3600" dirty="0"/>
              <a:t> in Asia </a:t>
            </a:r>
            <a:r>
              <a:rPr lang="en-US" sz="3600" dirty="0" smtClean="0"/>
              <a:t>Minor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759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41" y="244158"/>
            <a:ext cx="8488628" cy="787120"/>
          </a:xfrm>
        </p:spPr>
        <p:txBody>
          <a:bodyPr>
            <a:normAutofit/>
          </a:bodyPr>
          <a:lstStyle/>
          <a:p>
            <a:r>
              <a:rPr lang="en-US" sz="3000" b="1" dirty="0"/>
              <a:t>The Seljuk </a:t>
            </a:r>
            <a:r>
              <a:rPr lang="en-US" sz="3000" b="1" dirty="0" smtClean="0"/>
              <a:t>Empire’s </a:t>
            </a:r>
            <a:r>
              <a:rPr lang="en-US" sz="3000" b="1" dirty="0" err="1" smtClean="0"/>
              <a:t>succesors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41" y="1031278"/>
            <a:ext cx="8608033" cy="539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Meanwhile </a:t>
            </a:r>
            <a:r>
              <a:rPr lang="en-US" dirty="0"/>
              <a:t>the following power shared some parts of the Great </a:t>
            </a:r>
            <a:r>
              <a:rPr lang="en-US" dirty="0" err="1"/>
              <a:t>Sajuqs</a:t>
            </a:r>
            <a:r>
              <a:rPr lang="en-US" dirty="0"/>
              <a:t> land: </a:t>
            </a:r>
          </a:p>
          <a:p>
            <a:r>
              <a:rPr lang="en-US" i="1" dirty="0" err="1"/>
              <a:t>Khwrazemshah</a:t>
            </a:r>
            <a:r>
              <a:rPr lang="en-US" i="1" dirty="0"/>
              <a:t> Empire:</a:t>
            </a:r>
            <a:r>
              <a:rPr lang="en-US" dirty="0"/>
              <a:t> Location: </a:t>
            </a:r>
            <a:r>
              <a:rPr lang="en-US" dirty="0" err="1"/>
              <a:t>Transoxiana</a:t>
            </a:r>
            <a:r>
              <a:rPr lang="en-US" dirty="0"/>
              <a:t>, </a:t>
            </a:r>
            <a:r>
              <a:rPr lang="en-US" dirty="0" err="1"/>
              <a:t>Khwarzem</a:t>
            </a:r>
            <a:r>
              <a:rPr lang="en-US" dirty="0"/>
              <a:t> and Persia. Capital: </a:t>
            </a:r>
            <a:r>
              <a:rPr lang="en-US" dirty="0" err="1"/>
              <a:t>Urganch</a:t>
            </a:r>
            <a:endParaRPr lang="en-US" dirty="0"/>
          </a:p>
          <a:p>
            <a:r>
              <a:rPr lang="en-US" i="1" dirty="0"/>
              <a:t>Armenian Kingdom of Cilicia:</a:t>
            </a:r>
            <a:r>
              <a:rPr lang="en-US" dirty="0"/>
              <a:t> Location: Cilicia. Capital: Adana</a:t>
            </a:r>
          </a:p>
          <a:p>
            <a:r>
              <a:rPr lang="en-US" i="1" dirty="0"/>
              <a:t>Kingdom of Georgia:</a:t>
            </a:r>
            <a:r>
              <a:rPr lang="en-US" dirty="0"/>
              <a:t> Location: Georgia</a:t>
            </a:r>
          </a:p>
          <a:p>
            <a:r>
              <a:rPr lang="en-US" i="1" dirty="0"/>
              <a:t>Crusader States:</a:t>
            </a:r>
            <a:r>
              <a:rPr lang="en-US" dirty="0"/>
              <a:t> Kingdom of Jerusalem, Principality of Antioch, County of Edessa, County of Tripoli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4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2"/>
            <a:ext cx="8229600" cy="4993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Governance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59" y="781599"/>
            <a:ext cx="8835989" cy="59770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Seljuq</a:t>
            </a:r>
            <a:r>
              <a:rPr lang="en-US" dirty="0"/>
              <a:t> </a:t>
            </a:r>
            <a:r>
              <a:rPr lang="en-US" dirty="0" smtClean="0"/>
              <a:t>Vizier </a:t>
            </a:r>
            <a:r>
              <a:rPr lang="en-US" dirty="0" err="1"/>
              <a:t>Nizam</a:t>
            </a:r>
            <a:r>
              <a:rPr lang="en-US" dirty="0"/>
              <a:t> Al-</a:t>
            </a:r>
            <a:r>
              <a:rPr lang="en-US" dirty="0" err="1"/>
              <a:t>Mulk</a:t>
            </a:r>
            <a:r>
              <a:rPr lang="en-US" dirty="0"/>
              <a:t>, revived Sunnite Islamic administrative and religious institutions. 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Seljuq</a:t>
            </a:r>
            <a:r>
              <a:rPr lang="en-US" dirty="0"/>
              <a:t> rule was </a:t>
            </a:r>
            <a:r>
              <a:rPr lang="en-US" dirty="0" smtClean="0"/>
              <a:t>modeled </a:t>
            </a:r>
            <a:r>
              <a:rPr lang="en-US" dirty="0"/>
              <a:t>after the tribal organization common in Turk and Mongol nomads and resembled a </a:t>
            </a:r>
            <a:r>
              <a:rPr lang="en-US" i="1" dirty="0"/>
              <a:t>'family federation' </a:t>
            </a:r>
            <a:r>
              <a:rPr lang="en-US" dirty="0"/>
              <a:t>or </a:t>
            </a:r>
            <a:r>
              <a:rPr lang="en-US" i="1" dirty="0"/>
              <a:t>'</a:t>
            </a:r>
            <a:r>
              <a:rPr lang="en-US" i="1" dirty="0" err="1"/>
              <a:t>appanage</a:t>
            </a:r>
            <a:r>
              <a:rPr lang="en-US" i="1" dirty="0"/>
              <a:t> </a:t>
            </a:r>
            <a:r>
              <a:rPr lang="en-US" i="1" dirty="0" smtClean="0"/>
              <a:t>state’</a:t>
            </a:r>
            <a:r>
              <a:rPr lang="en-US" dirty="0" smtClean="0"/>
              <a:t>(</a:t>
            </a:r>
            <a:r>
              <a:rPr lang="en-US" dirty="0" err="1" smtClean="0"/>
              <a:t>Tımar</a:t>
            </a:r>
            <a:r>
              <a:rPr lang="en-US" dirty="0" smtClean="0"/>
              <a:t>). Under </a:t>
            </a:r>
            <a:r>
              <a:rPr lang="en-US" dirty="0"/>
              <a:t>this organization the leading member of the paramount family assigned family members portions of his domains as autonomous </a:t>
            </a:r>
            <a:r>
              <a:rPr lang="en-US" dirty="0" err="1"/>
              <a:t>appanages</a:t>
            </a:r>
            <a:r>
              <a:rPr lang="en-US" dirty="0"/>
              <a:t>.</a:t>
            </a:r>
          </a:p>
          <a:p>
            <a:r>
              <a:rPr lang="en-US" dirty="0"/>
              <a:t>They developed armies of </a:t>
            </a:r>
            <a:r>
              <a:rPr lang="en-US" dirty="0" err="1" smtClean="0"/>
              <a:t>mamlukes</a:t>
            </a:r>
            <a:r>
              <a:rPr lang="en-US" dirty="0" smtClean="0"/>
              <a:t> </a:t>
            </a:r>
            <a:r>
              <a:rPr lang="en-US" dirty="0"/>
              <a:t>to replace the Nomad warriors, as well as an elaborate bureaucratic hierarchy that provided the foundation for governmental administration in the Middle East until modern times. </a:t>
            </a:r>
          </a:p>
          <a:p>
            <a:pPr marL="0" indent="0">
              <a:buNone/>
            </a:pPr>
            <a:r>
              <a:rPr lang="en-US" dirty="0"/>
              <a:t>After Malik Shah's death, a decline in the quality of dynastic leadership and division of their rule among military commanders and regents (</a:t>
            </a:r>
            <a:r>
              <a:rPr lang="en-US" dirty="0" err="1"/>
              <a:t>Atabegs</a:t>
            </a:r>
            <a:r>
              <a:rPr lang="en-US" dirty="0"/>
              <a:t>) weakened the power of the great </a:t>
            </a:r>
            <a:r>
              <a:rPr lang="en-US" dirty="0" err="1"/>
              <a:t>Seljuks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1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0436"/>
            <a:ext cx="8569325" cy="4969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b="1" dirty="0" err="1" smtClean="0"/>
              <a:t>Intellectual</a:t>
            </a:r>
            <a:r>
              <a:rPr lang="tr-TR" b="1" dirty="0" smtClean="0"/>
              <a:t> Life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304" y="607392"/>
            <a:ext cx="8860322" cy="6162259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800" dirty="0" smtClean="0"/>
              <a:t>Many Muslim scholars occurred in time of Great </a:t>
            </a:r>
            <a:r>
              <a:rPr lang="en-US" sz="2800" dirty="0" err="1" smtClean="0"/>
              <a:t>Seljuq</a:t>
            </a:r>
            <a:r>
              <a:rPr lang="en-US" sz="2800" dirty="0" smtClean="0"/>
              <a:t> Empire who study on religious sciences such as hadith, </a:t>
            </a:r>
            <a:r>
              <a:rPr lang="en-US" sz="2800" dirty="0" err="1" smtClean="0"/>
              <a:t>kalam</a:t>
            </a:r>
            <a:r>
              <a:rPr lang="en-US" sz="2800" dirty="0" smtClean="0"/>
              <a:t>, exegesis and </a:t>
            </a:r>
            <a:r>
              <a:rPr lang="en-US" sz="2800" dirty="0" err="1" smtClean="0"/>
              <a:t>fıqh</a:t>
            </a:r>
            <a:r>
              <a:rPr lang="en-US" sz="2800" dirty="0" smtClean="0"/>
              <a:t>. Some of them are: </a:t>
            </a:r>
            <a:r>
              <a:rPr lang="en-US" sz="2800" b="1" dirty="0" smtClean="0"/>
              <a:t>Imam </a:t>
            </a:r>
            <a:r>
              <a:rPr lang="en-US" sz="2800" b="1" dirty="0" err="1" smtClean="0"/>
              <a:t>Ghazali</a:t>
            </a:r>
            <a:r>
              <a:rPr lang="en-US" sz="2800" b="1" dirty="0" smtClean="0"/>
              <a:t>, Abu al-</a:t>
            </a:r>
            <a:r>
              <a:rPr lang="en-US" sz="2800" b="1" dirty="0" err="1" smtClean="0"/>
              <a:t>Qasım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Qusheyri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Abd</a:t>
            </a:r>
            <a:r>
              <a:rPr lang="en-US" sz="2800" b="1" dirty="0" smtClean="0"/>
              <a:t> Allah al-Ansari, Abu </a:t>
            </a:r>
            <a:r>
              <a:rPr lang="en-US" sz="2800" b="1" dirty="0" err="1" smtClean="0"/>
              <a:t>Hasan</a:t>
            </a:r>
            <a:r>
              <a:rPr lang="en-US" sz="2800" b="1" dirty="0" smtClean="0"/>
              <a:t> </a:t>
            </a:r>
            <a:r>
              <a:rPr lang="en-US" sz="2800" b="1" dirty="0" err="1"/>
              <a:t>A</a:t>
            </a:r>
            <a:r>
              <a:rPr lang="en-US" sz="2800" b="1" dirty="0" err="1" smtClean="0"/>
              <a:t>liyyul-Vakidi</a:t>
            </a:r>
            <a:r>
              <a:rPr lang="en-US" sz="2800" dirty="0" smtClean="0"/>
              <a:t>. </a:t>
            </a:r>
          </a:p>
          <a:p>
            <a:pPr eaLnBrk="1" hangingPunct="1">
              <a:defRPr/>
            </a:pPr>
            <a:r>
              <a:rPr lang="en-US" sz="2800" dirty="0" smtClean="0"/>
              <a:t>Also there were scholars who study on sciences. For instance: </a:t>
            </a:r>
            <a:r>
              <a:rPr lang="en-US" sz="2800" b="1" dirty="0" smtClean="0"/>
              <a:t>Umar </a:t>
            </a:r>
            <a:r>
              <a:rPr lang="en-US" sz="2800" b="1" dirty="0" err="1" smtClean="0"/>
              <a:t>Hayyam</a:t>
            </a:r>
            <a:r>
              <a:rPr lang="en-US" sz="2800" dirty="0" smtClean="0"/>
              <a:t> who was mathematician, scholar of astronomy and poet</a:t>
            </a:r>
            <a:r>
              <a:rPr lang="en-US" sz="2800" b="1" dirty="0" smtClean="0"/>
              <a:t>, Ahmad al-</a:t>
            </a:r>
            <a:r>
              <a:rPr lang="en-US" sz="2800" b="1" dirty="0" err="1" smtClean="0"/>
              <a:t>Bayhaki</a:t>
            </a:r>
            <a:r>
              <a:rPr lang="en-US" sz="2800" dirty="0" smtClean="0"/>
              <a:t> who was mathematician. In general, </a:t>
            </a:r>
            <a:r>
              <a:rPr lang="en-US" sz="2800" dirty="0" err="1" smtClean="0"/>
              <a:t>Seljuq</a:t>
            </a:r>
            <a:r>
              <a:rPr lang="en-US" sz="2800" dirty="0" smtClean="0"/>
              <a:t> sultans like history and encourage historian to write historical book. For instance: </a:t>
            </a:r>
            <a:r>
              <a:rPr lang="en-US" sz="2800" dirty="0" err="1" smtClean="0"/>
              <a:t>Malikname</a:t>
            </a:r>
            <a:r>
              <a:rPr lang="en-US" sz="2800" dirty="0" smtClean="0"/>
              <a:t>. 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/>
              <a:t>Meanwhile there has been an allegation that the </a:t>
            </a:r>
            <a:r>
              <a:rPr lang="en-US" sz="2800" dirty="0" err="1" smtClean="0"/>
              <a:t>Saljuqs</a:t>
            </a:r>
            <a:r>
              <a:rPr lang="en-US" sz="2800" dirty="0" smtClean="0"/>
              <a:t> stopped development of Islamic thought and civilization so stagnation started in Muslim mind and world. </a:t>
            </a:r>
          </a:p>
        </p:txBody>
      </p:sp>
    </p:spTree>
    <p:extLst>
      <p:ext uri="{BB962C8B-B14F-4D97-AF65-F5344CB8AC3E}">
        <p14:creationId xmlns:p14="http://schemas.microsoft.com/office/powerpoint/2010/main" val="34406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46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Reasons of </a:t>
            </a:r>
            <a:r>
              <a:rPr lang="en-US" b="1" dirty="0" err="1" smtClean="0">
                <a:solidFill>
                  <a:srgbClr val="FF0000"/>
                </a:solidFill>
              </a:rPr>
              <a:t>Saljuq</a:t>
            </a:r>
            <a:r>
              <a:rPr lang="en-US" b="1" dirty="0" smtClean="0">
                <a:solidFill>
                  <a:srgbClr val="FF0000"/>
                </a:solidFill>
              </a:rPr>
              <a:t> Collapse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61" y="1804505"/>
            <a:ext cx="891208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1. </a:t>
            </a:r>
            <a:r>
              <a:rPr lang="en-US" sz="3100" dirty="0" smtClean="0"/>
              <a:t>Weakness of central authority and bad </a:t>
            </a:r>
            <a:r>
              <a:rPr lang="en-US" sz="3100" dirty="0"/>
              <a:t>governance 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2. </a:t>
            </a:r>
            <a:r>
              <a:rPr lang="en-US" sz="3100" dirty="0" smtClean="0"/>
              <a:t>Power struggle among the members of the Dynasty</a:t>
            </a:r>
            <a:endParaRPr lang="en-US" sz="3100" dirty="0"/>
          </a:p>
          <a:p>
            <a:r>
              <a:rPr lang="en-US" sz="3100" dirty="0" smtClean="0">
                <a:solidFill>
                  <a:srgbClr val="FF0000"/>
                </a:solidFill>
              </a:rPr>
              <a:t>3. </a:t>
            </a:r>
            <a:r>
              <a:rPr lang="en-US" sz="3100" dirty="0" smtClean="0"/>
              <a:t>Revolt of </a:t>
            </a:r>
            <a:r>
              <a:rPr lang="en-US" sz="3100" dirty="0" err="1" smtClean="0"/>
              <a:t>Oğuz</a:t>
            </a:r>
            <a:r>
              <a:rPr lang="en-US" sz="3100" dirty="0" smtClean="0"/>
              <a:t> tribes (1153)</a:t>
            </a:r>
            <a:endParaRPr lang="en-US" sz="3100" dirty="0"/>
          </a:p>
          <a:p>
            <a:r>
              <a:rPr lang="en-US" sz="3100" dirty="0" smtClean="0">
                <a:solidFill>
                  <a:srgbClr val="FF0000"/>
                </a:solidFill>
              </a:rPr>
              <a:t>4. </a:t>
            </a:r>
            <a:r>
              <a:rPr lang="en-US" sz="3100" dirty="0" smtClean="0"/>
              <a:t>Crusade attacks from the West. (1096 onwards)</a:t>
            </a:r>
            <a:endParaRPr lang="en-US" sz="3100" dirty="0"/>
          </a:p>
          <a:p>
            <a:r>
              <a:rPr lang="en-US" sz="3100" dirty="0" smtClean="0">
                <a:solidFill>
                  <a:srgbClr val="FF0000"/>
                </a:solidFill>
              </a:rPr>
              <a:t>5. </a:t>
            </a:r>
            <a:r>
              <a:rPr lang="en-US" sz="3100" dirty="0" smtClean="0"/>
              <a:t>Independent movements among </a:t>
            </a:r>
            <a:r>
              <a:rPr lang="en-US" sz="3100" dirty="0" err="1" smtClean="0"/>
              <a:t>Atabeqs</a:t>
            </a:r>
            <a:r>
              <a:rPr lang="en-US" sz="3100" dirty="0" smtClean="0"/>
              <a:t> 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6. </a:t>
            </a:r>
            <a:r>
              <a:rPr lang="en-US" sz="3100" dirty="0" smtClean="0"/>
              <a:t>Heterodox/</a:t>
            </a:r>
            <a:r>
              <a:rPr lang="en-US" sz="3100" dirty="0" err="1" smtClean="0"/>
              <a:t>Bâtınî-Şia</a:t>
            </a:r>
            <a:r>
              <a:rPr lang="en-US" sz="3100" dirty="0" smtClean="0"/>
              <a:t> movements as Assassins, </a:t>
            </a:r>
            <a:r>
              <a:rPr lang="en-US" sz="3100" dirty="0" err="1" smtClean="0"/>
              <a:t>Karmaties</a:t>
            </a:r>
            <a:r>
              <a:rPr lang="en-US" sz="3100" dirty="0" smtClean="0"/>
              <a:t>, </a:t>
            </a:r>
            <a:r>
              <a:rPr lang="en-US" sz="3100" dirty="0" err="1" smtClean="0"/>
              <a:t>Fatimids</a:t>
            </a:r>
            <a:r>
              <a:rPr lang="en-US" sz="3100" dirty="0" smtClean="0"/>
              <a:t>, </a:t>
            </a:r>
            <a:r>
              <a:rPr lang="en-US" sz="3100" dirty="0" err="1" smtClean="0"/>
              <a:t>Buwayhids</a:t>
            </a:r>
            <a:endParaRPr lang="en-US" sz="3100" dirty="0"/>
          </a:p>
          <a:p>
            <a:r>
              <a:rPr lang="en-US" sz="3100" dirty="0" smtClean="0">
                <a:solidFill>
                  <a:srgbClr val="FF0000"/>
                </a:solidFill>
              </a:rPr>
              <a:t>7. </a:t>
            </a:r>
            <a:r>
              <a:rPr lang="en-US" sz="3100" dirty="0" smtClean="0"/>
              <a:t>Defeat of </a:t>
            </a:r>
            <a:r>
              <a:rPr lang="en-US" sz="3100" dirty="0" err="1" smtClean="0"/>
              <a:t>Qatwan</a:t>
            </a:r>
            <a:r>
              <a:rPr lang="en-US" sz="3100" dirty="0" smtClean="0"/>
              <a:t> and invasion of </a:t>
            </a:r>
            <a:r>
              <a:rPr lang="en-US" sz="3100" dirty="0" err="1" smtClean="0"/>
              <a:t>Karahitays</a:t>
            </a:r>
            <a:r>
              <a:rPr lang="en-US" sz="3100" dirty="0" smtClean="0"/>
              <a:t> (1140)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384520" y="2132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1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90"/>
            <a:ext cx="8229600" cy="3473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Legacy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05" y="553634"/>
            <a:ext cx="8933683" cy="6165958"/>
          </a:xfrm>
        </p:spPr>
        <p:txBody>
          <a:bodyPr>
            <a:noAutofit/>
          </a:bodyPr>
          <a:lstStyle/>
          <a:p>
            <a:r>
              <a:rPr lang="en-US" sz="2300" dirty="0" smtClean="0"/>
              <a:t>They </a:t>
            </a:r>
            <a:r>
              <a:rPr lang="en-US" sz="2300" dirty="0"/>
              <a:t>are remembered as great </a:t>
            </a:r>
            <a:r>
              <a:rPr lang="en-US" sz="2300" dirty="0" smtClean="0"/>
              <a:t>supporters </a:t>
            </a:r>
            <a:r>
              <a:rPr lang="en-US" sz="2300" dirty="0"/>
              <a:t>of </a:t>
            </a:r>
            <a:r>
              <a:rPr lang="en-US" sz="2300" dirty="0" smtClean="0"/>
              <a:t>Sunni interpretation of Islam, Turkish </a:t>
            </a:r>
            <a:r>
              <a:rPr lang="en-US" sz="2300" dirty="0"/>
              <a:t>and Persian culture, art, literature, and </a:t>
            </a:r>
            <a:r>
              <a:rPr lang="en-US" sz="2300" dirty="0" smtClean="0"/>
              <a:t>language. </a:t>
            </a:r>
          </a:p>
          <a:p>
            <a:r>
              <a:rPr lang="en-US" sz="2300" dirty="0" smtClean="0"/>
              <a:t>regarded </a:t>
            </a:r>
            <a:r>
              <a:rPr lang="en-US" sz="2300" dirty="0"/>
              <a:t>as the partial ancestors of the Western Turks – the present-day inhabitants of Azerbaijan, Turkey, and Turkmenistan.</a:t>
            </a:r>
          </a:p>
          <a:p>
            <a:r>
              <a:rPr lang="en-US" sz="2300" dirty="0" smtClean="0"/>
              <a:t>The </a:t>
            </a:r>
            <a:r>
              <a:rPr lang="en-US" sz="2300" dirty="0"/>
              <a:t>dynasty brought revival, energy, and reunion to the Islamic civilization hitherto dominated by Arabs and Persians. According to the </a:t>
            </a:r>
            <a:r>
              <a:rPr lang="en-US" sz="2300" dirty="0" err="1"/>
              <a:t>Seljuqs</a:t>
            </a:r>
            <a:r>
              <a:rPr lang="en-US" sz="2300" dirty="0"/>
              <a:t>, they brought to the Muslims "fighting </a:t>
            </a:r>
            <a:r>
              <a:rPr lang="en-US" sz="2300" dirty="0" smtClean="0"/>
              <a:t>spirit"</a:t>
            </a:r>
            <a:r>
              <a:rPr lang="en-US" sz="2300" dirty="0"/>
              <a:t>.</a:t>
            </a:r>
          </a:p>
          <a:p>
            <a:r>
              <a:rPr lang="en-US" sz="2300" dirty="0" smtClean="0"/>
              <a:t>founded universities to promote knowledge and supported art </a:t>
            </a:r>
            <a:r>
              <a:rPr lang="en-US" sz="2300" dirty="0"/>
              <a:t>and literature. </a:t>
            </a:r>
            <a:endParaRPr lang="en-US" sz="2300" dirty="0" smtClean="0"/>
          </a:p>
          <a:p>
            <a:r>
              <a:rPr lang="en-US" sz="2300" dirty="0" smtClean="0"/>
              <a:t>founded the </a:t>
            </a:r>
            <a:r>
              <a:rPr lang="en-US" sz="2300" dirty="0"/>
              <a:t>caravanserais which denoted the Seljuk's enthusiasm to trade and commerce </a:t>
            </a:r>
            <a:endParaRPr lang="en-US" sz="2300" dirty="0" smtClean="0"/>
          </a:p>
          <a:p>
            <a:r>
              <a:rPr lang="en-US" sz="2300" dirty="0" smtClean="0"/>
              <a:t>Their </a:t>
            </a:r>
            <a:r>
              <a:rPr lang="en-US" sz="2300" dirty="0"/>
              <a:t>reign is characterized by astronomers such as Omar </a:t>
            </a:r>
            <a:r>
              <a:rPr lang="en-US" sz="2300" dirty="0" err="1"/>
              <a:t>Khayyám</a:t>
            </a:r>
            <a:r>
              <a:rPr lang="en-US" sz="2300" dirty="0"/>
              <a:t>, and the philosophers as al-</a:t>
            </a:r>
            <a:r>
              <a:rPr lang="en-US" sz="2300" dirty="0" err="1"/>
              <a:t>Ghazali</a:t>
            </a:r>
            <a:r>
              <a:rPr lang="en-US" sz="2300" dirty="0"/>
              <a:t>. </a:t>
            </a:r>
            <a:endParaRPr lang="en-US" sz="2300" dirty="0" smtClean="0"/>
          </a:p>
          <a:p>
            <a:r>
              <a:rPr lang="en-US" sz="2300" dirty="0" smtClean="0"/>
              <a:t>Under </a:t>
            </a:r>
            <a:r>
              <a:rPr lang="en-US" sz="2300" dirty="0"/>
              <a:t>the </a:t>
            </a:r>
            <a:r>
              <a:rPr lang="en-US" sz="2300" dirty="0" err="1"/>
              <a:t>Seljuqs</a:t>
            </a:r>
            <a:r>
              <a:rPr lang="en-US" sz="2300" dirty="0"/>
              <a:t>, New Persian became the language for historical recording, while Arabic language culture shifted from Baghdad to </a:t>
            </a:r>
            <a:r>
              <a:rPr lang="en-US" sz="2300" dirty="0" smtClean="0"/>
              <a:t>Cairo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58358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Kharaghan</a:t>
            </a:r>
            <a:r>
              <a:rPr lang="en-US" dirty="0" smtClean="0"/>
              <a:t> </a:t>
            </a:r>
            <a:r>
              <a:rPr lang="en-US" smtClean="0"/>
              <a:t>Twin towers </a:t>
            </a:r>
            <a:r>
              <a:rPr lang="en-US" dirty="0" smtClean="0"/>
              <a:t>Iran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722" r="-21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340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of </a:t>
            </a:r>
            <a:r>
              <a:rPr lang="en-US" dirty="0" err="1" smtClean="0"/>
              <a:t>Saljuqs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16" b="8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60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Toghrul</a:t>
            </a:r>
            <a:r>
              <a:rPr lang="en-US" dirty="0" smtClean="0"/>
              <a:t> Beg Tower Iran-Ray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803" r="-63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763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Saljuk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eramic plate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522" r="-4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653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Saljuk</a:t>
            </a:r>
            <a:r>
              <a:rPr lang="en-US" dirty="0"/>
              <a:t> ceramic plate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133" r="-39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339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Saljuqid</a:t>
            </a:r>
            <a:r>
              <a:rPr lang="en-US" dirty="0" smtClean="0"/>
              <a:t> coins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461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42" y="195400"/>
            <a:ext cx="8499482" cy="1009567"/>
          </a:xfrm>
        </p:spPr>
        <p:txBody>
          <a:bodyPr>
            <a:no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The Great </a:t>
            </a:r>
            <a:r>
              <a:rPr lang="en-US" sz="3000" dirty="0" err="1" smtClean="0"/>
              <a:t>Seljuq</a:t>
            </a:r>
            <a:r>
              <a:rPr lang="en-US" sz="3000" dirty="0" smtClean="0"/>
              <a:t> </a:t>
            </a:r>
            <a:r>
              <a:rPr lang="en-US" sz="3000" dirty="0"/>
              <a:t>Empire in its zenith in 1092, upon the death of Malik Shah I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 b="94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37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137" b="-4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644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776265"/>
          </a:xfrm>
        </p:spPr>
        <p:txBody>
          <a:bodyPr>
            <a:normAutofit/>
          </a:bodyPr>
          <a:lstStyle/>
          <a:p>
            <a:r>
              <a:rPr lang="en-US" dirty="0" smtClean="0"/>
              <a:t>The Great </a:t>
            </a:r>
            <a:r>
              <a:rPr lang="en-US" dirty="0" err="1" smtClean="0"/>
              <a:t>Saljuks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2248" b="12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50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90"/>
            <a:ext cx="8229600" cy="4885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err="1" smtClean="0"/>
              <a:t>Linega</a:t>
            </a:r>
            <a:r>
              <a:rPr lang="en-US" sz="3600" b="1" dirty="0" smtClean="0"/>
              <a:t> of </a:t>
            </a:r>
            <a:r>
              <a:rPr lang="en-US" sz="3600" b="1" dirty="0" err="1" smtClean="0"/>
              <a:t>Saljuq</a:t>
            </a:r>
            <a:r>
              <a:rPr lang="en-US" sz="3600" b="1" dirty="0" smtClean="0"/>
              <a:t> and List </a:t>
            </a:r>
            <a:r>
              <a:rPr lang="en-US" sz="3600" b="1" dirty="0"/>
              <a:t>of </a:t>
            </a:r>
            <a:r>
              <a:rPr lang="en-US" sz="3600" b="1" dirty="0" err="1" smtClean="0"/>
              <a:t>Seljuq</a:t>
            </a:r>
            <a:r>
              <a:rPr lang="en-US" sz="3600" b="1" dirty="0" smtClean="0"/>
              <a:t> </a:t>
            </a:r>
            <a:r>
              <a:rPr lang="en-US" sz="3600" b="1" dirty="0"/>
              <a:t>Rulers: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74" y="705611"/>
            <a:ext cx="8810898" cy="59271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Seljuqs</a:t>
            </a:r>
            <a:r>
              <a:rPr lang="en-US" dirty="0"/>
              <a:t> is connected to </a:t>
            </a:r>
            <a:r>
              <a:rPr lang="en-US" dirty="0" err="1" smtClean="0">
                <a:solidFill>
                  <a:srgbClr val="0000FF"/>
                </a:solidFill>
              </a:rPr>
              <a:t>Qynyq</a:t>
            </a:r>
            <a:r>
              <a:rPr lang="en-US" dirty="0" smtClean="0"/>
              <a:t> </a:t>
            </a:r>
            <a:r>
              <a:rPr lang="en-US" dirty="0"/>
              <a:t>branch of </a:t>
            </a:r>
            <a:r>
              <a:rPr lang="en-US" dirty="0" err="1">
                <a:solidFill>
                  <a:srgbClr val="0000FF"/>
                </a:solidFill>
              </a:rPr>
              <a:t>Oghuz</a:t>
            </a:r>
            <a:r>
              <a:rPr lang="en-US" dirty="0">
                <a:solidFill>
                  <a:srgbClr val="0000FF"/>
                </a:solidFill>
              </a:rPr>
              <a:t> Turks</a:t>
            </a:r>
            <a:r>
              <a:rPr lang="en-US" dirty="0"/>
              <a:t>. The father of </a:t>
            </a:r>
            <a:r>
              <a:rPr lang="en-US" dirty="0" err="1"/>
              <a:t>Seljuq</a:t>
            </a:r>
            <a:r>
              <a:rPr lang="en-US" dirty="0"/>
              <a:t>, </a:t>
            </a:r>
            <a:r>
              <a:rPr lang="en-US" dirty="0" err="1"/>
              <a:t>Duqaq</a:t>
            </a:r>
            <a:r>
              <a:rPr lang="en-US" dirty="0"/>
              <a:t> was </a:t>
            </a:r>
            <a:r>
              <a:rPr lang="en-US" dirty="0" err="1" smtClean="0"/>
              <a:t>su-bashı</a:t>
            </a:r>
            <a:r>
              <a:rPr lang="en-US" dirty="0" smtClean="0"/>
              <a:t>/commander </a:t>
            </a:r>
            <a:r>
              <a:rPr lang="en-US" dirty="0"/>
              <a:t>in </a:t>
            </a:r>
            <a:r>
              <a:rPr lang="en-US" dirty="0" err="1"/>
              <a:t>Oghuz</a:t>
            </a:r>
            <a:r>
              <a:rPr lang="en-US" dirty="0"/>
              <a:t> </a:t>
            </a:r>
            <a:r>
              <a:rPr lang="en-US" dirty="0" err="1"/>
              <a:t>Yabghu</a:t>
            </a:r>
            <a:r>
              <a:rPr lang="en-US" dirty="0"/>
              <a:t> </a:t>
            </a:r>
            <a:r>
              <a:rPr lang="en-US" dirty="0" err="1"/>
              <a:t>Khaganate</a:t>
            </a:r>
            <a:r>
              <a:rPr lang="en-US" dirty="0"/>
              <a:t> that was consist of twenty four migrant branches of </a:t>
            </a:r>
            <a:r>
              <a:rPr lang="en-US" dirty="0" err="1"/>
              <a:t>Oghuz</a:t>
            </a:r>
            <a:r>
              <a:rPr lang="en-US" dirty="0"/>
              <a:t> included </a:t>
            </a:r>
            <a:r>
              <a:rPr lang="en-US" dirty="0" err="1" smtClean="0"/>
              <a:t>Seljuqs</a:t>
            </a:r>
            <a:r>
              <a:rPr lang="en-US" dirty="0" smtClean="0"/>
              <a:t>. </a:t>
            </a:r>
            <a:r>
              <a:rPr lang="en-US" dirty="0" err="1"/>
              <a:t>Oghuz</a:t>
            </a:r>
            <a:r>
              <a:rPr lang="en-US" dirty="0"/>
              <a:t> Turks began to be Muslim in second period of tenth century. </a:t>
            </a:r>
          </a:p>
          <a:p>
            <a:endParaRPr lang="en-US" dirty="0" smtClean="0"/>
          </a:p>
          <a:p>
            <a:r>
              <a:rPr lang="en-US" dirty="0" err="1" smtClean="0"/>
              <a:t>Seljuq</a:t>
            </a:r>
            <a:r>
              <a:rPr lang="en-US" dirty="0" smtClean="0"/>
              <a:t>/</a:t>
            </a:r>
            <a:r>
              <a:rPr lang="en-US" dirty="0" err="1" smtClean="0"/>
              <a:t>Selchuq</a:t>
            </a:r>
            <a:r>
              <a:rPr lang="en-US" dirty="0" smtClean="0"/>
              <a:t> </a:t>
            </a:r>
            <a:r>
              <a:rPr lang="en-US" dirty="0"/>
              <a:t>(? - 1009) … </a:t>
            </a:r>
            <a:endParaRPr lang="en-US" dirty="0" smtClean="0"/>
          </a:p>
          <a:p>
            <a:r>
              <a:rPr lang="en-US" dirty="0" err="1" smtClean="0"/>
              <a:t>Tughrul</a:t>
            </a:r>
            <a:r>
              <a:rPr lang="en-US" dirty="0" smtClean="0"/>
              <a:t> </a:t>
            </a:r>
            <a:r>
              <a:rPr lang="en-US" dirty="0"/>
              <a:t>(1037 - 1063); </a:t>
            </a:r>
            <a:endParaRPr lang="en-US" dirty="0" smtClean="0"/>
          </a:p>
          <a:p>
            <a:r>
              <a:rPr lang="en-US" dirty="0" smtClean="0"/>
              <a:t>Alp </a:t>
            </a:r>
            <a:r>
              <a:rPr lang="en-US" dirty="0" err="1"/>
              <a:t>Arslan</a:t>
            </a:r>
            <a:r>
              <a:rPr lang="en-US" dirty="0"/>
              <a:t> (1064 - 1072); </a:t>
            </a:r>
            <a:endParaRPr lang="en-US" dirty="0" smtClean="0"/>
          </a:p>
          <a:p>
            <a:r>
              <a:rPr lang="en-US" dirty="0" smtClean="0"/>
              <a:t>Malik </a:t>
            </a:r>
            <a:r>
              <a:rPr lang="en-US" dirty="0"/>
              <a:t>Shah (1072 - 1092); </a:t>
            </a:r>
            <a:endParaRPr lang="en-US" dirty="0" smtClean="0"/>
          </a:p>
          <a:p>
            <a:r>
              <a:rPr lang="en-US" dirty="0" smtClean="0"/>
              <a:t>Mahmud </a:t>
            </a:r>
            <a:r>
              <a:rPr lang="en-US" dirty="0"/>
              <a:t>I (1092 - 1093); </a:t>
            </a:r>
            <a:endParaRPr lang="en-US" dirty="0" smtClean="0"/>
          </a:p>
          <a:p>
            <a:r>
              <a:rPr lang="en-US" dirty="0" err="1" smtClean="0"/>
              <a:t>Berqyaruq</a:t>
            </a:r>
            <a:r>
              <a:rPr lang="en-US" dirty="0" smtClean="0"/>
              <a:t> </a:t>
            </a:r>
            <a:r>
              <a:rPr lang="en-US" dirty="0"/>
              <a:t>(1093 - 1104); </a:t>
            </a:r>
            <a:endParaRPr lang="en-US" dirty="0" smtClean="0"/>
          </a:p>
          <a:p>
            <a:r>
              <a:rPr lang="en-US" dirty="0" smtClean="0"/>
              <a:t>Mohammed </a:t>
            </a:r>
            <a:r>
              <a:rPr lang="en-US" dirty="0" err="1"/>
              <a:t>Tapar</a:t>
            </a:r>
            <a:r>
              <a:rPr lang="en-US" dirty="0"/>
              <a:t> (1105 - 1118); </a:t>
            </a:r>
            <a:endParaRPr lang="en-US" dirty="0" smtClean="0"/>
          </a:p>
          <a:p>
            <a:r>
              <a:rPr lang="en-US" dirty="0" smtClean="0"/>
              <a:t>Mahmud </a:t>
            </a:r>
            <a:r>
              <a:rPr lang="en-US" dirty="0"/>
              <a:t>II (1118 - 1131); </a:t>
            </a:r>
            <a:endParaRPr lang="en-US" dirty="0" smtClean="0"/>
          </a:p>
          <a:p>
            <a:r>
              <a:rPr lang="en-US" dirty="0" smtClean="0"/>
              <a:t>Ahmad </a:t>
            </a:r>
            <a:r>
              <a:rPr lang="en-US" dirty="0" err="1" smtClean="0"/>
              <a:t>Sanjar</a:t>
            </a:r>
            <a:r>
              <a:rPr lang="en-US" dirty="0" smtClean="0"/>
              <a:t> </a:t>
            </a:r>
            <a:r>
              <a:rPr lang="en-US" dirty="0"/>
              <a:t>(1131 </a:t>
            </a:r>
            <a:r>
              <a:rPr lang="en-US" dirty="0" smtClean="0"/>
              <a:t>– </a:t>
            </a:r>
            <a:r>
              <a:rPr lang="en-US" dirty="0"/>
              <a:t>1157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223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208963" cy="685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sz="2800" b="1" dirty="0" smtClean="0"/>
              <a:t>FORMATION PERIOD OF THE GREAT SELJUQ EMPIRE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827837"/>
            <a:ext cx="8691562" cy="58288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err="1" smtClean="0"/>
              <a:t>Seljuq</a:t>
            </a:r>
            <a:r>
              <a:rPr lang="en-US" sz="2400" dirty="0" smtClean="0"/>
              <a:t> and people who were devoted </a:t>
            </a:r>
            <a:r>
              <a:rPr lang="en-US" sz="2400" dirty="0" err="1" smtClean="0"/>
              <a:t>Oghuz</a:t>
            </a:r>
            <a:r>
              <a:rPr lang="en-US" sz="2400" dirty="0" smtClean="0"/>
              <a:t> Turks to </a:t>
            </a:r>
            <a:r>
              <a:rPr lang="en-US" sz="2400" dirty="0" err="1" smtClean="0"/>
              <a:t>Seljuq</a:t>
            </a:r>
            <a:r>
              <a:rPr lang="en-US" sz="2400" dirty="0" smtClean="0"/>
              <a:t>, began to move to </a:t>
            </a:r>
            <a:r>
              <a:rPr lang="en-US" sz="2400" dirty="0" err="1" smtClean="0"/>
              <a:t>Maweraunnahr</a:t>
            </a:r>
            <a:r>
              <a:rPr lang="en-US" sz="2400" dirty="0" smtClean="0"/>
              <a:t>. The reasons of migration were that many people joined in </a:t>
            </a:r>
            <a:r>
              <a:rPr lang="en-US" sz="2400" dirty="0" err="1" smtClean="0"/>
              <a:t>Oghuz</a:t>
            </a:r>
            <a:r>
              <a:rPr lang="en-US" sz="2400" dirty="0" smtClean="0"/>
              <a:t> </a:t>
            </a:r>
            <a:r>
              <a:rPr lang="en-US" sz="2400" dirty="0" err="1" smtClean="0"/>
              <a:t>Yabghu</a:t>
            </a:r>
            <a:r>
              <a:rPr lang="en-US" sz="2400" dirty="0" smtClean="0"/>
              <a:t> so the problem of lack of soil </a:t>
            </a:r>
            <a:r>
              <a:rPr lang="en-US" sz="2400" dirty="0"/>
              <a:t>and aridity/</a:t>
            </a:r>
            <a:r>
              <a:rPr lang="en-US" sz="2400" dirty="0" smtClean="0"/>
              <a:t>drought began, as a solution migration became necessary. Migration began from </a:t>
            </a:r>
            <a:r>
              <a:rPr lang="en-US" sz="2400" dirty="0" err="1" smtClean="0">
                <a:solidFill>
                  <a:srgbClr val="0000FF"/>
                </a:solidFill>
              </a:rPr>
              <a:t>Yenikent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which was center of </a:t>
            </a:r>
            <a:r>
              <a:rPr lang="en-US" sz="2400" dirty="0" err="1" smtClean="0"/>
              <a:t>Oghuz</a:t>
            </a:r>
            <a:r>
              <a:rPr lang="en-US" sz="2400" dirty="0" smtClean="0"/>
              <a:t> </a:t>
            </a:r>
            <a:r>
              <a:rPr lang="en-US" sz="2400" dirty="0" err="1" smtClean="0"/>
              <a:t>Yabghu</a:t>
            </a:r>
            <a:r>
              <a:rPr lang="en-US" sz="2400" dirty="0" smtClean="0"/>
              <a:t> for winter and </a:t>
            </a:r>
            <a:r>
              <a:rPr lang="en-US" sz="2400" dirty="0" err="1" smtClean="0"/>
              <a:t>Seljuq</a:t>
            </a:r>
            <a:r>
              <a:rPr lang="en-US" sz="2400" dirty="0" smtClean="0"/>
              <a:t> went to </a:t>
            </a:r>
            <a:r>
              <a:rPr lang="en-US" sz="2400" dirty="0" err="1" smtClean="0">
                <a:solidFill>
                  <a:srgbClr val="0000FF"/>
                </a:solidFill>
              </a:rPr>
              <a:t>Cend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 err="1"/>
              <a:t>Mawaraunnahr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Many Muslims who migrated from </a:t>
            </a:r>
            <a:r>
              <a:rPr lang="en-US" sz="2400" dirty="0" err="1" smtClean="0"/>
              <a:t>Mawaraunnahr</a:t>
            </a:r>
            <a:r>
              <a:rPr lang="en-US" sz="2400" dirty="0" smtClean="0"/>
              <a:t> lived. </a:t>
            </a:r>
            <a:r>
              <a:rPr lang="tr-TR" sz="2400" dirty="0" err="1" smtClean="0"/>
              <a:t>Also</a:t>
            </a:r>
            <a:r>
              <a:rPr lang="tr-TR" sz="2400" dirty="0" smtClean="0"/>
              <a:t> </a:t>
            </a:r>
            <a:r>
              <a:rPr lang="tr-TR" sz="2400" dirty="0" err="1"/>
              <a:t>border</a:t>
            </a:r>
            <a:r>
              <a:rPr lang="tr-TR" sz="2400" dirty="0"/>
              <a:t> </a:t>
            </a:r>
            <a:r>
              <a:rPr lang="tr-TR" sz="2400" dirty="0" err="1" smtClean="0"/>
              <a:t>neighbours</a:t>
            </a:r>
            <a:r>
              <a:rPr lang="tr-TR" sz="2400" dirty="0" smtClean="0"/>
              <a:t> </a:t>
            </a:r>
            <a:r>
              <a:rPr lang="tr-TR" sz="2400" dirty="0"/>
              <a:t>of </a:t>
            </a:r>
            <a:r>
              <a:rPr lang="tr-TR" sz="2400" dirty="0" err="1"/>
              <a:t>Cend</a:t>
            </a:r>
            <a:r>
              <a:rPr lang="tr-TR" sz="2400" dirty="0"/>
              <a:t> </a:t>
            </a:r>
            <a:r>
              <a:rPr lang="tr-TR" sz="2400" dirty="0" err="1"/>
              <a:t>were</a:t>
            </a:r>
            <a:r>
              <a:rPr lang="tr-TR" sz="2400" dirty="0"/>
              <a:t> </a:t>
            </a:r>
            <a:r>
              <a:rPr lang="tr-TR" sz="2400" dirty="0" err="1"/>
              <a:t>Samanids</a:t>
            </a:r>
            <a:r>
              <a:rPr lang="tr-TR" sz="2400" dirty="0"/>
              <a:t>, </a:t>
            </a:r>
            <a:r>
              <a:rPr lang="tr-TR" sz="2400" dirty="0" err="1"/>
              <a:t>Karahanids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Ghaznavids</a:t>
            </a:r>
            <a:r>
              <a:rPr lang="tr-TR" sz="2400" dirty="0"/>
              <a:t> </a:t>
            </a:r>
            <a:r>
              <a:rPr lang="tr-TR" sz="2400" dirty="0" err="1"/>
              <a:t>so</a:t>
            </a:r>
            <a:r>
              <a:rPr lang="tr-TR" sz="2400" dirty="0"/>
              <a:t> </a:t>
            </a:r>
            <a:r>
              <a:rPr lang="tr-TR" sz="2400" dirty="0" err="1"/>
              <a:t>Cend</a:t>
            </a:r>
            <a:r>
              <a:rPr lang="tr-TR" sz="2400" dirty="0"/>
              <a:t> </a:t>
            </a:r>
            <a:r>
              <a:rPr lang="tr-TR" sz="2400" dirty="0" err="1"/>
              <a:t>was</a:t>
            </a:r>
            <a:r>
              <a:rPr lang="tr-TR" sz="2400" dirty="0"/>
              <a:t> </a:t>
            </a:r>
            <a:r>
              <a:rPr lang="tr-TR" sz="2400" dirty="0" err="1"/>
              <a:t>accepted</a:t>
            </a:r>
            <a:r>
              <a:rPr lang="tr-TR" sz="2400" dirty="0"/>
              <a:t> as </a:t>
            </a:r>
            <a:r>
              <a:rPr lang="tr-TR" sz="2400" dirty="0" err="1"/>
              <a:t>critical</a:t>
            </a:r>
            <a:r>
              <a:rPr lang="tr-TR" sz="2400" dirty="0"/>
              <a:t> </a:t>
            </a:r>
            <a:r>
              <a:rPr lang="tr-TR" sz="2400" dirty="0" err="1"/>
              <a:t>region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acceptance</a:t>
            </a:r>
            <a:r>
              <a:rPr lang="tr-TR" sz="2400" dirty="0"/>
              <a:t> of </a:t>
            </a:r>
            <a:r>
              <a:rPr lang="tr-TR" sz="2400" dirty="0" err="1"/>
              <a:t>Islam</a:t>
            </a:r>
            <a:r>
              <a:rPr lang="tr-TR" sz="2400" dirty="0"/>
              <a:t>. </a:t>
            </a:r>
          </a:p>
          <a:p>
            <a:pPr>
              <a:defRPr/>
            </a:pPr>
            <a:r>
              <a:rPr lang="tr-TR" sz="2400" dirty="0" err="1"/>
              <a:t>Seljuq</a:t>
            </a:r>
            <a:r>
              <a:rPr lang="tr-TR" sz="2400" dirty="0"/>
              <a:t> </a:t>
            </a:r>
            <a:r>
              <a:rPr lang="tr-TR" sz="2400" dirty="0" err="1"/>
              <a:t>became</a:t>
            </a:r>
            <a:r>
              <a:rPr lang="tr-TR" sz="2400" dirty="0"/>
              <a:t> </a:t>
            </a:r>
            <a:r>
              <a:rPr lang="tr-TR" sz="2400" dirty="0" err="1" smtClean="0"/>
              <a:t>Muslim</a:t>
            </a:r>
            <a:r>
              <a:rPr lang="tr-TR" sz="2400" dirty="0" smtClean="0"/>
              <a:t> </a:t>
            </a:r>
            <a:r>
              <a:rPr lang="tr-TR" sz="2400" dirty="0" err="1"/>
              <a:t>and</a:t>
            </a:r>
            <a:r>
              <a:rPr lang="tr-TR" sz="2400" dirty="0"/>
              <a:t> his </a:t>
            </a:r>
            <a:r>
              <a:rPr lang="tr-TR" sz="2400" dirty="0" err="1"/>
              <a:t>clan</a:t>
            </a:r>
            <a:r>
              <a:rPr lang="tr-TR" sz="2400" dirty="0"/>
              <a:t> </a:t>
            </a:r>
            <a:r>
              <a:rPr lang="tr-TR" sz="2400" dirty="0" err="1"/>
              <a:t>accepted</a:t>
            </a:r>
            <a:r>
              <a:rPr lang="tr-TR" sz="2400" dirty="0"/>
              <a:t> </a:t>
            </a:r>
            <a:r>
              <a:rPr lang="tr-TR" sz="2400" dirty="0" err="1"/>
              <a:t>Islam</a:t>
            </a:r>
            <a:r>
              <a:rPr lang="tr-TR" sz="2400" dirty="0"/>
              <a:t> </a:t>
            </a:r>
            <a:r>
              <a:rPr lang="tr-TR" sz="2400" dirty="0" err="1"/>
              <a:t>around</a:t>
            </a:r>
            <a:r>
              <a:rPr lang="tr-TR" sz="2400" dirty="0"/>
              <a:t> (868) </a:t>
            </a:r>
            <a:r>
              <a:rPr lang="tr-TR" sz="2400" dirty="0" err="1"/>
              <a:t>so</a:t>
            </a:r>
            <a:r>
              <a:rPr lang="tr-TR" sz="2400" dirty="0"/>
              <a:t> </a:t>
            </a:r>
            <a:r>
              <a:rPr lang="tr-TR" sz="2400" dirty="0" err="1"/>
              <a:t>Seljuq</a:t>
            </a:r>
            <a:r>
              <a:rPr lang="tr-TR" sz="2400" dirty="0"/>
              <a:t> </a:t>
            </a:r>
            <a:r>
              <a:rPr lang="tr-TR" sz="2400" dirty="0" err="1"/>
              <a:t>became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</a:t>
            </a:r>
            <a:r>
              <a:rPr lang="tr-TR" sz="2400" dirty="0" err="1"/>
              <a:t>person</a:t>
            </a:r>
            <a:r>
              <a:rPr lang="tr-TR" sz="2400" dirty="0"/>
              <a:t> </a:t>
            </a:r>
            <a:r>
              <a:rPr lang="tr-TR" sz="2400" dirty="0" err="1"/>
              <a:t>who</a:t>
            </a:r>
            <a:r>
              <a:rPr lang="tr-TR" sz="2400" dirty="0"/>
              <a:t> </a:t>
            </a:r>
            <a:r>
              <a:rPr lang="tr-TR" sz="2400" dirty="0" err="1"/>
              <a:t>accepted</a:t>
            </a:r>
            <a:r>
              <a:rPr lang="tr-TR" sz="2400" dirty="0"/>
              <a:t> </a:t>
            </a:r>
            <a:r>
              <a:rPr lang="tr-TR" sz="2400" dirty="0" err="1"/>
              <a:t>Islam</a:t>
            </a:r>
            <a:r>
              <a:rPr lang="tr-TR" sz="2400" dirty="0"/>
              <a:t> as </a:t>
            </a:r>
            <a:r>
              <a:rPr lang="tr-TR" sz="2400" dirty="0" err="1"/>
              <a:t>religion</a:t>
            </a:r>
            <a:r>
              <a:rPr lang="tr-TR" sz="2400" dirty="0"/>
              <a:t> </a:t>
            </a:r>
            <a:r>
              <a:rPr lang="tr-TR" sz="2400" dirty="0" err="1"/>
              <a:t>among</a:t>
            </a:r>
            <a:r>
              <a:rPr lang="tr-TR" sz="2400" dirty="0"/>
              <a:t> </a:t>
            </a:r>
            <a:r>
              <a:rPr lang="tr-TR" sz="2400" dirty="0" err="1"/>
              <a:t>descendants</a:t>
            </a:r>
            <a:r>
              <a:rPr lang="tr-TR" sz="2400" dirty="0"/>
              <a:t> of </a:t>
            </a:r>
            <a:r>
              <a:rPr lang="tr-TR" sz="2400" dirty="0" err="1"/>
              <a:t>Duqaq</a:t>
            </a:r>
            <a:r>
              <a:rPr lang="tr-TR" sz="2400" dirty="0"/>
              <a:t>. </a:t>
            </a:r>
          </a:p>
          <a:p>
            <a:pPr>
              <a:defRPr/>
            </a:pPr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/>
              <a:t>acceptance</a:t>
            </a:r>
            <a:r>
              <a:rPr lang="tr-TR" sz="2400" dirty="0"/>
              <a:t> of </a:t>
            </a:r>
            <a:r>
              <a:rPr lang="tr-TR" sz="2400" dirty="0" err="1"/>
              <a:t>Islam</a:t>
            </a:r>
            <a:r>
              <a:rPr lang="tr-TR" sz="2400" dirty="0"/>
              <a:t>, </a:t>
            </a:r>
            <a:r>
              <a:rPr lang="tr-TR" sz="2400" dirty="0" err="1"/>
              <a:t>when</a:t>
            </a:r>
            <a:r>
              <a:rPr lang="tr-TR" sz="2400" dirty="0"/>
              <a:t> </a:t>
            </a:r>
            <a:r>
              <a:rPr lang="tr-TR" sz="2400" dirty="0" err="1"/>
              <a:t>officials</a:t>
            </a:r>
            <a:r>
              <a:rPr lang="tr-TR" sz="2400" dirty="0"/>
              <a:t> of </a:t>
            </a:r>
            <a:r>
              <a:rPr lang="tr-TR" sz="2400" dirty="0" err="1"/>
              <a:t>Yabghu</a:t>
            </a:r>
            <a:r>
              <a:rPr lang="tr-TR" sz="2400" dirty="0"/>
              <a:t> </a:t>
            </a:r>
            <a:r>
              <a:rPr lang="tr-TR" sz="2400" dirty="0" err="1"/>
              <a:t>Khaganate</a:t>
            </a:r>
            <a:r>
              <a:rPr lang="tr-TR" sz="2400" dirty="0"/>
              <a:t> </a:t>
            </a:r>
            <a:r>
              <a:rPr lang="tr-TR" sz="2400" dirty="0" err="1"/>
              <a:t>came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collect</a:t>
            </a:r>
            <a:r>
              <a:rPr lang="tr-TR" sz="2400" dirty="0"/>
              <a:t> </a:t>
            </a:r>
            <a:r>
              <a:rPr lang="tr-TR" sz="2400" dirty="0" err="1"/>
              <a:t>taxes</a:t>
            </a:r>
            <a:r>
              <a:rPr lang="tr-TR" sz="2400" dirty="0"/>
              <a:t> in </a:t>
            </a:r>
            <a:r>
              <a:rPr lang="tr-TR" sz="2400" dirty="0" err="1"/>
              <a:t>Cend</a:t>
            </a:r>
            <a:r>
              <a:rPr lang="tr-TR" sz="2400" dirty="0"/>
              <a:t>, </a:t>
            </a:r>
            <a:r>
              <a:rPr lang="tr-TR" sz="2400" dirty="0" err="1"/>
              <a:t>Seljuq</a:t>
            </a:r>
            <a:r>
              <a:rPr lang="tr-TR" sz="2400" dirty="0"/>
              <a:t> </a:t>
            </a:r>
            <a:r>
              <a:rPr lang="tr-TR" sz="2400" dirty="0" err="1" smtClean="0"/>
              <a:t>expelled</a:t>
            </a:r>
            <a:r>
              <a:rPr lang="tr-TR" sz="2400" dirty="0" smtClean="0"/>
              <a:t> </a:t>
            </a:r>
            <a:r>
              <a:rPr lang="tr-TR" sz="2400" dirty="0" err="1" smtClean="0"/>
              <a:t>them</a:t>
            </a:r>
            <a:r>
              <a:rPr lang="tr-TR" sz="2400" dirty="0" smtClean="0"/>
              <a:t>. </a:t>
            </a:r>
            <a:endParaRPr lang="tr-TR" sz="2400" dirty="0"/>
          </a:p>
          <a:p>
            <a:pPr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86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68"/>
            <a:ext cx="8229600" cy="45227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err="1" smtClean="0"/>
              <a:t>Saljuq’s</a:t>
            </a:r>
            <a:r>
              <a:rPr lang="en-US" sz="3600" b="1" dirty="0" smtClean="0"/>
              <a:t> conversion </a:t>
            </a:r>
            <a:r>
              <a:rPr lang="en-US" sz="3600" b="1" dirty="0"/>
              <a:t>to </a:t>
            </a:r>
            <a:r>
              <a:rPr lang="en-US" sz="3600" b="1" dirty="0" smtClean="0"/>
              <a:t>Islam (968)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0" y="722355"/>
            <a:ext cx="8846844" cy="6047297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The </a:t>
            </a:r>
            <a:r>
              <a:rPr lang="en-US" sz="3400" dirty="0"/>
              <a:t>account of </a:t>
            </a:r>
            <a:r>
              <a:rPr lang="en-US" sz="3400" dirty="0" err="1"/>
              <a:t>Saljūq’s</a:t>
            </a:r>
            <a:r>
              <a:rPr lang="en-US" sz="3400" dirty="0"/>
              <a:t> conversion can be veriﬁed through the </a:t>
            </a:r>
            <a:r>
              <a:rPr lang="en-US" sz="3400" b="1" i="1" dirty="0"/>
              <a:t>Malik-</a:t>
            </a:r>
            <a:r>
              <a:rPr lang="en-US" sz="3400" b="1" i="1" dirty="0" err="1"/>
              <a:t>nāma</a:t>
            </a:r>
            <a:r>
              <a:rPr lang="en-US" sz="3400" dirty="0"/>
              <a:t>. </a:t>
            </a: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1</a:t>
            </a:r>
            <a:r>
              <a:rPr lang="en-US" sz="3400" b="1" dirty="0">
                <a:solidFill>
                  <a:srgbClr val="FF0000"/>
                </a:solidFill>
              </a:rPr>
              <a:t>.</a:t>
            </a:r>
            <a:r>
              <a:rPr lang="en-US" sz="3400" dirty="0"/>
              <a:t> One of them is asserted that,</a:t>
            </a:r>
          </a:p>
          <a:p>
            <a:pPr marL="0" indent="0">
              <a:buNone/>
            </a:pPr>
            <a:r>
              <a:rPr lang="en-US" sz="3400" dirty="0"/>
              <a:t>“the opening of his heart was illuminated through the lights of </a:t>
            </a:r>
            <a:r>
              <a:rPr lang="en-US" sz="3400" dirty="0" err="1"/>
              <a:t>tawhīd</a:t>
            </a:r>
            <a:r>
              <a:rPr lang="en-US" sz="3400" dirty="0"/>
              <a:t>, and </a:t>
            </a:r>
            <a:r>
              <a:rPr lang="en-US" sz="3400" dirty="0" err="1"/>
              <a:t>Saljūq</a:t>
            </a:r>
            <a:r>
              <a:rPr lang="en-US" sz="3400" dirty="0"/>
              <a:t> along </a:t>
            </a:r>
            <a:r>
              <a:rPr lang="en-US" sz="3400" dirty="0" smtClean="0"/>
              <a:t>with </a:t>
            </a:r>
            <a:r>
              <a:rPr lang="en-US" sz="3400" dirty="0"/>
              <a:t>his kin and servants became Muslims. They occupied themselves with learning the Qur'an and the </a:t>
            </a:r>
            <a:r>
              <a:rPr lang="en-US" sz="3400" dirty="0" err="1"/>
              <a:t>sharī'a</a:t>
            </a:r>
            <a:r>
              <a:rPr lang="en-US" sz="3400" dirty="0"/>
              <a:t> / injunctions of Islamic law.’’ </a:t>
            </a:r>
          </a:p>
          <a:p>
            <a:r>
              <a:rPr lang="en-US" sz="3400" dirty="0"/>
              <a:t>There is no reason to dismiss the sincerity of this conversion altogether, especially given some of the monotheistic inclinations already present among the </a:t>
            </a:r>
            <a:r>
              <a:rPr lang="en-US" sz="3400" dirty="0" err="1"/>
              <a:t>Oghuz</a:t>
            </a:r>
            <a:r>
              <a:rPr lang="en-US" sz="3400" dirty="0"/>
              <a:t>. On the other hand, the emphasis on learning the Qur'an and </a:t>
            </a:r>
            <a:r>
              <a:rPr lang="en-US" sz="3400" dirty="0" err="1"/>
              <a:t>sharī'a</a:t>
            </a:r>
            <a:r>
              <a:rPr lang="en-US" sz="3400" dirty="0"/>
              <a:t> by anything more than a small minority of the decidedly non-Arabic speaking (and overwhelmingly illiterate) tribes seems farfetched/ </a:t>
            </a:r>
            <a:r>
              <a:rPr lang="en-US" sz="3400" dirty="0" err="1"/>
              <a:t>doubthful</a:t>
            </a:r>
            <a:r>
              <a:rPr lang="en-US" sz="3400" dirty="0" smtClean="0"/>
              <a:t>.</a:t>
            </a: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2</a:t>
            </a:r>
            <a:r>
              <a:rPr lang="en-US" sz="3400" b="1" dirty="0">
                <a:solidFill>
                  <a:srgbClr val="FF0000"/>
                </a:solidFill>
              </a:rPr>
              <a:t>.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/>
              <a:t>The </a:t>
            </a:r>
            <a:r>
              <a:rPr lang="en-US" sz="3400" dirty="0" err="1"/>
              <a:t>Syriac</a:t>
            </a:r>
            <a:r>
              <a:rPr lang="en-US" sz="3400" dirty="0"/>
              <a:t> historian </a:t>
            </a:r>
            <a:r>
              <a:rPr lang="en-US" sz="3400" b="1" dirty="0" err="1" smtClean="0"/>
              <a:t>Abu’l-Faraj</a:t>
            </a:r>
            <a:r>
              <a:rPr lang="en-US" sz="3400" b="1" dirty="0" smtClean="0"/>
              <a:t> </a:t>
            </a:r>
            <a:r>
              <a:rPr lang="en-US" sz="3400" dirty="0" smtClean="0"/>
              <a:t>(Bar </a:t>
            </a:r>
            <a:r>
              <a:rPr lang="en-US" sz="3400" dirty="0" err="1" smtClean="0"/>
              <a:t>Hebraeus</a:t>
            </a:r>
            <a:r>
              <a:rPr lang="en-US" sz="3400" dirty="0"/>
              <a:t>)</a:t>
            </a:r>
            <a:r>
              <a:rPr lang="en-US" sz="3400" dirty="0" smtClean="0"/>
              <a:t> suggest a pragmatic reason: </a:t>
            </a:r>
            <a:r>
              <a:rPr lang="en-US" sz="3400" dirty="0" err="1" smtClean="0"/>
              <a:t>Saljūq</a:t>
            </a:r>
            <a:r>
              <a:rPr lang="en-US" sz="3400" dirty="0" smtClean="0"/>
              <a:t> told </a:t>
            </a:r>
            <a:r>
              <a:rPr lang="en-US" sz="3400" dirty="0"/>
              <a:t>his </a:t>
            </a:r>
            <a:r>
              <a:rPr lang="en-US" sz="3400" dirty="0" smtClean="0"/>
              <a:t>children, 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‘‘If we do not enter the faith of the people of the country in which we desire [to live] and make a pact with them (or conform to their customs), no man will cleave (split/divide) to us, and we shall be a small and solitary people.’’ </a:t>
            </a:r>
          </a:p>
          <a:p>
            <a:r>
              <a:rPr lang="en-US" sz="3400" dirty="0"/>
              <a:t>Having agreed on this, the </a:t>
            </a:r>
            <a:r>
              <a:rPr lang="en-US" sz="3400" dirty="0" err="1"/>
              <a:t>Saljūqs</a:t>
            </a:r>
            <a:r>
              <a:rPr lang="en-US" sz="3400" dirty="0"/>
              <a:t> sent an envoy to the </a:t>
            </a:r>
            <a:r>
              <a:rPr lang="en-US" sz="3400" dirty="0" err="1"/>
              <a:t>Khwārazm</a:t>
            </a:r>
            <a:r>
              <a:rPr lang="en-US" sz="3400" dirty="0"/>
              <a:t> city of </a:t>
            </a:r>
            <a:r>
              <a:rPr lang="en-US" sz="3400" dirty="0" err="1"/>
              <a:t>Zandāk</a:t>
            </a:r>
            <a:r>
              <a:rPr lang="en-US" sz="3400" dirty="0"/>
              <a:t> and asked for some Muslim religious scholars to be sent out to them. The people of the town sent them a missionary (</a:t>
            </a:r>
            <a:r>
              <a:rPr lang="en-US" sz="3400" dirty="0" err="1"/>
              <a:t>mubashshir</a:t>
            </a:r>
            <a:r>
              <a:rPr lang="en-US" sz="3400" dirty="0"/>
              <a:t>), plus gifts for the new converts.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2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7304"/>
            <a:ext cx="8499475" cy="5300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sz="3200" b="1" dirty="0" smtClean="0"/>
              <a:t>ZENITH OF THE GREAT SELJUK EMPIRE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755" y="607392"/>
            <a:ext cx="8844917" cy="612870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tr-TR" sz="2400" dirty="0" err="1" smtClean="0">
                <a:solidFill>
                  <a:srgbClr val="0000FF"/>
                </a:solidFill>
              </a:rPr>
              <a:t>Tughrul</a:t>
            </a:r>
            <a:r>
              <a:rPr lang="tr-TR" sz="2400" dirty="0" smtClean="0">
                <a:solidFill>
                  <a:srgbClr val="0000FF"/>
                </a:solidFill>
              </a:rPr>
              <a:t> </a:t>
            </a:r>
            <a:r>
              <a:rPr lang="tr-TR" sz="2400" dirty="0" err="1" smtClean="0">
                <a:solidFill>
                  <a:srgbClr val="0000FF"/>
                </a:solidFill>
              </a:rPr>
              <a:t>Beg</a:t>
            </a:r>
            <a:r>
              <a:rPr lang="tr-TR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/>
              <a:t>(1037 - 1063)</a:t>
            </a:r>
            <a:endParaRPr lang="tr-TR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sz="2400" dirty="0" err="1" smtClean="0"/>
              <a:t>After</a:t>
            </a:r>
            <a:r>
              <a:rPr lang="tr-TR" sz="2400" dirty="0" smtClean="0"/>
              <a:t> </a:t>
            </a:r>
            <a:r>
              <a:rPr lang="tr-TR" sz="2400" dirty="0" err="1" smtClean="0"/>
              <a:t>victory</a:t>
            </a:r>
            <a:r>
              <a:rPr lang="tr-TR" sz="2400" dirty="0" smtClean="0"/>
              <a:t> of </a:t>
            </a:r>
            <a:r>
              <a:rPr lang="tr-TR" sz="2400" dirty="0" err="1" smtClean="0"/>
              <a:t>Dandanaqan</a:t>
            </a:r>
            <a:r>
              <a:rPr lang="tr-TR" sz="2400" dirty="0" smtClean="0"/>
              <a:t> (1040), </a:t>
            </a:r>
            <a:r>
              <a:rPr lang="tr-TR" sz="2400" dirty="0" err="1" smtClean="0"/>
              <a:t>many</a:t>
            </a:r>
            <a:r>
              <a:rPr lang="tr-TR" sz="2400" dirty="0" smtClean="0"/>
              <a:t> </a:t>
            </a:r>
            <a:r>
              <a:rPr lang="tr-TR" sz="2400" dirty="0" err="1" smtClean="0"/>
              <a:t>people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Oghuz</a:t>
            </a:r>
            <a:r>
              <a:rPr lang="tr-TR" sz="2400" dirty="0" smtClean="0"/>
              <a:t> </a:t>
            </a:r>
            <a:r>
              <a:rPr lang="tr-TR" sz="2400" dirty="0" err="1" smtClean="0"/>
              <a:t>tribe</a:t>
            </a:r>
            <a:r>
              <a:rPr lang="tr-TR" sz="2400" dirty="0" smtClean="0"/>
              <a:t> </a:t>
            </a:r>
            <a:r>
              <a:rPr lang="tr-TR" sz="2400" dirty="0" err="1" smtClean="0"/>
              <a:t>migrated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territories</a:t>
            </a:r>
            <a:r>
              <a:rPr lang="tr-TR" sz="2400" dirty="0" smtClean="0"/>
              <a:t> of </a:t>
            </a:r>
            <a:r>
              <a:rPr lang="tr-TR" sz="2400" dirty="0" err="1" smtClean="0"/>
              <a:t>Seljuqs</a:t>
            </a:r>
            <a:r>
              <a:rPr lang="tr-TR" sz="2400" dirty="0" smtClean="0"/>
              <a:t> as a </a:t>
            </a:r>
            <a:r>
              <a:rPr lang="tr-TR" sz="2400" dirty="0" err="1" smtClean="0"/>
              <a:t>masses</a:t>
            </a:r>
            <a:r>
              <a:rPr lang="tr-TR" sz="2400" dirty="0" smtClean="0"/>
              <a:t> </a:t>
            </a:r>
            <a:r>
              <a:rPr lang="tr-TR" sz="2400" dirty="0" err="1" smtClean="0"/>
              <a:t>so</a:t>
            </a:r>
            <a:r>
              <a:rPr lang="tr-TR" sz="2400" dirty="0" smtClean="0"/>
              <a:t> </a:t>
            </a:r>
            <a:r>
              <a:rPr lang="tr-TR" sz="2400" dirty="0" err="1" smtClean="0"/>
              <a:t>Tughrul</a:t>
            </a:r>
            <a:r>
              <a:rPr lang="tr-TR" sz="2400" dirty="0" smtClean="0"/>
              <a:t> </a:t>
            </a:r>
            <a:r>
              <a:rPr lang="tr-TR" sz="2400" dirty="0" err="1" smtClean="0"/>
              <a:t>Beg</a:t>
            </a:r>
            <a:r>
              <a:rPr lang="tr-TR" sz="2400" dirty="0" smtClean="0"/>
              <a:t> </a:t>
            </a:r>
            <a:r>
              <a:rPr lang="tr-TR" sz="2400" dirty="0" err="1" smtClean="0"/>
              <a:t>directed</a:t>
            </a:r>
            <a:r>
              <a:rPr lang="tr-TR" sz="2400" dirty="0" smtClean="0"/>
              <a:t> </a:t>
            </a:r>
            <a:r>
              <a:rPr lang="tr-TR" sz="2400" dirty="0" err="1" smtClean="0"/>
              <a:t>them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territories</a:t>
            </a:r>
            <a:r>
              <a:rPr lang="tr-TR" sz="2400" dirty="0" smtClean="0"/>
              <a:t> of </a:t>
            </a:r>
            <a:r>
              <a:rPr lang="tr-TR" sz="2400" dirty="0" err="1" smtClean="0"/>
              <a:t>Byzantine</a:t>
            </a:r>
            <a:r>
              <a:rPr lang="tr-TR" sz="2400" dirty="0"/>
              <a:t>-</a:t>
            </a:r>
            <a:r>
              <a:rPr lang="tr-TR" sz="2400" dirty="0" smtClean="0"/>
              <a:t>Anatolia,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contribute</a:t>
            </a:r>
            <a:r>
              <a:rPr lang="tr-TR" sz="2400" dirty="0" smtClean="0"/>
              <a:t> </a:t>
            </a:r>
            <a:r>
              <a:rPr lang="tr-TR" sz="2400" dirty="0" err="1" smtClean="0"/>
              <a:t>Turkification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those</a:t>
            </a:r>
            <a:r>
              <a:rPr lang="tr-TR" sz="2400" dirty="0" smtClean="0"/>
              <a:t> </a:t>
            </a:r>
            <a:r>
              <a:rPr lang="tr-TR" sz="2400" dirty="0" err="1" smtClean="0"/>
              <a:t>territories</a:t>
            </a:r>
            <a:r>
              <a:rPr lang="tr-TR" sz="2400" dirty="0" smtClean="0"/>
              <a:t>. </a:t>
            </a:r>
            <a:r>
              <a:rPr lang="tr-TR" sz="2400" dirty="0" err="1" smtClean="0"/>
              <a:t>The</a:t>
            </a:r>
            <a:r>
              <a:rPr lang="tr-TR" sz="2400" dirty="0" smtClean="0"/>
              <a:t> his </a:t>
            </a:r>
            <a:r>
              <a:rPr lang="tr-TR" sz="2400" dirty="0" err="1" smtClean="0"/>
              <a:t>constant</a:t>
            </a:r>
            <a:r>
              <a:rPr lang="tr-TR" sz="2400" dirty="0" smtClean="0"/>
              <a:t> </a:t>
            </a:r>
            <a:r>
              <a:rPr lang="tr-TR" sz="2400" dirty="0" err="1" smtClean="0"/>
              <a:t>purpose</a:t>
            </a:r>
            <a:r>
              <a:rPr lang="tr-TR" sz="2400" dirty="0" smtClean="0"/>
              <a:t> is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convert</a:t>
            </a:r>
            <a:r>
              <a:rPr lang="tr-TR" sz="2400" dirty="0" smtClean="0"/>
              <a:t> Anatolia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Turkish-Islamic</a:t>
            </a:r>
            <a:r>
              <a:rPr lang="tr-TR" sz="2400" dirty="0" smtClean="0"/>
              <a:t> </a:t>
            </a:r>
            <a:r>
              <a:rPr lang="tr-TR" sz="2400" dirty="0" err="1" smtClean="0"/>
              <a:t>territory</a:t>
            </a:r>
            <a:r>
              <a:rPr lang="tr-TR" sz="2400" dirty="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sz="2400" dirty="0" err="1" smtClean="0"/>
              <a:t>Abbasid</a:t>
            </a:r>
            <a:r>
              <a:rPr lang="tr-TR" sz="2400" dirty="0" smtClean="0"/>
              <a:t> </a:t>
            </a:r>
            <a:r>
              <a:rPr lang="tr-TR" sz="2400" dirty="0" err="1" smtClean="0"/>
              <a:t>caliph</a:t>
            </a:r>
            <a:r>
              <a:rPr lang="tr-TR" sz="2400" dirty="0" smtClean="0"/>
              <a:t> </a:t>
            </a:r>
            <a:r>
              <a:rPr lang="tr-TR" sz="2400" dirty="0" err="1" smtClean="0"/>
              <a:t>Qaim</a:t>
            </a:r>
            <a:r>
              <a:rPr lang="tr-TR" sz="2400" dirty="0" smtClean="0"/>
              <a:t>-</a:t>
            </a:r>
            <a:r>
              <a:rPr lang="tr-TR" sz="2400" dirty="0" err="1" smtClean="0"/>
              <a:t>Biemr</a:t>
            </a:r>
            <a:r>
              <a:rPr lang="tr-TR" sz="2400" dirty="0"/>
              <a:t>-</a:t>
            </a:r>
            <a:r>
              <a:rPr lang="tr-TR" sz="2400" dirty="0" smtClean="0"/>
              <a:t>Allah </a:t>
            </a:r>
            <a:r>
              <a:rPr lang="tr-TR" sz="2400" dirty="0" err="1" smtClean="0"/>
              <a:t>got</a:t>
            </a:r>
            <a:r>
              <a:rPr lang="tr-TR" sz="2400" dirty="0" smtClean="0"/>
              <a:t> </a:t>
            </a:r>
            <a:r>
              <a:rPr lang="tr-TR" sz="2400" dirty="0" err="1" smtClean="0"/>
              <a:t>under</a:t>
            </a:r>
            <a:r>
              <a:rPr lang="tr-TR" sz="2400" dirty="0" smtClean="0"/>
              <a:t> </a:t>
            </a:r>
            <a:r>
              <a:rPr lang="tr-TR" sz="2400" dirty="0" err="1" smtClean="0"/>
              <a:t>pressure</a:t>
            </a:r>
            <a:r>
              <a:rPr lang="tr-TR" sz="2400" dirty="0" smtClean="0"/>
              <a:t> of Arslan </a:t>
            </a:r>
            <a:r>
              <a:rPr lang="tr-TR" sz="2400" dirty="0" err="1" smtClean="0"/>
              <a:t>Besasiri</a:t>
            </a:r>
            <a:r>
              <a:rPr lang="tr-TR" sz="2400" dirty="0" smtClean="0"/>
              <a:t> </a:t>
            </a:r>
            <a:r>
              <a:rPr lang="tr-TR" sz="2400" dirty="0" err="1" smtClean="0"/>
              <a:t>who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</a:t>
            </a:r>
            <a:r>
              <a:rPr lang="tr-TR" sz="2400" dirty="0" err="1" smtClean="0"/>
              <a:t>supported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Fatimids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Shiite</a:t>
            </a:r>
            <a:r>
              <a:rPr lang="tr-TR" sz="2400" dirty="0" smtClean="0"/>
              <a:t> </a:t>
            </a:r>
            <a:r>
              <a:rPr lang="tr-TR" sz="2400" dirty="0" err="1" smtClean="0"/>
              <a:t>Buwaihids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want</a:t>
            </a:r>
            <a:r>
              <a:rPr lang="tr-TR" sz="2400" dirty="0" smtClean="0"/>
              <a:t> </a:t>
            </a:r>
            <a:r>
              <a:rPr lang="tr-TR" sz="2400" dirty="0" err="1" smtClean="0"/>
              <a:t>Tughril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help</a:t>
            </a:r>
            <a:r>
              <a:rPr lang="tr-TR" sz="2400" dirty="0" smtClean="0"/>
              <a:t> </a:t>
            </a:r>
            <a:r>
              <a:rPr lang="tr-TR" sz="2400" dirty="0" err="1" smtClean="0"/>
              <a:t>himself</a:t>
            </a:r>
            <a:r>
              <a:rPr lang="tr-TR" sz="2400" dirty="0" smtClean="0"/>
              <a:t>. İn 1055 </a:t>
            </a:r>
            <a:r>
              <a:rPr lang="tr-TR" sz="2400" dirty="0" err="1" smtClean="0"/>
              <a:t>Tughrul</a:t>
            </a:r>
            <a:r>
              <a:rPr lang="tr-TR" sz="2400" dirty="0" smtClean="0"/>
              <a:t> </a:t>
            </a:r>
            <a:r>
              <a:rPr lang="tr-TR" sz="2400" dirty="0" err="1" smtClean="0"/>
              <a:t>entered</a:t>
            </a:r>
            <a:r>
              <a:rPr lang="tr-TR" sz="2400" dirty="0" smtClean="0"/>
              <a:t> </a:t>
            </a:r>
            <a:r>
              <a:rPr lang="tr-TR" sz="2400" dirty="0" err="1" smtClean="0"/>
              <a:t>Baghdad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saved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Abbasid</a:t>
            </a:r>
            <a:r>
              <a:rPr lang="tr-TR" sz="2400" dirty="0" smtClean="0"/>
              <a:t> </a:t>
            </a:r>
            <a:r>
              <a:rPr lang="tr-TR" sz="2400" dirty="0" err="1" smtClean="0"/>
              <a:t>caliph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reestablished</a:t>
            </a:r>
            <a:r>
              <a:rPr lang="tr-TR" sz="2400" dirty="0" smtClean="0"/>
              <a:t> </a:t>
            </a:r>
            <a:r>
              <a:rPr lang="tr-TR" sz="2400" dirty="0" err="1" smtClean="0"/>
              <a:t>its</a:t>
            </a:r>
            <a:r>
              <a:rPr lang="tr-TR" sz="2400" dirty="0" smtClean="0"/>
              <a:t> </a:t>
            </a:r>
            <a:r>
              <a:rPr lang="tr-TR" sz="2400" dirty="0" err="1" smtClean="0"/>
              <a:t>religious</a:t>
            </a:r>
            <a:r>
              <a:rPr lang="tr-TR" sz="2400" dirty="0" smtClean="0"/>
              <a:t> </a:t>
            </a:r>
            <a:r>
              <a:rPr lang="tr-TR" sz="2400" dirty="0" err="1" smtClean="0"/>
              <a:t>authority</a:t>
            </a:r>
            <a:r>
              <a:rPr lang="tr-TR" sz="2400" dirty="0" smtClean="0"/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tr-TR" sz="2400" dirty="0" smtClean="0"/>
              <a:t>	</a:t>
            </a:r>
            <a:r>
              <a:rPr lang="tr-TR" sz="2400" dirty="0" err="1" smtClean="0">
                <a:solidFill>
                  <a:srgbClr val="0000FF"/>
                </a:solidFill>
              </a:rPr>
              <a:t>Aplarslan</a:t>
            </a:r>
            <a:r>
              <a:rPr lang="tr-TR" sz="2400" dirty="0" smtClean="0">
                <a:solidFill>
                  <a:srgbClr val="0000FF"/>
                </a:solidFill>
              </a:rPr>
              <a:t> (1064-1072)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tr-TR" sz="2400" dirty="0" err="1" smtClean="0"/>
              <a:t>Romanos</a:t>
            </a:r>
            <a:r>
              <a:rPr lang="tr-TR" sz="2400" dirty="0" smtClean="0"/>
              <a:t> </a:t>
            </a:r>
            <a:r>
              <a:rPr lang="tr-TR" sz="2400" dirty="0" err="1" smtClean="0"/>
              <a:t>Diogenes</a:t>
            </a:r>
            <a:r>
              <a:rPr lang="tr-TR" sz="2400" dirty="0" smtClean="0"/>
              <a:t> </a:t>
            </a:r>
            <a:r>
              <a:rPr lang="tr-TR" sz="2400" dirty="0" err="1" smtClean="0"/>
              <a:t>began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prepare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a </a:t>
            </a:r>
            <a:r>
              <a:rPr lang="tr-TR" sz="2400" dirty="0" err="1" smtClean="0"/>
              <a:t>battle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purpose</a:t>
            </a:r>
            <a:r>
              <a:rPr lang="tr-TR" sz="2400" dirty="0" smtClean="0"/>
              <a:t> of </a:t>
            </a:r>
            <a:r>
              <a:rPr lang="tr-TR" sz="2400" dirty="0" err="1" smtClean="0"/>
              <a:t>subtracting</a:t>
            </a:r>
            <a:r>
              <a:rPr lang="tr-TR" sz="2400" dirty="0" smtClean="0"/>
              <a:t> </a:t>
            </a:r>
            <a:r>
              <a:rPr lang="tr-TR" sz="2400" dirty="0" err="1" smtClean="0"/>
              <a:t>Turks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Anatolia </a:t>
            </a:r>
            <a:r>
              <a:rPr lang="tr-TR" sz="2400" dirty="0" err="1" smtClean="0"/>
              <a:t>completely</a:t>
            </a:r>
            <a:r>
              <a:rPr lang="tr-TR" sz="2400" dirty="0" smtClean="0"/>
              <a:t>. </a:t>
            </a:r>
            <a:r>
              <a:rPr lang="tr-TR" sz="2400" dirty="0"/>
              <a:t>H</a:t>
            </a:r>
            <a:r>
              <a:rPr lang="tr-TR" sz="2400" dirty="0" smtClean="0"/>
              <a:t>is </a:t>
            </a:r>
            <a:r>
              <a:rPr lang="tr-TR" sz="2400" dirty="0" err="1" smtClean="0"/>
              <a:t>army</a:t>
            </a:r>
            <a:r>
              <a:rPr lang="tr-TR" sz="2400" dirty="0" smtClean="0"/>
              <a:t> </a:t>
            </a:r>
            <a:r>
              <a:rPr lang="tr-TR" sz="2400" dirty="0" err="1" smtClean="0"/>
              <a:t>consisted</a:t>
            </a:r>
            <a:r>
              <a:rPr lang="tr-TR" sz="2400" dirty="0" smtClean="0"/>
              <a:t> of </a:t>
            </a:r>
            <a:r>
              <a:rPr lang="tr-TR" sz="2400" dirty="0" err="1" smtClean="0"/>
              <a:t>many</a:t>
            </a:r>
            <a:r>
              <a:rPr lang="tr-TR" sz="2400" dirty="0" smtClean="0"/>
              <a:t> </a:t>
            </a:r>
            <a:r>
              <a:rPr lang="tr-TR" sz="2400" dirty="0" err="1" smtClean="0"/>
              <a:t>various</a:t>
            </a:r>
            <a:r>
              <a:rPr lang="tr-TR" sz="2400" dirty="0" smtClean="0"/>
              <a:t> </a:t>
            </a:r>
            <a:r>
              <a:rPr lang="tr-TR" sz="2400" dirty="0" err="1" smtClean="0"/>
              <a:t>communities</a:t>
            </a:r>
            <a:r>
              <a:rPr lang="tr-TR" sz="2400" dirty="0" smtClean="0"/>
              <a:t> </a:t>
            </a:r>
            <a:r>
              <a:rPr lang="tr-TR" sz="2400" dirty="0" err="1" smtClean="0"/>
              <a:t>such</a:t>
            </a:r>
            <a:r>
              <a:rPr lang="tr-TR" sz="2400" dirty="0" smtClean="0"/>
              <a:t> as </a:t>
            </a:r>
            <a:r>
              <a:rPr lang="tr-TR" sz="2400" dirty="0" err="1" smtClean="0"/>
              <a:t>Armanians</a:t>
            </a:r>
            <a:r>
              <a:rPr lang="tr-TR" sz="2400" dirty="0" smtClean="0"/>
              <a:t>, </a:t>
            </a:r>
            <a:r>
              <a:rPr lang="tr-TR" sz="2400" dirty="0" err="1" smtClean="0"/>
              <a:t>Germans</a:t>
            </a:r>
            <a:r>
              <a:rPr lang="tr-TR" sz="2400" dirty="0" smtClean="0"/>
              <a:t> </a:t>
            </a:r>
            <a:r>
              <a:rPr lang="tr-TR" sz="2400" dirty="0" err="1" smtClean="0"/>
              <a:t>began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move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b="1" dirty="0" err="1" smtClean="0"/>
              <a:t>Manzikert</a:t>
            </a:r>
            <a:r>
              <a:rPr lang="tr-TR" sz="2400" b="1" dirty="0" smtClean="0"/>
              <a:t> in 1071</a:t>
            </a:r>
            <a:r>
              <a:rPr lang="tr-TR" sz="2400" dirty="0" smtClean="0"/>
              <a:t>. Alp Arslan </a:t>
            </a:r>
            <a:r>
              <a:rPr lang="tr-TR" sz="2400" dirty="0" err="1" smtClean="0"/>
              <a:t>send</a:t>
            </a:r>
            <a:r>
              <a:rPr lang="tr-TR" sz="2400" dirty="0" smtClean="0"/>
              <a:t> a </a:t>
            </a:r>
            <a:r>
              <a:rPr lang="tr-TR" sz="2400" dirty="0" err="1" smtClean="0"/>
              <a:t>delegation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treaty</a:t>
            </a:r>
            <a:r>
              <a:rPr lang="tr-TR" sz="2400" dirty="0" smtClean="0"/>
              <a:t> of </a:t>
            </a:r>
            <a:r>
              <a:rPr lang="tr-TR" sz="2400" dirty="0" err="1" smtClean="0"/>
              <a:t>peace</a:t>
            </a:r>
            <a:r>
              <a:rPr lang="tr-TR" sz="2400" dirty="0" smtClean="0"/>
              <a:t> but </a:t>
            </a:r>
            <a:r>
              <a:rPr lang="tr-TR" sz="2400" dirty="0" err="1" smtClean="0"/>
              <a:t>those</a:t>
            </a:r>
            <a:r>
              <a:rPr lang="tr-TR" sz="2400" dirty="0" smtClean="0"/>
              <a:t> </a:t>
            </a:r>
            <a:r>
              <a:rPr lang="tr-TR" sz="2400" dirty="0" err="1" smtClean="0"/>
              <a:t>were</a:t>
            </a:r>
            <a:r>
              <a:rPr lang="tr-TR" sz="2400" dirty="0" smtClean="0"/>
              <a:t> not </a:t>
            </a:r>
            <a:r>
              <a:rPr lang="tr-TR" sz="2400" dirty="0" err="1" smtClean="0"/>
              <a:t>accepted</a:t>
            </a:r>
            <a:r>
              <a:rPr lang="tr-TR" sz="2400" dirty="0" smtClean="0"/>
              <a:t>. </a:t>
            </a:r>
            <a:r>
              <a:rPr lang="tr-TR" sz="2400" dirty="0" err="1"/>
              <a:t>E</a:t>
            </a:r>
            <a:r>
              <a:rPr lang="tr-TR" sz="2400" dirty="0" err="1" smtClean="0"/>
              <a:t>ven</a:t>
            </a:r>
            <a:r>
              <a:rPr lang="tr-TR" sz="2400" dirty="0" smtClean="0"/>
              <a:t> </a:t>
            </a:r>
            <a:r>
              <a:rPr lang="tr-TR" sz="2400" dirty="0" err="1" smtClean="0"/>
              <a:t>though</a:t>
            </a:r>
            <a:r>
              <a:rPr lang="tr-TR" sz="2400" dirty="0" smtClean="0"/>
              <a:t> </a:t>
            </a:r>
            <a:r>
              <a:rPr lang="tr-TR" sz="2400" dirty="0" err="1" smtClean="0"/>
              <a:t>army</a:t>
            </a:r>
            <a:r>
              <a:rPr lang="tr-TR" sz="2400" dirty="0" smtClean="0"/>
              <a:t> of </a:t>
            </a:r>
            <a:r>
              <a:rPr lang="tr-TR" sz="2400" dirty="0" err="1" smtClean="0"/>
              <a:t>Byzantine</a:t>
            </a:r>
            <a:r>
              <a:rPr lang="tr-TR" sz="2400" dirty="0" smtClean="0"/>
              <a:t> </a:t>
            </a:r>
            <a:r>
              <a:rPr lang="tr-TR" sz="2400" dirty="0" err="1" smtClean="0"/>
              <a:t>outnumbered</a:t>
            </a:r>
            <a:r>
              <a:rPr lang="tr-TR" sz="2400" dirty="0" smtClean="0"/>
              <a:t> </a:t>
            </a:r>
            <a:r>
              <a:rPr lang="tr-TR" sz="2400" dirty="0" err="1" smtClean="0"/>
              <a:t>they</a:t>
            </a:r>
            <a:r>
              <a:rPr lang="tr-TR" sz="2400" dirty="0" smtClean="0"/>
              <a:t> </a:t>
            </a:r>
            <a:r>
              <a:rPr lang="tr-TR" sz="2400" dirty="0" err="1" smtClean="0"/>
              <a:t>were</a:t>
            </a:r>
            <a:r>
              <a:rPr lang="tr-TR" sz="2400" dirty="0" smtClean="0"/>
              <a:t> </a:t>
            </a:r>
            <a:r>
              <a:rPr lang="tr-TR" sz="2400" dirty="0" err="1" smtClean="0"/>
              <a:t>defeated</a:t>
            </a:r>
            <a:r>
              <a:rPr lang="tr-TR" sz="2400" dirty="0" smtClean="0"/>
              <a:t>. </a:t>
            </a:r>
            <a:r>
              <a:rPr lang="tr-TR" sz="2400" dirty="0" err="1" smtClean="0"/>
              <a:t>That</a:t>
            </a:r>
            <a:r>
              <a:rPr lang="tr-TR" sz="2400" dirty="0" smtClean="0"/>
              <a:t> </a:t>
            </a:r>
            <a:r>
              <a:rPr lang="tr-TR" sz="2400" dirty="0" err="1" smtClean="0"/>
              <a:t>battle</a:t>
            </a:r>
            <a:r>
              <a:rPr lang="tr-TR" sz="2400" dirty="0" smtClean="0"/>
              <a:t> has </a:t>
            </a:r>
            <a:r>
              <a:rPr lang="tr-TR" sz="2400" dirty="0" err="1" smtClean="0"/>
              <a:t>great</a:t>
            </a:r>
            <a:r>
              <a:rPr lang="tr-TR" sz="2400" dirty="0" smtClean="0"/>
              <a:t> </a:t>
            </a:r>
            <a:r>
              <a:rPr lang="tr-TR" sz="2400" dirty="0" err="1" smtClean="0"/>
              <a:t>significance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history</a:t>
            </a:r>
            <a:r>
              <a:rPr lang="tr-TR" sz="2400" dirty="0" smtClean="0"/>
              <a:t> of </a:t>
            </a:r>
            <a:r>
              <a:rPr lang="tr-TR" sz="2400" dirty="0" err="1" smtClean="0"/>
              <a:t>Turks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Muslims</a:t>
            </a:r>
            <a:r>
              <a:rPr lang="tr-TR" sz="2400" dirty="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1160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1518</Words>
  <Application>Microsoft Office PowerPoint</Application>
  <PresentationFormat>Ekran Gösterisi (4:3)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Office Theme</vt:lpstr>
      <vt:lpstr>The Great Saljuq Empire (1037-1157)</vt:lpstr>
      <vt:lpstr>Flag of Saljuqs</vt:lpstr>
      <vt:lpstr> The Great Seljuq Empire in its zenith in 1092, upon the death of Malik Shah I </vt:lpstr>
      <vt:lpstr>PowerPoint Sunusu</vt:lpstr>
      <vt:lpstr>The Great Saljuks</vt:lpstr>
      <vt:lpstr> Linega of Saljuq and List of Seljuq Rulers: </vt:lpstr>
      <vt:lpstr>FORMATION PERIOD OF THE GREAT SELJUQ EMPIRE</vt:lpstr>
      <vt:lpstr> Saljuq’s conversion to Islam (968) </vt:lpstr>
      <vt:lpstr>ZENITH OF THE GREAT SELJUK EMPIRE</vt:lpstr>
      <vt:lpstr>The Results of Malazgirt</vt:lpstr>
      <vt:lpstr> Malik Shah (1072 - 1092) </vt:lpstr>
      <vt:lpstr>　　The Stagnation and Collapse </vt:lpstr>
      <vt:lpstr> The Saljuq Empire broke into these successors </vt:lpstr>
      <vt:lpstr>The Seljuk Empire’s succesors</vt:lpstr>
      <vt:lpstr> Governance </vt:lpstr>
      <vt:lpstr>Intellectual Life</vt:lpstr>
      <vt:lpstr>Reasons of Saljuq Collapse</vt:lpstr>
      <vt:lpstr> Legacy </vt:lpstr>
      <vt:lpstr>The Kharaghan Twin towers Iran</vt:lpstr>
      <vt:lpstr>Toghrul Beg Tower Iran-Ray</vt:lpstr>
      <vt:lpstr>Saljuk ceramic plate</vt:lpstr>
      <vt:lpstr>Saljuk ceramic plate</vt:lpstr>
      <vt:lpstr>Saljuqid coins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Seljuq Empire (1037-1194)</dc:title>
  <dc:creator>Seyfettin Ersahin</dc:creator>
  <cp:lastModifiedBy>user</cp:lastModifiedBy>
  <cp:revision>28</cp:revision>
  <dcterms:created xsi:type="dcterms:W3CDTF">2014-11-24T19:08:57Z</dcterms:created>
  <dcterms:modified xsi:type="dcterms:W3CDTF">2017-11-27T08:46:07Z</dcterms:modified>
</cp:coreProperties>
</file>