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8" r:id="rId3"/>
    <p:sldId id="269" r:id="rId4"/>
    <p:sldId id="270" r:id="rId5"/>
    <p:sldId id="271" r:id="rId6"/>
    <p:sldId id="291" r:id="rId7"/>
    <p:sldId id="294" r:id="rId8"/>
    <p:sldId id="273" r:id="rId9"/>
    <p:sldId id="274" r:id="rId10"/>
    <p:sldId id="297" r:id="rId11"/>
    <p:sldId id="298" r:id="rId12"/>
    <p:sldId id="299" r:id="rId13"/>
    <p:sldId id="283" r:id="rId14"/>
    <p:sldId id="284" r:id="rId15"/>
    <p:sldId id="285" r:id="rId16"/>
    <p:sldId id="286" r:id="rId17"/>
    <p:sldId id="287" r:id="rId18"/>
    <p:sldId id="300" r:id="rId19"/>
    <p:sldId id="301" r:id="rId20"/>
    <p:sldId id="302" r:id="rId2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CC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4" rIns="99046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4" rIns="99046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3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4" rIns="99046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4" rIns="99046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6" tIns="49524" rIns="99046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65D737E-9C09-478A-A9B1-810F47F58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3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97C3F3-BC53-4BE9-80F7-76E9C2F0B5CC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8B0D27-C239-4011-A178-DBD628F73F65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3006A0-A70F-46D0-93C7-55BD99B0A996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A32FD2-6006-4D7A-A5DC-5BFE2AE3D1AF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399282-2F03-4A4E-A04A-73B06CE91791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5F3777-35A4-4677-9E8F-E42D878F3243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54D2C1-4E5E-48D9-9B18-9E79E1D07AB1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D1A14D-17D5-4B84-A857-2CD5E458CBE8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10C022-407C-4B60-8508-D6CFEE88B59B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283951-8134-4F59-A4C5-1343E3528149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4F6470-3849-4A3A-9B9D-73BD5CC289ED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41B33E-09B0-440E-83D3-1D824177B3F1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B87E98-6AF6-481F-9050-089A58E83B9F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8C2BDF-B899-4CD2-A056-5521D5776F52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3D8964-3510-468E-B68F-3DA2832CBECA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45EC50-4092-48F4-B8EC-94EF40868A7D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412CDC-0C5E-46DB-B6B5-EDF0F8F4E32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78AFFF-0EEC-4835-94A6-20D101818E8A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AEFDAB-20DB-4B5E-9523-3F14776F2EA3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804748" indent="-3095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3807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733303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228532" indent="-24761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723762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21899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71422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209450" indent="-24761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66F9CC-868E-4464-80AE-319B386CA294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4F06-60EE-42EA-96E4-FA28061C4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3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AC641-617B-4959-9493-0215576F2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2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60352"/>
            <a:ext cx="2057400" cy="586581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60352"/>
            <a:ext cx="6019800" cy="586581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79998-1D45-4EEE-AFBD-957B2CC5A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5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C011F-5AF3-46E8-B3B7-E8E0A8A2D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4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29066-C019-4579-B2E2-926BD48E0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7E950-50C3-4705-B7E3-D404A027C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8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0D45A-144E-4071-9ADE-F19340706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9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70A00-A0DD-4BA8-99B0-22D5B1656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2C024-C7E5-4F42-A806-86B3BC6FE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0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D5E17-79A7-4517-931C-E4E399C8E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7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17B4B-BEB8-4B25-BBF0-C3727C12E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0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2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metin stillerini düzenlemek için tıklatın</a:t>
            </a:r>
          </a:p>
          <a:p>
            <a:pPr lvl="1"/>
            <a:r>
              <a:rPr lang="en-US" altLang="en-US" smtClean="0"/>
              <a:t>İkinci düzey</a:t>
            </a:r>
          </a:p>
          <a:p>
            <a:pPr lvl="2"/>
            <a:r>
              <a:rPr lang="en-US" altLang="en-US" smtClean="0"/>
              <a:t>Üçüncü düzey</a:t>
            </a:r>
          </a:p>
          <a:p>
            <a:pPr lvl="3"/>
            <a:r>
              <a:rPr lang="en-US" altLang="en-US" smtClean="0"/>
              <a:t>Dördüncü düzey</a:t>
            </a:r>
          </a:p>
          <a:p>
            <a:pPr lvl="4"/>
            <a:r>
              <a:rPr lang="en-US" altLang="en-US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8F6DF5-12F4-4686-BBE2-1783611C4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3200" b="1" dirty="0" smtClean="0">
                <a:solidFill>
                  <a:srgbClr val="FF0000"/>
                </a:solidFill>
              </a:rPr>
              <a:t>Boole </a:t>
            </a:r>
            <a:r>
              <a:rPr lang="en-GB" altLang="en-US" sz="3200" b="1" dirty="0" err="1" smtClean="0">
                <a:solidFill>
                  <a:srgbClr val="FF0000"/>
                </a:solidFill>
              </a:rPr>
              <a:t>Cebiri</a:t>
            </a:r>
            <a:r>
              <a:rPr lang="en-GB" altLang="en-US" sz="3200" b="1" dirty="0" smtClean="0">
                <a:solidFill>
                  <a:srgbClr val="FF0000"/>
                </a:solidFill>
              </a:rPr>
              <a:t> (</a:t>
            </a:r>
            <a:r>
              <a:rPr lang="tr-TR" altLang="en-US" sz="3200" b="1" dirty="0" smtClean="0">
                <a:solidFill>
                  <a:srgbClr val="FF0000"/>
                </a:solidFill>
              </a:rPr>
              <a:t>Boolean Algebra</a:t>
            </a:r>
            <a:r>
              <a:rPr lang="en-GB" altLang="en-US" sz="3200" b="1" dirty="0" smtClean="0">
                <a:solidFill>
                  <a:srgbClr val="FF0000"/>
                </a:solidFill>
              </a:rPr>
              <a:t>)</a:t>
            </a:r>
            <a:r>
              <a:rPr lang="tr-TR" altLang="en-US" sz="3200" b="1" dirty="0" smtClean="0">
                <a:solidFill>
                  <a:srgbClr val="FF0000"/>
                </a:solidFill>
              </a:rPr>
              <a:t/>
            </a:r>
            <a:br>
              <a:rPr lang="tr-TR" altLang="en-US" sz="3200" b="1" dirty="0" smtClean="0">
                <a:solidFill>
                  <a:srgbClr val="FF0000"/>
                </a:solidFill>
              </a:rPr>
            </a:br>
            <a:r>
              <a:rPr lang="en-GB" altLang="en-US" sz="3200" b="1" dirty="0" err="1" smtClean="0">
                <a:solidFill>
                  <a:srgbClr val="FF0000"/>
                </a:solidFill>
              </a:rPr>
              <a:t>Mantık</a:t>
            </a:r>
            <a:r>
              <a:rPr lang="en-GB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GB" altLang="en-US" sz="3200" b="1" dirty="0" err="1" smtClean="0">
                <a:solidFill>
                  <a:srgbClr val="FF0000"/>
                </a:solidFill>
              </a:rPr>
              <a:t>Geçitleri</a:t>
            </a:r>
            <a:r>
              <a:rPr lang="en-GB" altLang="en-US" sz="3200" b="1" dirty="0" smtClean="0">
                <a:solidFill>
                  <a:srgbClr val="FF0000"/>
                </a:solidFill>
              </a:rPr>
              <a:t>/</a:t>
            </a:r>
            <a:r>
              <a:rPr lang="en-GB" altLang="en-US" sz="3200" b="1" dirty="0" err="1" smtClean="0">
                <a:solidFill>
                  <a:srgbClr val="FF0000"/>
                </a:solidFill>
              </a:rPr>
              <a:t>Kapıları</a:t>
            </a:r>
            <a:r>
              <a:rPr lang="en-GB" altLang="en-US" sz="3200" b="1" dirty="0" smtClean="0">
                <a:solidFill>
                  <a:srgbClr val="FF0000"/>
                </a:solidFill>
              </a:rPr>
              <a:t> (</a:t>
            </a:r>
            <a:r>
              <a:rPr lang="tr-TR" altLang="en-US" sz="3200" b="1" dirty="0" smtClean="0">
                <a:solidFill>
                  <a:srgbClr val="FF0000"/>
                </a:solidFill>
              </a:rPr>
              <a:t>Logic Gates</a:t>
            </a:r>
            <a:r>
              <a:rPr lang="en-GB" altLang="en-US" sz="3200" b="1" dirty="0" smtClean="0">
                <a:solidFill>
                  <a:srgbClr val="FF0000"/>
                </a:solidFill>
              </a:rPr>
              <a:t>)</a:t>
            </a:r>
            <a:endParaRPr lang="en-US" alt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Ünite</a:t>
            </a:r>
            <a:r>
              <a:rPr lang="tr-TR" altLang="en-US" dirty="0" smtClean="0"/>
              <a:t> 2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Cebirsel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İşlemler</a:t>
            </a:r>
            <a:endParaRPr lang="en-US" alt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GB" altLang="en-US" dirty="0" err="1" smtClean="0"/>
              <a:t>Örnekler</a:t>
            </a:r>
            <a:endParaRPr lang="tr-TR" altLang="en-US" dirty="0" smtClean="0"/>
          </a:p>
          <a:p>
            <a:pPr marL="914400" lvl="1" indent="-457200" eaLnBrk="1" hangingPunct="1">
              <a:buFontTx/>
              <a:buAutoNum type="arabicParenR"/>
            </a:pPr>
            <a:r>
              <a:rPr lang="tr-TR" altLang="en-US" dirty="0" smtClean="0"/>
              <a:t>x(x’+y)</a:t>
            </a:r>
            <a:r>
              <a:rPr lang="en-US" altLang="en-US" dirty="0" smtClean="0"/>
              <a:t> =?</a:t>
            </a:r>
            <a:endParaRPr lang="tr-TR" altLang="en-US" dirty="0" smtClean="0"/>
          </a:p>
          <a:p>
            <a:pPr marL="914400" lvl="1" indent="-457200" eaLnBrk="1" hangingPunct="1">
              <a:buFontTx/>
              <a:buAutoNum type="arabicParenR"/>
            </a:pPr>
            <a:endParaRPr lang="tr-TR" altLang="en-US" dirty="0" smtClean="0"/>
          </a:p>
          <a:p>
            <a:pPr marL="914400" lvl="1" indent="-457200" eaLnBrk="1" hangingPunct="1">
              <a:buFontTx/>
              <a:buNone/>
            </a:pPr>
            <a:r>
              <a:rPr lang="tr-TR" altLang="en-US" dirty="0" smtClean="0"/>
              <a:t>2) </a:t>
            </a:r>
            <a:r>
              <a:rPr lang="en-US" altLang="en-US" dirty="0" err="1" smtClean="0"/>
              <a:t>x+x’y</a:t>
            </a:r>
            <a:r>
              <a:rPr lang="en-US" altLang="en-US" dirty="0" smtClean="0"/>
              <a:t> =?</a:t>
            </a:r>
            <a:endParaRPr lang="tr-TR" altLang="en-US" dirty="0" smtClean="0"/>
          </a:p>
          <a:p>
            <a:pPr marL="914400" lvl="1" indent="-457200" eaLnBrk="1" hangingPunct="1">
              <a:buFontTx/>
              <a:buNone/>
            </a:pPr>
            <a:endParaRPr lang="tr-TR" altLang="en-US" dirty="0" smtClean="0"/>
          </a:p>
          <a:p>
            <a:pPr marL="914400" lvl="1" indent="-457200" eaLnBrk="1" hangingPunct="1">
              <a:buFontTx/>
              <a:buNone/>
            </a:pPr>
            <a:r>
              <a:rPr lang="tr-TR" altLang="en-US" dirty="0" smtClean="0"/>
              <a:t>3)</a:t>
            </a:r>
            <a:r>
              <a:rPr lang="en-US" altLang="en-US" dirty="0" smtClean="0"/>
              <a:t> (</a:t>
            </a:r>
            <a:r>
              <a:rPr lang="tr-TR" altLang="en-US" dirty="0" smtClean="0"/>
              <a:t>x+y)(x+y’) =?</a:t>
            </a:r>
          </a:p>
          <a:p>
            <a:pPr marL="914400" lvl="1" indent="-457200" eaLnBrk="1" hangingPunct="1">
              <a:buFontTx/>
              <a:buNone/>
            </a:pPr>
            <a:endParaRPr lang="tr-TR" altLang="en-US" dirty="0" smtClean="0"/>
          </a:p>
          <a:p>
            <a:pPr marL="914400" lvl="1" indent="-457200" eaLnBrk="1" hangingPunct="1">
              <a:buFontTx/>
              <a:buNone/>
            </a:pPr>
            <a:r>
              <a:rPr lang="tr-TR" altLang="en-US" dirty="0" smtClean="0"/>
              <a:t>4) xy + x’z + yz </a:t>
            </a:r>
            <a:r>
              <a:rPr lang="en-US" altLang="en-US" dirty="0" smtClean="0"/>
              <a:t> =?</a:t>
            </a:r>
            <a:r>
              <a:rPr lang="tr-TR" altLang="en-US" dirty="0" smtClean="0"/>
              <a:t> </a:t>
            </a:r>
          </a:p>
          <a:p>
            <a:pPr marL="914400" lvl="1" indent="-457200" eaLnBrk="1" hangingPunct="1">
              <a:buFontTx/>
              <a:buNone/>
            </a:pPr>
            <a:endParaRPr lang="tr-TR" altLang="en-US" dirty="0" smtClean="0"/>
          </a:p>
          <a:p>
            <a:pPr marL="914400" lvl="1" indent="-457200" eaLnBrk="1" hangingPunct="1">
              <a:buFontTx/>
              <a:buNone/>
            </a:pPr>
            <a:r>
              <a:rPr lang="tr-TR" altLang="en-US" dirty="0" smtClean="0"/>
              <a:t>5) (x + y)(x’ + z)(y + z)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Fonksiyonun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Tümleyeni</a:t>
            </a:r>
            <a:r>
              <a:rPr lang="en-GB" altLang="en-US" dirty="0" smtClean="0"/>
              <a:t> (</a:t>
            </a:r>
            <a:r>
              <a:rPr lang="en-GB" altLang="en-US" dirty="0" err="1" smtClean="0"/>
              <a:t>Negatifi</a:t>
            </a:r>
            <a:r>
              <a:rPr lang="en-GB" altLang="en-US" dirty="0" smtClean="0"/>
              <a:t>)</a:t>
            </a:r>
            <a:endParaRPr lang="en-US" alt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DeMorgan </a:t>
            </a:r>
            <a:r>
              <a:rPr lang="en-GB" altLang="en-US" dirty="0" err="1" smtClean="0"/>
              <a:t>kuralını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aşamalı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uygularsak</a:t>
            </a:r>
            <a:endParaRPr lang="tr-TR" alt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en-US" dirty="0" smtClean="0"/>
              <a:t>(A + B + C)’ = (A + x)’               =&gt;   B+C=x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en-US" dirty="0" smtClean="0"/>
              <a:t>                    = A’x’                     =&gt;   DeMorgan (5a)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en-US" dirty="0" smtClean="0"/>
              <a:t>                    =A’(B+C)’              =&gt;    </a:t>
            </a:r>
            <a:r>
              <a:rPr lang="en-GB" altLang="en-US" dirty="0" err="1" smtClean="0"/>
              <a:t>yerine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koy</a:t>
            </a:r>
            <a:r>
              <a:rPr lang="tr-TR" altLang="en-US" dirty="0" smtClean="0"/>
              <a:t> B+C=x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en-US" dirty="0" smtClean="0"/>
              <a:t>                   =A’(B’C’)                =&gt;    DeMorgan (5a)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en-US" dirty="0" smtClean="0"/>
              <a:t>                   =A’B’C’                  =&gt;    </a:t>
            </a:r>
            <a:r>
              <a:rPr lang="en-GB" altLang="en-US" dirty="0" err="1" smtClean="0"/>
              <a:t>birleşme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öz</a:t>
            </a:r>
            <a:r>
              <a:rPr lang="en-GB" altLang="en-US" dirty="0" smtClean="0"/>
              <a:t>.</a:t>
            </a:r>
            <a:r>
              <a:rPr lang="tr-TR" altLang="en-US" dirty="0" smtClean="0"/>
              <a:t> (4b)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tr-TR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Genel DeMorgan </a:t>
            </a:r>
            <a:r>
              <a:rPr lang="en-GB" altLang="en-US" dirty="0" err="1" smtClean="0"/>
              <a:t>kuralı</a:t>
            </a:r>
            <a:endParaRPr lang="tr-TR" alt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en-US" dirty="0" smtClean="0"/>
              <a:t>(A+B+C+…+F)</a:t>
            </a:r>
            <a:r>
              <a:rPr lang="en-US" altLang="en-US" dirty="0" smtClean="0"/>
              <a:t>’</a:t>
            </a:r>
            <a:r>
              <a:rPr lang="tr-TR" altLang="en-US" dirty="0" smtClean="0"/>
              <a:t>=A’B’C’…F’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en-US" dirty="0" smtClean="0"/>
              <a:t>(ABC…F)’=A’+B’+C’+…+F’	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tr-TR" alt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Örnek</a:t>
            </a:r>
            <a:endParaRPr lang="en-US" alt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Aşağıdaki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iki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fonksiyonun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tümleyenini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bulunuz</a:t>
            </a:r>
            <a:endParaRPr lang="tr-TR" altLang="en-US" dirty="0" smtClean="0"/>
          </a:p>
          <a:p>
            <a:pPr eaLnBrk="1" hangingPunct="1"/>
            <a:endParaRPr lang="tr-TR" altLang="en-US" dirty="0" smtClean="0"/>
          </a:p>
          <a:p>
            <a:pPr lvl="2" eaLnBrk="1" hangingPunct="1"/>
            <a:r>
              <a:rPr lang="tr-TR" altLang="en-US" dirty="0" smtClean="0"/>
              <a:t>F=(x’yz’+x’y’z)</a:t>
            </a:r>
          </a:p>
          <a:p>
            <a:pPr lvl="2" eaLnBrk="1" hangingPunct="1"/>
            <a:endParaRPr lang="tr-TR" altLang="en-US" dirty="0" smtClean="0"/>
          </a:p>
          <a:p>
            <a:pPr lvl="2" eaLnBrk="1" hangingPunct="1"/>
            <a:r>
              <a:rPr lang="tr-TR" altLang="en-US" dirty="0" smtClean="0"/>
              <a:t>G=[x(y’z’+yz)]</a:t>
            </a:r>
          </a:p>
          <a:p>
            <a:pPr lvl="2" eaLnBrk="1" hangingPunct="1"/>
            <a:endParaRPr lang="tr-TR" altLang="en-US" dirty="0" smtClean="0"/>
          </a:p>
          <a:p>
            <a:pPr lvl="1" eaLnBrk="1" hangingPunct="1"/>
            <a:r>
              <a:rPr lang="en-GB" altLang="en-US" dirty="0" smtClean="0"/>
              <a:t>“</a:t>
            </a:r>
            <a:r>
              <a:rPr lang="en-GB" altLang="en-US" dirty="0" err="1" smtClean="0"/>
              <a:t>Dual”ini</a:t>
            </a:r>
            <a:r>
              <a:rPr lang="en-GB" altLang="en-US" dirty="0" smtClean="0"/>
              <a:t> al</a:t>
            </a:r>
            <a:endParaRPr lang="tr-TR" altLang="en-US" dirty="0" smtClean="0"/>
          </a:p>
          <a:p>
            <a:pPr lvl="1" eaLnBrk="1" hangingPunct="1"/>
            <a:r>
              <a:rPr lang="en-GB" altLang="en-US" dirty="0" smtClean="0"/>
              <a:t>Her </a:t>
            </a:r>
            <a:r>
              <a:rPr lang="en-GB" altLang="en-US" dirty="0" err="1" smtClean="0"/>
              <a:t>literalin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tümleyenini</a:t>
            </a:r>
            <a:r>
              <a:rPr lang="en-GB" altLang="en-US" dirty="0" smtClean="0"/>
              <a:t> (</a:t>
            </a:r>
            <a:r>
              <a:rPr lang="en-GB" altLang="en-US" dirty="0" err="1" smtClean="0"/>
              <a:t>negatifini</a:t>
            </a:r>
            <a:r>
              <a:rPr lang="en-GB" altLang="en-US" dirty="0" smtClean="0"/>
              <a:t>) al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528640"/>
            <a:ext cx="8380412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481013"/>
            <a:ext cx="8332788" cy="589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547690"/>
            <a:ext cx="8370888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dirty="0" err="1" smtClean="0"/>
              <a:t>Standart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Çarpımlar</a:t>
            </a:r>
            <a:r>
              <a:rPr lang="en-GB" altLang="en-US" dirty="0" smtClean="0"/>
              <a:t> &amp; </a:t>
            </a:r>
            <a:r>
              <a:rPr lang="en-GB" altLang="en-US" dirty="0" err="1" smtClean="0"/>
              <a:t>Toplamlar</a:t>
            </a:r>
            <a:r>
              <a:rPr lang="en-GB" altLang="en-US" dirty="0" smtClean="0"/>
              <a:t> </a:t>
            </a:r>
            <a:br>
              <a:rPr lang="en-GB" altLang="en-US" dirty="0" smtClean="0"/>
            </a:br>
            <a:r>
              <a:rPr lang="en-GB" altLang="en-US" dirty="0" smtClean="0"/>
              <a:t>(</a:t>
            </a:r>
            <a:r>
              <a:rPr lang="tr-TR" altLang="en-US" dirty="0" smtClean="0"/>
              <a:t>Minterms &amp; Maxterms</a:t>
            </a:r>
            <a:r>
              <a:rPr lang="en-GB" altLang="en-US" dirty="0" smtClean="0"/>
              <a:t>)</a:t>
            </a:r>
            <a:endParaRPr lang="en-US" alt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dirty="0" smtClean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84313"/>
            <a:ext cx="9123363" cy="402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Örnek</a:t>
            </a:r>
            <a:endParaRPr lang="en-US" alt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/>
            <a:r>
              <a:rPr lang="tr-TR" altLang="en-US" dirty="0" smtClean="0"/>
              <a:t>f</a:t>
            </a:r>
            <a:r>
              <a:rPr lang="tr-TR" altLang="en-US" baseline="-25000" dirty="0" smtClean="0"/>
              <a:t>1</a:t>
            </a:r>
            <a:r>
              <a:rPr lang="tr-TR" altLang="en-US" dirty="0" smtClean="0"/>
              <a:t>=? </a:t>
            </a:r>
            <a:r>
              <a:rPr lang="en-GB" altLang="en-US" dirty="0" err="1" smtClean="0"/>
              <a:t>ve</a:t>
            </a:r>
            <a:r>
              <a:rPr lang="tr-TR" altLang="en-US" dirty="0" smtClean="0"/>
              <a:t> f</a:t>
            </a:r>
            <a:r>
              <a:rPr lang="tr-TR" altLang="en-US" baseline="-25000" dirty="0" smtClean="0"/>
              <a:t>2</a:t>
            </a:r>
            <a:r>
              <a:rPr lang="tr-TR" altLang="en-US" dirty="0" smtClean="0"/>
              <a:t>=? </a:t>
            </a:r>
            <a:r>
              <a:rPr lang="en-GB" altLang="en-US" dirty="0" err="1" smtClean="0"/>
              <a:t>Standart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çarpımları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toplamları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bulun</a:t>
            </a:r>
            <a:endParaRPr lang="en-US" altLang="en-US" dirty="0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60848"/>
            <a:ext cx="8385175" cy="477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f1=x’y’z+xy’z’+xyz=m1+m4+m7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f2=x’yz+xy’z+xyz’=m3+m5+m6+m7</a:t>
            </a:r>
          </a:p>
          <a:p>
            <a:pPr eaLnBrk="1" hangingPunct="1">
              <a:lnSpc>
                <a:spcPct val="90000"/>
              </a:lnSpc>
            </a:pPr>
            <a:endParaRPr lang="tr-TR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f1</a:t>
            </a:r>
            <a:r>
              <a:rPr lang="en-GB" altLang="en-US" dirty="0" smtClean="0"/>
              <a:t> in </a:t>
            </a:r>
            <a:r>
              <a:rPr lang="en-GB" altLang="en-US" dirty="0" err="1" smtClean="0"/>
              <a:t>tümleyeni</a:t>
            </a:r>
            <a:endParaRPr lang="tr-TR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tr-TR" altLang="en-US" dirty="0" smtClean="0"/>
              <a:t>f1’=x’y’z’+x’yz’+x’yz+xy’z+xyz’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dirty="0" smtClean="0"/>
              <a:t>f1’ </a:t>
            </a:r>
            <a:r>
              <a:rPr lang="en-GB" altLang="en-US" dirty="0" smtClean="0"/>
              <a:t>in(f1 in </a:t>
            </a:r>
            <a:r>
              <a:rPr lang="en-GB" altLang="en-US" dirty="0" err="1" smtClean="0"/>
              <a:t>tümleyenin</a:t>
            </a:r>
            <a:r>
              <a:rPr lang="en-GB" altLang="en-US" dirty="0" smtClean="0"/>
              <a:t>)</a:t>
            </a:r>
            <a:r>
              <a:rPr lang="tr-TR" altLang="en-US" dirty="0" smtClean="0"/>
              <a:t> </a:t>
            </a:r>
            <a:r>
              <a:rPr lang="en-GB" altLang="en-US" dirty="0" err="1" smtClean="0"/>
              <a:t>tekrar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tümleyenini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alarak</a:t>
            </a:r>
            <a:r>
              <a:rPr lang="en-GB" altLang="en-US" dirty="0" smtClean="0"/>
              <a:t> f1 </a:t>
            </a:r>
            <a:r>
              <a:rPr lang="en-GB" altLang="en-US" dirty="0" err="1" smtClean="0"/>
              <a:t>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standart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toplamlar</a:t>
            </a:r>
            <a:r>
              <a:rPr lang="en-GB" altLang="en-US" dirty="0" smtClean="0"/>
              <a:t> (</a:t>
            </a:r>
            <a:r>
              <a:rPr lang="en-GB" altLang="en-US" dirty="0" err="1" smtClean="0"/>
              <a:t>maxterms</a:t>
            </a:r>
            <a:r>
              <a:rPr lang="en-GB" altLang="en-US" dirty="0" smtClean="0"/>
              <a:t>) </a:t>
            </a:r>
            <a:r>
              <a:rPr lang="en-GB" altLang="en-US" dirty="0" err="1" smtClean="0"/>
              <a:t>şeklinde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bulabiliriz</a:t>
            </a:r>
            <a:endParaRPr lang="tr-TR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tr-TR" altLang="en-US" dirty="0" smtClean="0"/>
              <a:t>f1=(x+y+z)(x+y’+z)(x+y’+z’)(x’+y+z’)(x’+y’+z)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en-US" dirty="0" smtClean="0"/>
              <a:t>      =M0.M2.M3.M5.M6 = </a:t>
            </a:r>
            <a:r>
              <a:rPr lang="el-GR" altLang="en-US" dirty="0" smtClean="0">
                <a:cs typeface="Arial" charset="0"/>
              </a:rPr>
              <a:t>Π</a:t>
            </a:r>
            <a:r>
              <a:rPr lang="tr-TR" altLang="en-US" dirty="0" smtClean="0">
                <a:cs typeface="Arial" charset="0"/>
              </a:rPr>
              <a:t> (0,2,3,5,6)</a:t>
            </a:r>
            <a:endParaRPr lang="el-GR" altLang="en-US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altLang="en-US" dirty="0" smtClean="0"/>
              <a:t>	f2=? </a:t>
            </a:r>
            <a:r>
              <a:rPr lang="en-GB" altLang="en-US" dirty="0" err="1" smtClean="0"/>
              <a:t>Standart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toplamları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bulun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Standart </a:t>
            </a:r>
            <a:r>
              <a:rPr lang="en-GB" altLang="en-US" dirty="0" err="1" smtClean="0"/>
              <a:t>yapılar</a:t>
            </a:r>
            <a:r>
              <a:rPr lang="en-GB" altLang="en-US" dirty="0" smtClean="0"/>
              <a:t> (</a:t>
            </a:r>
            <a:r>
              <a:rPr lang="en-GB" altLang="en-US" dirty="0" err="1" smtClean="0"/>
              <a:t>yazımlar</a:t>
            </a:r>
            <a:r>
              <a:rPr lang="en-GB" altLang="en-US" dirty="0" smtClean="0"/>
              <a:t>)</a:t>
            </a:r>
            <a:endParaRPr lang="en-US" alt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F1=?</a:t>
            </a:r>
          </a:p>
          <a:p>
            <a:pPr eaLnBrk="1" hangingPunct="1"/>
            <a:r>
              <a:rPr lang="tr-TR" altLang="en-US" smtClean="0"/>
              <a:t>F2=?</a:t>
            </a:r>
            <a:endParaRPr lang="en-US" altLang="en-US" smtClean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3573463"/>
            <a:ext cx="8345488" cy="258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547690"/>
            <a:ext cx="8307388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Üç</a:t>
            </a:r>
            <a:r>
              <a:rPr lang="tr-TR" altLang="en-US" dirty="0" smtClean="0"/>
              <a:t> </a:t>
            </a:r>
            <a:r>
              <a:rPr lang="en-GB" altLang="en-US" dirty="0" err="1" smtClean="0"/>
              <a:t>ve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iki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seviyeli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gerçekleştirme</a:t>
            </a:r>
            <a:endParaRPr lang="en-US" alt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Fark</a:t>
            </a:r>
            <a:r>
              <a:rPr lang="tr-TR" altLang="en-US" dirty="0" smtClean="0"/>
              <a:t>?</a:t>
            </a:r>
            <a:endParaRPr lang="en-US" altLang="en-US" dirty="0" smtClean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268415"/>
            <a:ext cx="56769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73465"/>
            <a:ext cx="47434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476250"/>
            <a:ext cx="8307388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9" y="657225"/>
            <a:ext cx="8431212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500063"/>
            <a:ext cx="8456612" cy="585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349626" y="4060825"/>
            <a:ext cx="1366838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rgbClr val="0000CC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en-US" sz="1400">
                <a:solidFill>
                  <a:schemeClr val="tx1"/>
                </a:solidFill>
              </a:rPr>
              <a:t>p. 56 in Mano</a:t>
            </a:r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566740"/>
            <a:ext cx="8764588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504825"/>
            <a:ext cx="8294688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647700"/>
            <a:ext cx="8437562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628650"/>
            <a:ext cx="8326438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291</Words>
  <Application>Microsoft Office PowerPoint</Application>
  <PresentationFormat>On-screen Show (4:3)</PresentationFormat>
  <Paragraphs>71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Varsayılan Tasarım</vt:lpstr>
      <vt:lpstr>Boole Cebiri (Boolean Algebra) Mantık Geçitleri/Kapıları (Logic Gates)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Cebirsel İşlemler</vt:lpstr>
      <vt:lpstr>Fonksiyonun Tümleyeni (Negatifi)</vt:lpstr>
      <vt:lpstr>Örnek</vt:lpstr>
      <vt:lpstr>PowerPoint Presentation</vt:lpstr>
      <vt:lpstr>PowerPoint Presentation</vt:lpstr>
      <vt:lpstr>PowerPoint Presentation</vt:lpstr>
      <vt:lpstr>Standart Çarpımlar &amp; Toplamlar  (Minterms &amp; Maxterms)</vt:lpstr>
      <vt:lpstr>Örnek</vt:lpstr>
      <vt:lpstr>PowerPoint Presentation</vt:lpstr>
      <vt:lpstr>Standart yapılar (yazımlar)</vt:lpstr>
      <vt:lpstr>Üç ve iki seviyeli gerçekleştirme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ankaraunv</dc:creator>
  <cp:lastModifiedBy>KK</cp:lastModifiedBy>
  <cp:revision>28</cp:revision>
  <cp:lastPrinted>2019-09-30T10:54:37Z</cp:lastPrinted>
  <dcterms:created xsi:type="dcterms:W3CDTF">2008-09-23T09:44:25Z</dcterms:created>
  <dcterms:modified xsi:type="dcterms:W3CDTF">2020-05-11T10:39:10Z</dcterms:modified>
</cp:coreProperties>
</file>