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4" d="100"/>
          <a:sy n="74" d="100"/>
        </p:scale>
        <p:origin x="-6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F80BB86-299D-4B8D-84C7-A152D643991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8AE0922C-0F56-44C2-82AF-F46DA9ED0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5B8C9EC-F222-4662-9C35-6F25126B5E40}"/>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3F3E2CFA-F48C-42BB-96CE-84A5DBF5D3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C8912AE-7681-4E60-95D0-5204386C66B8}"/>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69082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E1AF99B-31BD-4401-9761-7E33FEAF405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91A9FDE-5E44-43F9-B108-3AFA422FB37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4B19517-FD26-4CA5-B495-405231DF897F}"/>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B74245E1-BB5B-4D35-9A6E-C3465D0764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6D6B9BB-0C97-4A0E-9CE9-3C9F2764B8FF}"/>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60196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F6800B8F-CA13-45C9-9AB8-4B23F53447C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1A00912A-A4D4-4F7D-832D-C2729594C45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28C3B69-2CEF-4747-B212-1BFC23FBB098}"/>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6699A154-9051-4425-AA3F-44E9209A92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A6B98D1-BB19-43F0-B66F-48124DF7409A}"/>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193150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B17A01-72FF-41A1-B932-EFEC089EE4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869840B-9FAA-4C8B-9A65-793619E945D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50811E5-6D90-434C-9788-993B7B424958}"/>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644CEFBB-1727-4C2B-B0F8-4331BD3C48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248DAE5-CBC7-4E56-924E-B44B7C26498F}"/>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39872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C8CB62-E359-4B51-8565-3DDB6EA04F1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33915B-EF6A-4F11-B8B2-40C650809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D0A1A7FD-5F2F-4C73-8FE4-A97FCE251572}"/>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7DF73EAD-0237-4CD5-B1C6-31BB80CC46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F313494-C4BE-4DDE-A51A-41C945E8DE5C}"/>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71242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8E9741-1DE0-4039-B837-1CC78ACDA78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6C2E63D-E591-4617-9882-96ECB429CC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B6064413-77BB-40DC-AD3A-20A52D41D8B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75C63F60-ED4C-4259-AC68-AC809D6ABC90}"/>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6" name="Alt Bilgi Yer Tutucusu 5">
            <a:extLst>
              <a:ext uri="{FF2B5EF4-FFF2-40B4-BE49-F238E27FC236}">
                <a16:creationId xmlns:a16="http://schemas.microsoft.com/office/drawing/2014/main" xmlns="" id="{DF5C38A6-4C47-4B8C-A1B6-D7F3E870AD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FA487AF-499A-4B05-8321-01A5AE604C1B}"/>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88574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B405375-16F7-45E9-A295-0AA62A70602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6E4F479-CA0E-4EA1-BFF9-738FA042F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7E2A38AA-23E2-495B-96DC-D097A699B32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92ECBC21-8DB8-4446-9738-FB5DB8161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0F11D16D-F054-4B9E-B733-87CAEA5B3EF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A3709DF2-8D1E-440A-A655-6C02711AAB95}"/>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8" name="Alt Bilgi Yer Tutucusu 7">
            <a:extLst>
              <a:ext uri="{FF2B5EF4-FFF2-40B4-BE49-F238E27FC236}">
                <a16:creationId xmlns:a16="http://schemas.microsoft.com/office/drawing/2014/main" xmlns="" id="{A570BA83-2476-4D12-A100-090BB6A8028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29991DB5-1C2D-49D4-93FF-E44641F613FD}"/>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72069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FE541D-8814-4AE0-B112-F845110259D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3124CC55-FFEB-472A-A675-BA6CB26E01B1}"/>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4" name="Alt Bilgi Yer Tutucusu 3">
            <a:extLst>
              <a:ext uri="{FF2B5EF4-FFF2-40B4-BE49-F238E27FC236}">
                <a16:creationId xmlns:a16="http://schemas.microsoft.com/office/drawing/2014/main" xmlns="" id="{2500FB65-FB87-441D-9324-B5D6A8B3E30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AA02A48A-CECB-4D5F-917A-AE907C3F1CAE}"/>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416426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3F968CC8-0973-438B-B490-9626187FEFE5}"/>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3" name="Alt Bilgi Yer Tutucusu 2">
            <a:extLst>
              <a:ext uri="{FF2B5EF4-FFF2-40B4-BE49-F238E27FC236}">
                <a16:creationId xmlns:a16="http://schemas.microsoft.com/office/drawing/2014/main" xmlns="" id="{F1FF19C7-0623-4360-B246-722E5899E0C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E4CCD0AB-6332-4528-823E-B31B844BF7F1}"/>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5457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EE6FBA-CA94-4586-A24C-5D677F624A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E39468B-0538-4F3A-AD24-EEEF1403E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427B1F11-639F-411B-97E8-18ADAB3DD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26CC755-8929-4E92-B78C-5EF9B09B2566}"/>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6" name="Alt Bilgi Yer Tutucusu 5">
            <a:extLst>
              <a:ext uri="{FF2B5EF4-FFF2-40B4-BE49-F238E27FC236}">
                <a16:creationId xmlns:a16="http://schemas.microsoft.com/office/drawing/2014/main" xmlns="" id="{ACE6165E-8AE8-42B3-9335-169F2A05E1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5E40EAC-F54F-4C2F-AB5C-672EDF1D8040}"/>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155632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F85280-ADE1-424E-B0F8-3F2242A6697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73DB0BE-E749-4265-84C8-97208F5F6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2C251295-CBF8-4C11-ADAF-664F406EF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8B590E98-E8F5-4933-A02B-C979B452C599}"/>
              </a:ext>
            </a:extLst>
          </p:cNvPr>
          <p:cNvSpPr>
            <a:spLocks noGrp="1"/>
          </p:cNvSpPr>
          <p:nvPr>
            <p:ph type="dt" sz="half" idx="10"/>
          </p:nvPr>
        </p:nvSpPr>
        <p:spPr/>
        <p:txBody>
          <a:bodyPr/>
          <a:lstStyle/>
          <a:p>
            <a:fld id="{4CE5C7A9-AEAA-4720-ABC5-4B304C37E9C9}" type="datetimeFigureOut">
              <a:rPr lang="tr-TR" smtClean="0"/>
              <a:t>20.11.2019</a:t>
            </a:fld>
            <a:endParaRPr lang="tr-TR"/>
          </a:p>
        </p:txBody>
      </p:sp>
      <p:sp>
        <p:nvSpPr>
          <p:cNvPr id="6" name="Alt Bilgi Yer Tutucusu 5">
            <a:extLst>
              <a:ext uri="{FF2B5EF4-FFF2-40B4-BE49-F238E27FC236}">
                <a16:creationId xmlns:a16="http://schemas.microsoft.com/office/drawing/2014/main" xmlns="" id="{2BDF683C-3521-4805-B9F7-1E96FBCA1E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B145F4F-657E-42F8-96E1-92E5CF0B63D6}"/>
              </a:ext>
            </a:extLst>
          </p:cNvPr>
          <p:cNvSpPr>
            <a:spLocks noGrp="1"/>
          </p:cNvSpPr>
          <p:nvPr>
            <p:ph type="sldNum" sz="quarter" idx="12"/>
          </p:nvPr>
        </p:nvSpPr>
        <p:spPr/>
        <p:txBody>
          <a:bodyPr/>
          <a:lstStyle/>
          <a:p>
            <a:fld id="{DA9A3A93-43D7-4AC8-B992-41352F60A237}" type="slidenum">
              <a:rPr lang="tr-TR" smtClean="0"/>
              <a:t>‹#›</a:t>
            </a:fld>
            <a:endParaRPr lang="tr-TR"/>
          </a:p>
        </p:txBody>
      </p:sp>
    </p:spTree>
    <p:extLst>
      <p:ext uri="{BB962C8B-B14F-4D97-AF65-F5344CB8AC3E}">
        <p14:creationId xmlns:p14="http://schemas.microsoft.com/office/powerpoint/2010/main" val="22074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B374B75C-47A4-4AFF-BA65-40959D273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8040C77-86F0-4E6A-B938-354D4E8FC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E5F00D1-81B4-4E4B-B8EE-C6E6B66F4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5C7A9-AEAA-4720-ABC5-4B304C37E9C9}" type="datetimeFigureOut">
              <a:rPr lang="tr-TR" smtClean="0"/>
              <a:t>20.11.2019</a:t>
            </a:fld>
            <a:endParaRPr lang="tr-TR"/>
          </a:p>
        </p:txBody>
      </p:sp>
      <p:sp>
        <p:nvSpPr>
          <p:cNvPr id="5" name="Alt Bilgi Yer Tutucusu 4">
            <a:extLst>
              <a:ext uri="{FF2B5EF4-FFF2-40B4-BE49-F238E27FC236}">
                <a16:creationId xmlns:a16="http://schemas.microsoft.com/office/drawing/2014/main" xmlns="" id="{21ABE31E-5B74-4B5D-99B1-653203803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0E5AE3D0-D1E8-4E5C-8F56-507B3B2CA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A3A93-43D7-4AC8-B992-41352F60A237}" type="slidenum">
              <a:rPr lang="tr-TR" smtClean="0"/>
              <a:t>‹#›</a:t>
            </a:fld>
            <a:endParaRPr lang="tr-TR"/>
          </a:p>
        </p:txBody>
      </p:sp>
    </p:spTree>
    <p:extLst>
      <p:ext uri="{BB962C8B-B14F-4D97-AF65-F5344CB8AC3E}">
        <p14:creationId xmlns:p14="http://schemas.microsoft.com/office/powerpoint/2010/main" val="118861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ED0197A9-2B1D-441A-9970-9A1C421C3702}"/>
              </a:ext>
            </a:extLst>
          </p:cNvPr>
          <p:cNvSpPr>
            <a:spLocks noGrp="1"/>
          </p:cNvSpPr>
          <p:nvPr>
            <p:ph type="ctrTitle"/>
          </p:nvPr>
        </p:nvSpPr>
        <p:spPr>
          <a:xfrm>
            <a:off x="1524000" y="1122363"/>
            <a:ext cx="9144000" cy="1770962"/>
          </a:xfrm>
        </p:spPr>
        <p:txBody>
          <a:bodyPr/>
          <a:lstStyle/>
          <a:p>
            <a:r>
              <a:rPr lang="tr-TR" dirty="0" smtClean="0">
                <a:solidFill>
                  <a:srgbClr val="FF0000"/>
                </a:solidFill>
                <a:latin typeface="Arial Black" panose="020B0A04020102020204" pitchFamily="34" charset="0"/>
              </a:rPr>
              <a:t>14. </a:t>
            </a:r>
            <a:r>
              <a:rPr lang="tr-TR" dirty="0">
                <a:solidFill>
                  <a:srgbClr val="FF0000"/>
                </a:solidFill>
                <a:latin typeface="Arial Black" panose="020B0A04020102020204" pitchFamily="34" charset="0"/>
              </a:rPr>
              <a:t>ÜNİTE </a:t>
            </a:r>
          </a:p>
        </p:txBody>
      </p:sp>
      <p:sp>
        <p:nvSpPr>
          <p:cNvPr id="5" name="Alt Başlık 4">
            <a:extLst>
              <a:ext uri="{FF2B5EF4-FFF2-40B4-BE49-F238E27FC236}">
                <a16:creationId xmlns:a16="http://schemas.microsoft.com/office/drawing/2014/main" xmlns="" id="{27999446-10D9-4541-BBD6-5C6838C1B313}"/>
              </a:ext>
            </a:extLst>
          </p:cNvPr>
          <p:cNvSpPr>
            <a:spLocks noGrp="1"/>
          </p:cNvSpPr>
          <p:nvPr>
            <p:ph type="subTitle" idx="1"/>
          </p:nvPr>
        </p:nvSpPr>
        <p:spPr/>
        <p:txBody>
          <a:bodyPr/>
          <a:lstStyle/>
          <a:p>
            <a:r>
              <a:rPr lang="tr-TR" dirty="0">
                <a:solidFill>
                  <a:srgbClr val="FF0000"/>
                </a:solidFill>
                <a:latin typeface="Arial Black" panose="020B0A04020102020204" pitchFamily="34" charset="0"/>
              </a:rPr>
              <a:t>Konukların Karşılanması Ve Bagaj İşlemleri :</a:t>
            </a:r>
          </a:p>
        </p:txBody>
      </p:sp>
    </p:spTree>
    <p:extLst>
      <p:ext uri="{BB962C8B-B14F-4D97-AF65-F5344CB8AC3E}">
        <p14:creationId xmlns:p14="http://schemas.microsoft.com/office/powerpoint/2010/main" val="180685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A462DAA1-9F96-4FEE-AEB2-7484245D079D}"/>
              </a:ext>
            </a:extLst>
          </p:cNvPr>
          <p:cNvSpPr>
            <a:spLocks noGrp="1"/>
          </p:cNvSpPr>
          <p:nvPr>
            <p:ph type="title"/>
          </p:nvPr>
        </p:nvSpPr>
        <p:spPr>
          <a:xfrm>
            <a:off x="0" y="150125"/>
            <a:ext cx="12192000" cy="2088108"/>
          </a:xfrm>
        </p:spPr>
        <p:txBody>
          <a:bodyPr>
            <a:normAutofit/>
          </a:bodyPr>
          <a:lstStyle/>
          <a:p>
            <a:r>
              <a:rPr lang="tr-TR" sz="2800" dirty="0">
                <a:latin typeface="+mn-lt"/>
              </a:rPr>
              <a:t>Çizgili etiketle veya bagajsız gelen konuğa karşı resepsiyon memuru daha dikkatli davranır. Duruma göre peşin ödeme istenir veya konuk uygun bir dil kullanılarak otele kabul edilmez. </a:t>
            </a:r>
          </a:p>
        </p:txBody>
      </p:sp>
      <p:pic>
        <p:nvPicPr>
          <p:cNvPr id="8" name="İçerik Yer Tutucusu 7">
            <a:extLst>
              <a:ext uri="{FF2B5EF4-FFF2-40B4-BE49-F238E27FC236}">
                <a16:creationId xmlns:a16="http://schemas.microsoft.com/office/drawing/2014/main" xmlns="" id="{A4FEA2EF-C7B5-49F8-ADAE-7AA5BCD73B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920" t="31112" r="17959" b="37341"/>
          <a:stretch/>
        </p:blipFill>
        <p:spPr>
          <a:xfrm>
            <a:off x="1427166" y="2460009"/>
            <a:ext cx="9540580" cy="3817961"/>
          </a:xfrm>
        </p:spPr>
      </p:pic>
    </p:spTree>
    <p:extLst>
      <p:ext uri="{BB962C8B-B14F-4D97-AF65-F5344CB8AC3E}">
        <p14:creationId xmlns:p14="http://schemas.microsoft.com/office/powerpoint/2010/main" val="380872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5FB2D9BE-C701-4113-A734-E75C01B3BEB1}"/>
              </a:ext>
            </a:extLst>
          </p:cNvPr>
          <p:cNvSpPr>
            <a:spLocks noGrp="1"/>
          </p:cNvSpPr>
          <p:nvPr>
            <p:ph type="title"/>
          </p:nvPr>
        </p:nvSpPr>
        <p:spPr>
          <a:xfrm>
            <a:off x="0" y="18256"/>
            <a:ext cx="10515600" cy="855202"/>
          </a:xfrm>
        </p:spPr>
        <p:txBody>
          <a:bodyPr>
            <a:normAutofit/>
          </a:bodyPr>
          <a:lstStyle/>
          <a:p>
            <a:r>
              <a:rPr lang="tr-TR" sz="3200" dirty="0">
                <a:solidFill>
                  <a:srgbClr val="FF0000"/>
                </a:solidFill>
                <a:latin typeface="Arial Black" panose="020B0A04020102020204" pitchFamily="34" charset="0"/>
              </a:rPr>
              <a:t>Konuğa Tesisin Tanıtılması </a:t>
            </a:r>
          </a:p>
        </p:txBody>
      </p:sp>
      <p:sp>
        <p:nvSpPr>
          <p:cNvPr id="6" name="İçerik Yer Tutucusu 5">
            <a:extLst>
              <a:ext uri="{FF2B5EF4-FFF2-40B4-BE49-F238E27FC236}">
                <a16:creationId xmlns:a16="http://schemas.microsoft.com/office/drawing/2014/main" xmlns="" id="{96DAC7A7-970A-44E3-A67D-5FDD93401886}"/>
              </a:ext>
            </a:extLst>
          </p:cNvPr>
          <p:cNvSpPr>
            <a:spLocks noGrp="1"/>
          </p:cNvSpPr>
          <p:nvPr>
            <p:ph idx="1"/>
          </p:nvPr>
        </p:nvSpPr>
        <p:spPr/>
        <p:txBody>
          <a:bodyPr/>
          <a:lstStyle/>
          <a:p>
            <a:r>
              <a:rPr lang="tr-TR" dirty="0"/>
              <a:t>Giriş işlemleri (</a:t>
            </a:r>
            <a:r>
              <a:rPr lang="tr-TR" dirty="0" err="1"/>
              <a:t>Check</a:t>
            </a:r>
            <a:r>
              <a:rPr lang="tr-TR" dirty="0"/>
              <a:t> in) tamamlanan konuğun oda anahtarı ön bürodan alınır. Konuğa nazik bir şekilde kendisini takip etmesi istenir. Asansör çağrılarak önce konuğun binmesi sağlanır. Konuğa değer verdiğimizin bir göstergesi olarak, ona yönelteceğimiz nasıl olduğu, yolculuğun nasıl geçtiği gibi sorular hem samimi bir havanın hem de güveninin oluşması için iyi bir yöntemdir. Artık konuğun odaya yerleştirilmesine kadar geçecek, ölü zaman olarak adlandırılan bekleme süresi en iyi şekilde </a:t>
            </a:r>
            <a:r>
              <a:rPr lang="tr-TR" dirty="0" err="1"/>
              <a:t>bellboy</a:t>
            </a:r>
            <a:r>
              <a:rPr lang="tr-TR" dirty="0"/>
              <a:t> tarafından kullanılmalıdır. Çünkü bu zaman iyi bir pazarlama fırsatıdır. Bu sürede konuğa verilecek doyurucu bilgiler hem tesis hem de çevrenin çok iyi bir şekilde konuğa tanıtılmasını sağlayacaktır. </a:t>
            </a:r>
          </a:p>
        </p:txBody>
      </p:sp>
    </p:spTree>
    <p:extLst>
      <p:ext uri="{BB962C8B-B14F-4D97-AF65-F5344CB8AC3E}">
        <p14:creationId xmlns:p14="http://schemas.microsoft.com/office/powerpoint/2010/main" val="381805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A985EE-AF16-4062-8F11-39C8B54C058A}"/>
              </a:ext>
            </a:extLst>
          </p:cNvPr>
          <p:cNvSpPr>
            <a:spLocks noGrp="1"/>
          </p:cNvSpPr>
          <p:nvPr>
            <p:ph type="title"/>
          </p:nvPr>
        </p:nvSpPr>
        <p:spPr>
          <a:xfrm>
            <a:off x="469710" y="174056"/>
            <a:ext cx="10515600" cy="1325563"/>
          </a:xfrm>
        </p:spPr>
        <p:txBody>
          <a:bodyPr>
            <a:normAutofit/>
          </a:bodyPr>
          <a:lstStyle/>
          <a:p>
            <a:r>
              <a:rPr lang="tr-TR" sz="3200" dirty="0">
                <a:solidFill>
                  <a:srgbClr val="002060"/>
                </a:solidFill>
                <a:latin typeface="+mn-lt"/>
              </a:rPr>
              <a:t>Konuk Bagajlarının Odaya Çıkarılması </a:t>
            </a:r>
          </a:p>
        </p:txBody>
      </p:sp>
      <p:sp>
        <p:nvSpPr>
          <p:cNvPr id="3" name="İçerik Yer Tutucusu 2">
            <a:extLst>
              <a:ext uri="{FF2B5EF4-FFF2-40B4-BE49-F238E27FC236}">
                <a16:creationId xmlns:a16="http://schemas.microsoft.com/office/drawing/2014/main" xmlns="" id="{4C60D753-DB84-491A-A01E-D4F819473CAB}"/>
              </a:ext>
            </a:extLst>
          </p:cNvPr>
          <p:cNvSpPr>
            <a:spLocks noGrp="1"/>
          </p:cNvSpPr>
          <p:nvPr>
            <p:ph idx="1"/>
          </p:nvPr>
        </p:nvSpPr>
        <p:spPr/>
        <p:txBody>
          <a:bodyPr/>
          <a:lstStyle/>
          <a:p>
            <a:r>
              <a:rPr lang="tr-TR" dirty="0"/>
              <a:t>Münferit konukların bagajları eğer çok fazla değilse konukla beraber odaya çıkarılması esastır. Birden fazla odanın veya grubun giriş yaptığı durumlarda, bagaj kayıtları tamamlandıktan ve valizler etiketlenerek, bagaj odasında emniyet altına alındıktan sonra, konuk bekletilmeden odasına çıkarılır. </a:t>
            </a:r>
          </a:p>
          <a:p>
            <a:r>
              <a:rPr lang="tr-TR" dirty="0" err="1"/>
              <a:t>Bellboy</a:t>
            </a:r>
            <a:r>
              <a:rPr lang="tr-TR" dirty="0"/>
              <a:t> kapıyı çalarak odaya girer. Hızlı bir göz gezdirme ile odada eksik veya olumsuz bir durumun olup olmadığına bakar. VIP konuklar için ikramların verilip verilmediği kontrol edilir. İkram yapılmamış ise ön büro uyarılır. Konuk odasına çıkarıldıktan sonra bagajlar odaya çıkarılarak yerleştirilir. </a:t>
            </a:r>
          </a:p>
        </p:txBody>
      </p:sp>
    </p:spTree>
    <p:extLst>
      <p:ext uri="{BB962C8B-B14F-4D97-AF65-F5344CB8AC3E}">
        <p14:creationId xmlns:p14="http://schemas.microsoft.com/office/powerpoint/2010/main" val="303475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6D09BD-19BB-4677-90BA-896C79496114}"/>
              </a:ext>
            </a:extLst>
          </p:cNvPr>
          <p:cNvSpPr>
            <a:spLocks noGrp="1"/>
          </p:cNvSpPr>
          <p:nvPr>
            <p:ph type="title"/>
          </p:nvPr>
        </p:nvSpPr>
        <p:spPr>
          <a:xfrm>
            <a:off x="415120" y="378773"/>
            <a:ext cx="10515600" cy="1325563"/>
          </a:xfrm>
        </p:spPr>
        <p:txBody>
          <a:bodyPr>
            <a:normAutofit/>
          </a:bodyPr>
          <a:lstStyle/>
          <a:p>
            <a:r>
              <a:rPr lang="tr-TR" sz="3200" dirty="0">
                <a:solidFill>
                  <a:srgbClr val="002060"/>
                </a:solidFill>
                <a:latin typeface="+mn-lt"/>
              </a:rPr>
              <a:t>Konuğa Odadaki Teknik Donanımla İlgili Bilgi Verilmesi </a:t>
            </a:r>
          </a:p>
        </p:txBody>
      </p:sp>
      <p:sp>
        <p:nvSpPr>
          <p:cNvPr id="3" name="İçerik Yer Tutucusu 2">
            <a:extLst>
              <a:ext uri="{FF2B5EF4-FFF2-40B4-BE49-F238E27FC236}">
                <a16:creationId xmlns:a16="http://schemas.microsoft.com/office/drawing/2014/main" xmlns="" id="{3C779CB7-1664-43CD-BAE0-5A4EF5C8FFBD}"/>
              </a:ext>
            </a:extLst>
          </p:cNvPr>
          <p:cNvSpPr>
            <a:spLocks noGrp="1"/>
          </p:cNvSpPr>
          <p:nvPr>
            <p:ph idx="1"/>
          </p:nvPr>
        </p:nvSpPr>
        <p:spPr>
          <a:xfrm>
            <a:off x="715370" y="2303296"/>
            <a:ext cx="10515600" cy="4351338"/>
          </a:xfrm>
        </p:spPr>
        <p:txBody>
          <a:bodyPr/>
          <a:lstStyle/>
          <a:p>
            <a:r>
              <a:rPr lang="tr-TR" dirty="0"/>
              <a:t>Oteller hızla gelişen teknolojiyi çok yakından takip etmekte en mükemmel hizmeti konuklarına sunmaya çalışmaktadırlar. Odalarda konukların kullanımına sunulan teknik donanımların nasıl kullanıldığının açıklanması gerekmektedir. Teknik donanımın nasıl kullanıldığını bilen konuk, donanımları verimli bir şekilde kullanılabilir. Bu sayede konuk memnuniyeti sağlanabilir. </a:t>
            </a:r>
          </a:p>
        </p:txBody>
      </p:sp>
    </p:spTree>
    <p:extLst>
      <p:ext uri="{BB962C8B-B14F-4D97-AF65-F5344CB8AC3E}">
        <p14:creationId xmlns:p14="http://schemas.microsoft.com/office/powerpoint/2010/main" val="2052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22836E-C4BF-490E-8560-192E28256A56}"/>
              </a:ext>
            </a:extLst>
          </p:cNvPr>
          <p:cNvSpPr>
            <a:spLocks noGrp="1"/>
          </p:cNvSpPr>
          <p:nvPr>
            <p:ph type="title"/>
          </p:nvPr>
        </p:nvSpPr>
        <p:spPr>
          <a:xfrm>
            <a:off x="101221" y="119466"/>
            <a:ext cx="10515600" cy="849526"/>
          </a:xfrm>
        </p:spPr>
        <p:txBody>
          <a:bodyPr>
            <a:normAutofit/>
          </a:bodyPr>
          <a:lstStyle/>
          <a:p>
            <a:r>
              <a:rPr lang="tr-TR" sz="3200" dirty="0">
                <a:solidFill>
                  <a:srgbClr val="FF0000"/>
                </a:solidFill>
                <a:latin typeface="Arial Black" panose="020B0A04020102020204" pitchFamily="34" charset="0"/>
              </a:rPr>
              <a:t>Konuk Çıkışında Odanın Kontrol Edilmesi </a:t>
            </a:r>
          </a:p>
        </p:txBody>
      </p:sp>
      <p:sp>
        <p:nvSpPr>
          <p:cNvPr id="3" name="İçerik Yer Tutucusu 2">
            <a:extLst>
              <a:ext uri="{FF2B5EF4-FFF2-40B4-BE49-F238E27FC236}">
                <a16:creationId xmlns:a16="http://schemas.microsoft.com/office/drawing/2014/main" xmlns="" id="{F67F1810-6985-4A83-B4F9-D25378BF0B7C}"/>
              </a:ext>
            </a:extLst>
          </p:cNvPr>
          <p:cNvSpPr>
            <a:spLocks noGrp="1"/>
          </p:cNvSpPr>
          <p:nvPr>
            <p:ph idx="1"/>
          </p:nvPr>
        </p:nvSpPr>
        <p:spPr>
          <a:xfrm>
            <a:off x="518615" y="1530563"/>
            <a:ext cx="10862481" cy="5207971"/>
          </a:xfrm>
        </p:spPr>
        <p:txBody>
          <a:bodyPr/>
          <a:lstStyle/>
          <a:p>
            <a:r>
              <a:rPr lang="tr-TR" dirty="0" err="1"/>
              <a:t>Check</a:t>
            </a:r>
            <a:r>
              <a:rPr lang="tr-TR" dirty="0"/>
              <a:t> </a:t>
            </a:r>
            <a:r>
              <a:rPr lang="tr-TR" dirty="0" err="1"/>
              <a:t>out</a:t>
            </a:r>
            <a:r>
              <a:rPr lang="tr-TR" dirty="0"/>
              <a:t> (çıkış) yapacak olan konukların valizleri ön büronun talimatıyla odadan alınır. </a:t>
            </a:r>
            <a:r>
              <a:rPr lang="tr-TR" dirty="0" err="1"/>
              <a:t>Bellboy</a:t>
            </a:r>
            <a:r>
              <a:rPr lang="tr-TR" dirty="0"/>
              <a:t> odada bulunan mefruşat, teknik donanım ve malzemeleri kontrol ederek herhangi bir eksik veya konuğa ait unutulan eşyanın olup olmadığını kontrol etmelidir. </a:t>
            </a:r>
          </a:p>
          <a:p>
            <a:r>
              <a:rPr lang="tr-TR" dirty="0"/>
              <a:t>Konuğa ait unutulmuş eşya varsa ön büroda çıkış işlemlerini tamamlayan konuğa teslim edilir. Konuk otelden ayrılmışsa kayıp ve bulunan eşyalar defterine kayıt edilir. Kayıp eşya ilerleyen dönemlerde teslim alınmazsa otel tarafından iki yıl muhafaza edilir. Daha sonra ise açık artırma ile satışı yapılarak otel hesabına gelir kayıt edilir.</a:t>
            </a:r>
          </a:p>
        </p:txBody>
      </p:sp>
    </p:spTree>
    <p:extLst>
      <p:ext uri="{BB962C8B-B14F-4D97-AF65-F5344CB8AC3E}">
        <p14:creationId xmlns:p14="http://schemas.microsoft.com/office/powerpoint/2010/main" val="407196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0DF35B1-94B2-4F9A-9511-469B38101542}"/>
              </a:ext>
            </a:extLst>
          </p:cNvPr>
          <p:cNvSpPr>
            <a:spLocks noGrp="1"/>
          </p:cNvSpPr>
          <p:nvPr>
            <p:ph type="title"/>
          </p:nvPr>
        </p:nvSpPr>
        <p:spPr>
          <a:xfrm>
            <a:off x="150125" y="109183"/>
            <a:ext cx="11203675" cy="900751"/>
          </a:xfrm>
        </p:spPr>
        <p:txBody>
          <a:bodyPr>
            <a:normAutofit/>
          </a:bodyPr>
          <a:lstStyle/>
          <a:p>
            <a:r>
              <a:rPr lang="tr-TR" sz="3200" dirty="0">
                <a:solidFill>
                  <a:srgbClr val="FF0000"/>
                </a:solidFill>
                <a:latin typeface="Arial Black" panose="020B0A04020102020204" pitchFamily="34" charset="0"/>
              </a:rPr>
              <a:t>Konuk Çıkışında Bagajların Odadan Çıkarılması </a:t>
            </a:r>
          </a:p>
        </p:txBody>
      </p:sp>
      <p:sp>
        <p:nvSpPr>
          <p:cNvPr id="3" name="İçerik Yer Tutucusu 2">
            <a:extLst>
              <a:ext uri="{FF2B5EF4-FFF2-40B4-BE49-F238E27FC236}">
                <a16:creationId xmlns:a16="http://schemas.microsoft.com/office/drawing/2014/main" xmlns="" id="{E64E8FBB-043D-42A3-9E8A-CEE3536A7C97}"/>
              </a:ext>
            </a:extLst>
          </p:cNvPr>
          <p:cNvSpPr>
            <a:spLocks noGrp="1"/>
          </p:cNvSpPr>
          <p:nvPr>
            <p:ph idx="1"/>
          </p:nvPr>
        </p:nvSpPr>
        <p:spPr>
          <a:xfrm>
            <a:off x="286603" y="1146412"/>
            <a:ext cx="11313994" cy="5377218"/>
          </a:xfrm>
        </p:spPr>
        <p:txBody>
          <a:bodyPr>
            <a:normAutofit/>
          </a:bodyPr>
          <a:lstStyle/>
          <a:p>
            <a:r>
              <a:rPr lang="tr-TR" dirty="0"/>
              <a:t>Konuğun çıkış (</a:t>
            </a:r>
            <a:r>
              <a:rPr lang="tr-TR" dirty="0" err="1"/>
              <a:t>check</a:t>
            </a:r>
            <a:r>
              <a:rPr lang="tr-TR" dirty="0"/>
              <a:t> </a:t>
            </a:r>
            <a:r>
              <a:rPr lang="tr-TR" dirty="0" err="1"/>
              <a:t>out</a:t>
            </a:r>
            <a:r>
              <a:rPr lang="tr-TR" dirty="0"/>
              <a:t>) yapacağını bildirmesinden sonra </a:t>
            </a:r>
            <a:r>
              <a:rPr lang="tr-TR" dirty="0" err="1"/>
              <a:t>bellboy</a:t>
            </a:r>
            <a:r>
              <a:rPr lang="tr-TR" dirty="0"/>
              <a:t> konuk odasına çıkarak bagajları, bagaj odasına indirir. Girişte olduğu gibi bagajların çıkış kayıtları tutularak, konuğun hesabı ödemesi beklenir. </a:t>
            </a:r>
          </a:p>
          <a:p>
            <a:r>
              <a:rPr lang="tr-TR" dirty="0"/>
              <a:t>Konuğun girişteki valiz durumu ile, çıkıştaki durumu karşılaştırılmalıdır. Şüpheli bir durumla karşılaşıldığında, ön büro uyarılarak gerekli tedbirlerin alınması sağlanır. Keskin bir zekaya sahip olmasının gerektiğini vurguladığımız </a:t>
            </a:r>
            <a:r>
              <a:rPr lang="tr-TR" dirty="0" err="1"/>
              <a:t>bellboy</a:t>
            </a:r>
            <a:r>
              <a:rPr lang="tr-TR" dirty="0"/>
              <a:t>, giriş ve çıkıştaki anormalliklerin farkına vararak, doğabilecek zararların önüne geçmesi mümkündür. </a:t>
            </a:r>
          </a:p>
          <a:p>
            <a:r>
              <a:rPr lang="tr-TR" dirty="0"/>
              <a:t>Bu zararların başında, hesap ödemeden giden konukların oluşturduğu zararlar gelmektedir. Hesap ödemeden kaçan konukların zararlarının tamamı veya bir kısmı, ön büro çalışanlarının ücretinden kesilir. Böyle bir durumla karşılaşmamak için, ön büro son derece dikkatli olmalı, </a:t>
            </a:r>
            <a:r>
              <a:rPr lang="tr-TR" dirty="0" err="1"/>
              <a:t>bellboy</a:t>
            </a:r>
            <a:r>
              <a:rPr lang="tr-TR" dirty="0"/>
              <a:t> ile sürekli iletişim içerisinde bulunmalıdır. </a:t>
            </a:r>
          </a:p>
        </p:txBody>
      </p:sp>
    </p:spTree>
    <p:extLst>
      <p:ext uri="{BB962C8B-B14F-4D97-AF65-F5344CB8AC3E}">
        <p14:creationId xmlns:p14="http://schemas.microsoft.com/office/powerpoint/2010/main" val="97270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4CBB0A-F320-4E51-9ABB-53D3C1312E62}"/>
              </a:ext>
            </a:extLst>
          </p:cNvPr>
          <p:cNvSpPr>
            <a:spLocks noGrp="1"/>
          </p:cNvSpPr>
          <p:nvPr>
            <p:ph type="title"/>
          </p:nvPr>
        </p:nvSpPr>
        <p:spPr>
          <a:xfrm>
            <a:off x="264994" y="18256"/>
            <a:ext cx="10515600" cy="662782"/>
          </a:xfrm>
        </p:spPr>
        <p:txBody>
          <a:bodyPr>
            <a:normAutofit/>
          </a:bodyPr>
          <a:lstStyle/>
          <a:p>
            <a:r>
              <a:rPr lang="tr-TR" sz="3200" dirty="0">
                <a:solidFill>
                  <a:srgbClr val="FF0000"/>
                </a:solidFill>
                <a:latin typeface="Arial Black" panose="020B0A04020102020204" pitchFamily="34" charset="0"/>
              </a:rPr>
              <a:t>Bagajların Araca Taşınması </a:t>
            </a:r>
          </a:p>
        </p:txBody>
      </p:sp>
      <p:sp>
        <p:nvSpPr>
          <p:cNvPr id="3" name="İçerik Yer Tutucusu 2">
            <a:extLst>
              <a:ext uri="{FF2B5EF4-FFF2-40B4-BE49-F238E27FC236}">
                <a16:creationId xmlns:a16="http://schemas.microsoft.com/office/drawing/2014/main" xmlns="" id="{FE55534A-47EC-46E5-AAF1-3575E2F15A15}"/>
              </a:ext>
            </a:extLst>
          </p:cNvPr>
          <p:cNvSpPr>
            <a:spLocks noGrp="1"/>
          </p:cNvSpPr>
          <p:nvPr>
            <p:ph idx="1"/>
          </p:nvPr>
        </p:nvSpPr>
        <p:spPr>
          <a:xfrm>
            <a:off x="838200" y="1978925"/>
            <a:ext cx="10515600" cy="4198038"/>
          </a:xfrm>
        </p:spPr>
        <p:txBody>
          <a:bodyPr/>
          <a:lstStyle/>
          <a:p>
            <a:r>
              <a:rPr lang="tr-TR" dirty="0"/>
              <a:t>Çıkış işlemlerini tamamlayan konuğa, </a:t>
            </a:r>
            <a:r>
              <a:rPr lang="tr-TR" dirty="0" err="1"/>
              <a:t>bellboy</a:t>
            </a:r>
            <a:r>
              <a:rPr lang="tr-TR" dirty="0"/>
              <a:t>, bagajları ile birlikte otel çıkışına kadar eşlik eder. Konuğa ait araç varsa otel önünde hazır bekletilerek, diğer görevlilerle birlikte park </a:t>
            </a:r>
            <a:r>
              <a:rPr lang="tr-TR" dirty="0" err="1"/>
              <a:t>örevlisi</a:t>
            </a:r>
            <a:r>
              <a:rPr lang="tr-TR" dirty="0"/>
              <a:t> (</a:t>
            </a:r>
            <a:r>
              <a:rPr lang="tr-TR" dirty="0" err="1"/>
              <a:t>doorman</a:t>
            </a:r>
            <a:r>
              <a:rPr lang="tr-TR" dirty="0"/>
              <a:t>), konuğun bagajları dikkatli bir şekilde araca yerleştirilir. </a:t>
            </a:r>
          </a:p>
        </p:txBody>
      </p:sp>
    </p:spTree>
    <p:extLst>
      <p:ext uri="{BB962C8B-B14F-4D97-AF65-F5344CB8AC3E}">
        <p14:creationId xmlns:p14="http://schemas.microsoft.com/office/powerpoint/2010/main" val="251857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BC5201-BF25-4CB5-B617-635ABD07D4DD}"/>
              </a:ext>
            </a:extLst>
          </p:cNvPr>
          <p:cNvSpPr>
            <a:spLocks noGrp="1"/>
          </p:cNvSpPr>
          <p:nvPr>
            <p:ph type="title"/>
          </p:nvPr>
        </p:nvSpPr>
        <p:spPr>
          <a:xfrm>
            <a:off x="0" y="18256"/>
            <a:ext cx="10515600" cy="662782"/>
          </a:xfrm>
        </p:spPr>
        <p:txBody>
          <a:bodyPr>
            <a:normAutofit/>
          </a:bodyPr>
          <a:lstStyle/>
          <a:p>
            <a:r>
              <a:rPr lang="tr-TR" sz="3200" dirty="0">
                <a:solidFill>
                  <a:srgbClr val="FF0000"/>
                </a:solidFill>
                <a:latin typeface="Arial Black" panose="020B0A04020102020204" pitchFamily="34" charset="0"/>
              </a:rPr>
              <a:t>Konukların Uğurlanması </a:t>
            </a:r>
          </a:p>
        </p:txBody>
      </p:sp>
      <p:sp>
        <p:nvSpPr>
          <p:cNvPr id="3" name="İçerik Yer Tutucusu 2">
            <a:extLst>
              <a:ext uri="{FF2B5EF4-FFF2-40B4-BE49-F238E27FC236}">
                <a16:creationId xmlns:a16="http://schemas.microsoft.com/office/drawing/2014/main" xmlns="" id="{8274E89A-C61D-4A8C-8241-5827D7525A86}"/>
              </a:ext>
            </a:extLst>
          </p:cNvPr>
          <p:cNvSpPr>
            <a:spLocks noGrp="1"/>
          </p:cNvSpPr>
          <p:nvPr>
            <p:ph idx="1"/>
          </p:nvPr>
        </p:nvSpPr>
        <p:spPr>
          <a:xfrm>
            <a:off x="0" y="681038"/>
            <a:ext cx="12192000" cy="6158706"/>
          </a:xfrm>
        </p:spPr>
        <p:txBody>
          <a:bodyPr>
            <a:normAutofit/>
          </a:bodyPr>
          <a:lstStyle/>
          <a:p>
            <a:r>
              <a:rPr lang="tr-TR" dirty="0"/>
              <a:t>Konuğun otele gelmeden önce başlayan (rezervasyon), otele girişiyle ve konaklaması ile devam eden otelden ayrılışı ile son bulan, bu sürecin bütün amacı konuğa en iyi hizmeti sunarak memnun olmasını sağlamaktır. </a:t>
            </a:r>
          </a:p>
          <a:p>
            <a:r>
              <a:rPr lang="tr-TR" dirty="0" err="1"/>
              <a:t>Bellboy</a:t>
            </a:r>
            <a:r>
              <a:rPr lang="tr-TR" dirty="0"/>
              <a:t>, girişte olduğu gibi ayrılırken de konukla nezaket kuralları içerisinde güler yüzlü, sempatik ve nazik bir şekilde iletişim kurarak tatilinin nasıl geçtiği, otelden memnun kalıp kalmadığı gibi sorular sorarak memnun ayrılmasını sağlamalıdır. İlk izlenim kadar son izlenim de önemlidir. Konuk ayrılırken doğabilecek küçük bir olumsuzluk bile kaldığı süre içerisinde, </a:t>
            </a:r>
            <a:r>
              <a:rPr lang="tr-TR" dirty="0" err="1"/>
              <a:t>luşan</a:t>
            </a:r>
            <a:r>
              <a:rPr lang="tr-TR" dirty="0"/>
              <a:t> memnuniyet havasını memnuniyetsizliğe çevirebilir. Konuğun dilek ve temennileri varsa, bunlar not edilerek ön büroya iletilmeli, daha kaliteli hizmet için çaba gösterilmelidir. </a:t>
            </a:r>
          </a:p>
          <a:p>
            <a:r>
              <a:rPr lang="tr-TR" dirty="0"/>
              <a:t>Konuk ayrılırken oda anahtarını bırakmamışsa ön büronun uyarısı dikkate alınarak konuğa araca kadar eşlik edilmesi sırasında, uygun ve nazik bir dille oda anahtarını bırakıp, bırakmadığı sorularak anahtarın teslim edilmesi sağlanmış olur. Unutularak veya hatıra olarak alınan anahtarlar, özel olarak yaptırılan anahtarlık ve anahtar sisteminden dolayı, oteli çok ciddi zararlara uğrattığı unutulmamalıdır. </a:t>
            </a:r>
          </a:p>
        </p:txBody>
      </p:sp>
    </p:spTree>
    <p:extLst>
      <p:ext uri="{BB962C8B-B14F-4D97-AF65-F5344CB8AC3E}">
        <p14:creationId xmlns:p14="http://schemas.microsoft.com/office/powerpoint/2010/main" val="343685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B6B420-C36B-4274-9DE5-54CEF387F074}"/>
              </a:ext>
            </a:extLst>
          </p:cNvPr>
          <p:cNvSpPr>
            <a:spLocks noGrp="1"/>
          </p:cNvSpPr>
          <p:nvPr>
            <p:ph type="title"/>
          </p:nvPr>
        </p:nvSpPr>
        <p:spPr>
          <a:xfrm>
            <a:off x="114869" y="0"/>
            <a:ext cx="10515600" cy="832513"/>
          </a:xfrm>
        </p:spPr>
        <p:txBody>
          <a:bodyPr/>
          <a:lstStyle/>
          <a:p>
            <a:r>
              <a:rPr lang="tr-TR" sz="3200" dirty="0">
                <a:solidFill>
                  <a:srgbClr val="002060"/>
                </a:solidFill>
                <a:latin typeface="+mn-lt"/>
              </a:rPr>
              <a:t>İşlemler</a:t>
            </a:r>
            <a:r>
              <a:rPr lang="tr-TR" dirty="0">
                <a:solidFill>
                  <a:srgbClr val="002060"/>
                </a:solidFill>
                <a:latin typeface="+mn-lt"/>
              </a:rPr>
              <a:t> :</a:t>
            </a:r>
          </a:p>
        </p:txBody>
      </p:sp>
      <p:sp>
        <p:nvSpPr>
          <p:cNvPr id="3" name="İçerik Yer Tutucusu 2">
            <a:extLst>
              <a:ext uri="{FF2B5EF4-FFF2-40B4-BE49-F238E27FC236}">
                <a16:creationId xmlns:a16="http://schemas.microsoft.com/office/drawing/2014/main" xmlns="" id="{B6CC828A-878B-4443-85AD-A0C2083DDCE9}"/>
              </a:ext>
            </a:extLst>
          </p:cNvPr>
          <p:cNvSpPr>
            <a:spLocks noGrp="1"/>
          </p:cNvSpPr>
          <p:nvPr>
            <p:ph idx="1"/>
          </p:nvPr>
        </p:nvSpPr>
        <p:spPr>
          <a:xfrm>
            <a:off x="0" y="832512"/>
            <a:ext cx="12192000" cy="6025487"/>
          </a:xfrm>
        </p:spPr>
        <p:txBody>
          <a:bodyPr/>
          <a:lstStyle/>
          <a:p>
            <a:pPr marL="0" indent="0">
              <a:buNone/>
            </a:pPr>
            <a:r>
              <a:rPr lang="tr-TR" dirty="0"/>
              <a:t>• Konuk bagajlarını etiketlemek. </a:t>
            </a:r>
          </a:p>
          <a:p>
            <a:pPr marL="0" indent="0">
              <a:buNone/>
            </a:pPr>
            <a:r>
              <a:rPr lang="tr-TR" dirty="0"/>
              <a:t>• Konuk bagajlarını bagaj odasına yerleştirmek.</a:t>
            </a:r>
          </a:p>
          <a:p>
            <a:pPr marL="0" indent="0">
              <a:buNone/>
            </a:pPr>
            <a:r>
              <a:rPr lang="tr-TR" dirty="0"/>
              <a:t>• Konuk bagajlarının tozunu almak. </a:t>
            </a:r>
          </a:p>
          <a:p>
            <a:pPr marL="0" indent="0">
              <a:buNone/>
            </a:pPr>
            <a:r>
              <a:rPr lang="tr-TR" dirty="0"/>
              <a:t>• Hasarlı bagajları tespit ederek resepsiyonu bilgilendirmek. </a:t>
            </a:r>
          </a:p>
          <a:p>
            <a:pPr marL="0" indent="0">
              <a:buNone/>
            </a:pPr>
            <a:r>
              <a:rPr lang="tr-TR" dirty="0"/>
              <a:t>• Bagajları odaya çıkarmak. </a:t>
            </a:r>
          </a:p>
          <a:p>
            <a:pPr marL="0" indent="0">
              <a:buNone/>
            </a:pPr>
            <a:r>
              <a:rPr lang="tr-TR" dirty="0"/>
              <a:t>• Otel ve çevresi hakkında bilgi vermek. </a:t>
            </a:r>
          </a:p>
          <a:p>
            <a:pPr marL="0" indent="0">
              <a:buNone/>
            </a:pPr>
            <a:r>
              <a:rPr lang="tr-TR" dirty="0"/>
              <a:t>• Oda hakkında bilgi vermek.</a:t>
            </a:r>
          </a:p>
        </p:txBody>
      </p:sp>
    </p:spTree>
    <p:extLst>
      <p:ext uri="{BB962C8B-B14F-4D97-AF65-F5344CB8AC3E}">
        <p14:creationId xmlns:p14="http://schemas.microsoft.com/office/powerpoint/2010/main" val="337057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F578E9B-3A13-4174-B3A9-C132C24CDD26}"/>
              </a:ext>
            </a:extLst>
          </p:cNvPr>
          <p:cNvSpPr>
            <a:spLocks noGrp="1"/>
          </p:cNvSpPr>
          <p:nvPr>
            <p:ph type="title"/>
          </p:nvPr>
        </p:nvSpPr>
        <p:spPr>
          <a:xfrm>
            <a:off x="0" y="0"/>
            <a:ext cx="2614684" cy="791570"/>
          </a:xfrm>
        </p:spPr>
        <p:txBody>
          <a:bodyPr>
            <a:normAutofit/>
          </a:bodyPr>
          <a:lstStyle/>
          <a:p>
            <a:r>
              <a:rPr lang="tr-TR" sz="3200" dirty="0">
                <a:solidFill>
                  <a:srgbClr val="002060"/>
                </a:solidFill>
                <a:latin typeface="+mn-lt"/>
              </a:rPr>
              <a:t>Öneriler :</a:t>
            </a:r>
          </a:p>
        </p:txBody>
      </p:sp>
      <p:sp>
        <p:nvSpPr>
          <p:cNvPr id="3" name="İçerik Yer Tutucusu 2">
            <a:extLst>
              <a:ext uri="{FF2B5EF4-FFF2-40B4-BE49-F238E27FC236}">
                <a16:creationId xmlns:a16="http://schemas.microsoft.com/office/drawing/2014/main" xmlns="" id="{47D4B9F8-6A4C-41AE-A614-3171639B8AD1}"/>
              </a:ext>
            </a:extLst>
          </p:cNvPr>
          <p:cNvSpPr>
            <a:spLocks noGrp="1"/>
          </p:cNvSpPr>
          <p:nvPr>
            <p:ph idx="1"/>
          </p:nvPr>
        </p:nvSpPr>
        <p:spPr>
          <a:xfrm>
            <a:off x="0" y="791570"/>
            <a:ext cx="12192000" cy="6066430"/>
          </a:xfrm>
        </p:spPr>
        <p:txBody>
          <a:bodyPr>
            <a:normAutofit lnSpcReduction="10000"/>
          </a:bodyPr>
          <a:lstStyle/>
          <a:p>
            <a:pPr marL="0" indent="0">
              <a:buNone/>
            </a:pPr>
            <a:r>
              <a:rPr lang="tr-TR" dirty="0"/>
              <a:t>• Konuk çıkışında bagaj hizmetlerini vermek. </a:t>
            </a:r>
          </a:p>
          <a:p>
            <a:pPr marL="0" indent="0">
              <a:buNone/>
            </a:pPr>
            <a:r>
              <a:rPr lang="tr-TR" dirty="0"/>
              <a:t>• Güler yüzlü olunuz </a:t>
            </a:r>
          </a:p>
          <a:p>
            <a:pPr marL="0" indent="0">
              <a:buNone/>
            </a:pPr>
            <a:r>
              <a:rPr lang="tr-TR" dirty="0"/>
              <a:t>• Nazik olunuz </a:t>
            </a:r>
          </a:p>
          <a:p>
            <a:pPr marL="0" indent="0">
              <a:buNone/>
            </a:pPr>
            <a:r>
              <a:rPr lang="tr-TR" dirty="0"/>
              <a:t>• Dış görünüşünüze özen gösteriniz </a:t>
            </a:r>
          </a:p>
          <a:p>
            <a:pPr marL="0" indent="0">
              <a:buNone/>
            </a:pPr>
            <a:r>
              <a:rPr lang="tr-TR" dirty="0"/>
              <a:t>• Tertipli, düzenli çalışınız </a:t>
            </a:r>
          </a:p>
          <a:p>
            <a:pPr marL="0" indent="0">
              <a:buNone/>
            </a:pPr>
            <a:r>
              <a:rPr lang="tr-TR" dirty="0"/>
              <a:t>• Gürültü çıkarmayınız </a:t>
            </a:r>
          </a:p>
          <a:p>
            <a:pPr marL="0" indent="0">
              <a:buNone/>
            </a:pPr>
            <a:r>
              <a:rPr lang="tr-TR" dirty="0"/>
              <a:t>• Sorumluluk sahibi olunuz </a:t>
            </a:r>
          </a:p>
          <a:p>
            <a:pPr marL="0" indent="0">
              <a:buNone/>
            </a:pPr>
            <a:r>
              <a:rPr lang="tr-TR" dirty="0"/>
              <a:t>• Dış görünüşe ve temizliğe özen gösteriniz </a:t>
            </a:r>
          </a:p>
          <a:p>
            <a:pPr marL="0" indent="0">
              <a:buNone/>
            </a:pPr>
            <a:r>
              <a:rPr lang="tr-TR" dirty="0"/>
              <a:t>• Dikkatli olunuz </a:t>
            </a:r>
          </a:p>
          <a:p>
            <a:pPr marL="0" indent="0">
              <a:buNone/>
            </a:pPr>
            <a:r>
              <a:rPr lang="tr-TR" dirty="0"/>
              <a:t>• Sorumluluk duygusu içerisinde hareket ediniz </a:t>
            </a:r>
          </a:p>
          <a:p>
            <a:pPr marL="0" indent="0">
              <a:buNone/>
            </a:pPr>
            <a:r>
              <a:rPr lang="tr-TR" dirty="0"/>
              <a:t>• Bagajları hafif-ağır, hassas olmalarına göre yerleştiriniz ve taşıyınız. </a:t>
            </a:r>
          </a:p>
          <a:p>
            <a:pPr marL="0" indent="0">
              <a:buNone/>
            </a:pPr>
            <a:r>
              <a:rPr lang="tr-TR" dirty="0"/>
              <a:t>• Asansöre konuktan sonra bininiz. </a:t>
            </a:r>
          </a:p>
          <a:p>
            <a:pPr marL="0" indent="0">
              <a:buNone/>
            </a:pPr>
            <a:r>
              <a:rPr lang="tr-TR" dirty="0"/>
              <a:t>• Konukların psikolojisine göre hareket ediniz</a:t>
            </a:r>
          </a:p>
        </p:txBody>
      </p:sp>
    </p:spTree>
    <p:extLst>
      <p:ext uri="{BB962C8B-B14F-4D97-AF65-F5344CB8AC3E}">
        <p14:creationId xmlns:p14="http://schemas.microsoft.com/office/powerpoint/2010/main" val="167755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9510011-D519-42EA-961F-FB37DA649D3B}"/>
              </a:ext>
            </a:extLst>
          </p:cNvPr>
          <p:cNvSpPr>
            <a:spLocks noGrp="1"/>
          </p:cNvSpPr>
          <p:nvPr>
            <p:ph type="title"/>
          </p:nvPr>
        </p:nvSpPr>
        <p:spPr>
          <a:xfrm>
            <a:off x="0" y="0"/>
            <a:ext cx="10515600" cy="873457"/>
          </a:xfrm>
        </p:spPr>
        <p:txBody>
          <a:bodyPr>
            <a:normAutofit/>
          </a:bodyPr>
          <a:lstStyle/>
          <a:p>
            <a:r>
              <a:rPr lang="tr-TR" sz="2800" dirty="0">
                <a:solidFill>
                  <a:srgbClr val="FF0000"/>
                </a:solidFill>
                <a:latin typeface="Arial Black" panose="020B0A04020102020204" pitchFamily="34" charset="0"/>
              </a:rPr>
              <a:t>Ön Büro Bölme Temizliğinin Yapılması :</a:t>
            </a:r>
          </a:p>
        </p:txBody>
      </p:sp>
      <p:sp>
        <p:nvSpPr>
          <p:cNvPr id="3" name="İçerik Yer Tutucusu 2">
            <a:extLst>
              <a:ext uri="{FF2B5EF4-FFF2-40B4-BE49-F238E27FC236}">
                <a16:creationId xmlns:a16="http://schemas.microsoft.com/office/drawing/2014/main" xmlns="" id="{A004BBAE-8170-48B6-8B5E-7CFC4664975D}"/>
              </a:ext>
            </a:extLst>
          </p:cNvPr>
          <p:cNvSpPr>
            <a:spLocks noGrp="1"/>
          </p:cNvSpPr>
          <p:nvPr>
            <p:ph idx="1"/>
          </p:nvPr>
        </p:nvSpPr>
        <p:spPr>
          <a:xfrm>
            <a:off x="450376" y="1255594"/>
            <a:ext cx="10903424" cy="4921369"/>
          </a:xfrm>
        </p:spPr>
        <p:txBody>
          <a:bodyPr/>
          <a:lstStyle/>
          <a:p>
            <a:r>
              <a:rPr lang="tr-TR" dirty="0"/>
              <a:t>Danışma (</a:t>
            </a:r>
            <a:r>
              <a:rPr lang="tr-TR" dirty="0" err="1"/>
              <a:t>Consierge</a:t>
            </a:r>
            <a:r>
              <a:rPr lang="tr-TR" dirty="0"/>
              <a:t>) bankosu büyük otellerde, ön büro bankosunun yanında ve ayrı bir banko olarak hizmet vermektedir. Ön büro bölmesiyle beraber temiz bir görüntüye sahip olması konuk üzerinde, otele giriş ve çıkışlarında olumlu bir izlenim bırakacaktır. </a:t>
            </a:r>
          </a:p>
          <a:p>
            <a:r>
              <a:rPr lang="tr-TR" dirty="0"/>
              <a:t>Bagaj hizmetlisi (</a:t>
            </a:r>
            <a:r>
              <a:rPr lang="tr-TR" dirty="0" err="1"/>
              <a:t>Bellboy</a:t>
            </a:r>
            <a:r>
              <a:rPr lang="tr-TR" dirty="0"/>
              <a:t>), danışma bankosuyla beraber, bagaj odasının temizliğinden, tertip ve düzeninden sorumludur. Vardiyasına başlarken ve günün uygun anlarında otelin vitrini konumundaki lobi, danışma bankosu ve bagaj odasının temizliği yapılarak, düzenli ve etkileyici bir görünüme sahip olması sağlanır. Mermer, ahşap gibi malzemelerden yapılan bölmelere belli aralıklarla cila yapılarak daha etkileyici bir görünüm kazandırılır. </a:t>
            </a:r>
          </a:p>
        </p:txBody>
      </p:sp>
    </p:spTree>
    <p:extLst>
      <p:ext uri="{BB962C8B-B14F-4D97-AF65-F5344CB8AC3E}">
        <p14:creationId xmlns:p14="http://schemas.microsoft.com/office/powerpoint/2010/main" val="416867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0E7732D6-5213-4926-8027-742A2F1F2089}"/>
              </a:ext>
            </a:extLst>
          </p:cNvPr>
          <p:cNvSpPr>
            <a:spLocks noGrp="1"/>
          </p:cNvSpPr>
          <p:nvPr>
            <p:ph type="title"/>
          </p:nvPr>
        </p:nvSpPr>
        <p:spPr>
          <a:xfrm>
            <a:off x="0" y="0"/>
            <a:ext cx="12192000" cy="6858000"/>
          </a:xfrm>
        </p:spPr>
        <p:txBody>
          <a:bodyPr>
            <a:normAutofit/>
          </a:bodyPr>
          <a:lstStyle/>
          <a:p>
            <a:r>
              <a:rPr lang="tr-TR" sz="3200" dirty="0">
                <a:latin typeface="+mn-lt"/>
              </a:rPr>
              <a:t>• Otel ve çevresi hakkında yeterli bilgiye sahip olunuz </a:t>
            </a:r>
            <a:br>
              <a:rPr lang="tr-TR" sz="3200" dirty="0">
                <a:latin typeface="+mn-lt"/>
              </a:rPr>
            </a:br>
            <a:r>
              <a:rPr lang="tr-TR" sz="3200" dirty="0">
                <a:latin typeface="+mn-lt"/>
              </a:rPr>
              <a:t>• Konuşma dilini etkili kullanınız </a:t>
            </a:r>
            <a:br>
              <a:rPr lang="tr-TR" sz="3200" dirty="0">
                <a:latin typeface="+mn-lt"/>
              </a:rPr>
            </a:br>
            <a:r>
              <a:rPr lang="tr-TR" sz="3200" dirty="0">
                <a:latin typeface="+mn-lt"/>
              </a:rPr>
              <a:t>• İkna kabiliyetini kullanarak otel hizmetlerini tanıtınız </a:t>
            </a:r>
            <a:br>
              <a:rPr lang="tr-TR" sz="3200" dirty="0">
                <a:latin typeface="+mn-lt"/>
              </a:rPr>
            </a:br>
            <a:r>
              <a:rPr lang="tr-TR" sz="3200" dirty="0">
                <a:latin typeface="+mn-lt"/>
              </a:rPr>
              <a:t>• Otel hizmetlerinin pazarlanmasında kilit rol üstlendiğinizi unutmayınız • Oda kapısını vurarak giriniz </a:t>
            </a:r>
            <a:br>
              <a:rPr lang="tr-TR" sz="3200" dirty="0">
                <a:latin typeface="+mn-lt"/>
              </a:rPr>
            </a:br>
            <a:r>
              <a:rPr lang="tr-TR" sz="3200" dirty="0">
                <a:latin typeface="+mn-lt"/>
              </a:rPr>
              <a:t>• Odayı ve teknik donanımları kısa ve anlaşılır bir şekilde tanıtınız </a:t>
            </a:r>
            <a:br>
              <a:rPr lang="tr-TR" sz="3200" dirty="0">
                <a:latin typeface="+mn-lt"/>
              </a:rPr>
            </a:br>
            <a:r>
              <a:rPr lang="tr-TR" sz="3200" dirty="0">
                <a:latin typeface="+mn-lt"/>
              </a:rPr>
              <a:t>• Konuğun başka bir ihtiyacının olup olmadığını sorunuz </a:t>
            </a:r>
            <a:br>
              <a:rPr lang="tr-TR" sz="3200" dirty="0">
                <a:latin typeface="+mn-lt"/>
              </a:rPr>
            </a:br>
            <a:r>
              <a:rPr lang="tr-TR" sz="3200" dirty="0">
                <a:latin typeface="+mn-lt"/>
              </a:rPr>
              <a:t>• Konuğu selamlayınız ve konuğa sırtınızı dönmeden odadan çıkınız</a:t>
            </a:r>
          </a:p>
        </p:txBody>
      </p:sp>
    </p:spTree>
    <p:extLst>
      <p:ext uri="{BB962C8B-B14F-4D97-AF65-F5344CB8AC3E}">
        <p14:creationId xmlns:p14="http://schemas.microsoft.com/office/powerpoint/2010/main" val="187364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Dikdörtgen 2"/>
          <p:cNvSpPr/>
          <p:nvPr/>
        </p:nvSpPr>
        <p:spPr>
          <a:xfrm>
            <a:off x="656822" y="2565581"/>
            <a:ext cx="11062952" cy="523220"/>
          </a:xfrm>
          <a:prstGeom prst="rect">
            <a:avLst/>
          </a:prstGeom>
        </p:spPr>
        <p:txBody>
          <a:bodyPr wrap="square">
            <a:spAutoFit/>
          </a:bodyPr>
          <a:lstStyle/>
          <a:p>
            <a:pPr lvl="0"/>
            <a:r>
              <a:rPr lang="tr-TR" sz="2800" dirty="0">
                <a:solidFill>
                  <a:srgbClr val="FF0000"/>
                </a:solidFill>
              </a:rPr>
              <a:t>KAYNAKÇA: Demirtaş, N. (2010).</a:t>
            </a:r>
            <a:r>
              <a:rPr lang="tr-TR" sz="2800" dirty="0" err="1">
                <a:solidFill>
                  <a:srgbClr val="FF0000"/>
                </a:solidFill>
              </a:rPr>
              <a:t>Önbüro</a:t>
            </a:r>
            <a:r>
              <a:rPr lang="tr-TR" sz="2800" dirty="0">
                <a:solidFill>
                  <a:srgbClr val="FF0000"/>
                </a:solidFill>
              </a:rPr>
              <a:t> İşlemleri, Ankuzem,1. Baskı</a:t>
            </a:r>
            <a:endParaRPr lang="tr-TR" dirty="0">
              <a:solidFill>
                <a:prstClr val="black"/>
              </a:solidFill>
            </a:endParaRPr>
          </a:p>
        </p:txBody>
      </p:sp>
    </p:spTree>
    <p:extLst>
      <p:ext uri="{BB962C8B-B14F-4D97-AF65-F5344CB8AC3E}">
        <p14:creationId xmlns:p14="http://schemas.microsoft.com/office/powerpoint/2010/main" val="117511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B0077A-C4A1-4DB7-BFCA-6847451B349D}"/>
              </a:ext>
            </a:extLst>
          </p:cNvPr>
          <p:cNvSpPr>
            <a:spLocks noGrp="1"/>
          </p:cNvSpPr>
          <p:nvPr>
            <p:ph type="title"/>
          </p:nvPr>
        </p:nvSpPr>
        <p:spPr>
          <a:xfrm>
            <a:off x="0" y="160409"/>
            <a:ext cx="3807725" cy="5107627"/>
          </a:xfrm>
        </p:spPr>
        <p:txBody>
          <a:bodyPr>
            <a:normAutofit/>
          </a:bodyPr>
          <a:lstStyle/>
          <a:p>
            <a:r>
              <a:rPr lang="tr-TR" sz="3000" dirty="0">
                <a:solidFill>
                  <a:srgbClr val="00B050"/>
                </a:solidFill>
                <a:latin typeface="+mn-lt"/>
              </a:rPr>
              <a:t>İş Akışı :</a:t>
            </a:r>
            <a:br>
              <a:rPr lang="tr-TR" sz="3000" dirty="0">
                <a:solidFill>
                  <a:srgbClr val="00B050"/>
                </a:solidFill>
                <a:latin typeface="+mn-lt"/>
              </a:rPr>
            </a:br>
            <a:r>
              <a:rPr lang="tr-TR" sz="3000" dirty="0">
                <a:latin typeface="+mn-lt"/>
              </a:rPr>
              <a:t/>
            </a:r>
            <a:br>
              <a:rPr lang="tr-TR" sz="3000" dirty="0">
                <a:latin typeface="+mn-lt"/>
              </a:rPr>
            </a:br>
            <a:r>
              <a:rPr lang="tr-TR" sz="3000" dirty="0">
                <a:latin typeface="+mn-lt"/>
              </a:rPr>
              <a:t>• Konuğu güler yüzle karşılama. </a:t>
            </a:r>
            <a:br>
              <a:rPr lang="tr-TR" sz="3000" dirty="0">
                <a:latin typeface="+mn-lt"/>
              </a:rPr>
            </a:br>
            <a:r>
              <a:rPr lang="tr-TR" sz="3000" dirty="0">
                <a:latin typeface="+mn-lt"/>
              </a:rPr>
              <a:t>• Konuğa resepsiyona kadar eşlik etme. </a:t>
            </a:r>
            <a:br>
              <a:rPr lang="tr-TR" sz="3000" dirty="0">
                <a:latin typeface="+mn-lt"/>
              </a:rPr>
            </a:br>
            <a:r>
              <a:rPr lang="tr-TR" sz="3000" dirty="0">
                <a:latin typeface="+mn-lt"/>
              </a:rPr>
              <a:t>• Konuk adına gelen emanetleri konuğa ulaştırma.</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3FEB49DF-3822-4459-8251-793152E3FE13}"/>
              </a:ext>
            </a:extLst>
          </p:cNvPr>
          <p:cNvSpPr>
            <a:spLocks noGrp="1"/>
          </p:cNvSpPr>
          <p:nvPr>
            <p:ph idx="1"/>
          </p:nvPr>
        </p:nvSpPr>
        <p:spPr>
          <a:xfrm>
            <a:off x="3930555" y="0"/>
            <a:ext cx="8261445" cy="6858000"/>
          </a:xfrm>
        </p:spPr>
        <p:txBody>
          <a:bodyPr>
            <a:normAutofit/>
          </a:bodyPr>
          <a:lstStyle/>
          <a:p>
            <a:pPr marL="0" indent="0">
              <a:buNone/>
            </a:pPr>
            <a:r>
              <a:rPr lang="tr-TR" sz="3000" dirty="0">
                <a:solidFill>
                  <a:srgbClr val="00B050"/>
                </a:solidFill>
              </a:rPr>
              <a:t>Öneriler :</a:t>
            </a:r>
          </a:p>
          <a:p>
            <a:pPr marL="0" indent="0">
              <a:buNone/>
            </a:pPr>
            <a:endParaRPr lang="tr-TR" dirty="0">
              <a:solidFill>
                <a:srgbClr val="00B050"/>
              </a:solidFill>
            </a:endParaRPr>
          </a:p>
          <a:p>
            <a:pPr marL="0" indent="0">
              <a:buNone/>
            </a:pPr>
            <a:r>
              <a:rPr lang="tr-TR" dirty="0"/>
              <a:t>• Güler yüzlü olunuz.        • Sorumluluk sahibi olunuz. </a:t>
            </a:r>
          </a:p>
          <a:p>
            <a:pPr marL="0" indent="0">
              <a:buNone/>
            </a:pPr>
            <a:r>
              <a:rPr lang="tr-TR" dirty="0"/>
              <a:t>• Dikkatli olunuz.            • Pratik olunuz.                  </a:t>
            </a:r>
          </a:p>
          <a:p>
            <a:pPr marL="0" indent="0">
              <a:buNone/>
            </a:pPr>
            <a:r>
              <a:rPr lang="tr-TR" dirty="0"/>
              <a:t>• Mesleğinizi seviniz.</a:t>
            </a:r>
            <a:r>
              <a:rPr lang="tr-TR" dirty="0">
                <a:solidFill>
                  <a:srgbClr val="00B050"/>
                </a:solidFill>
              </a:rPr>
              <a:t>          </a:t>
            </a:r>
            <a:r>
              <a:rPr lang="tr-TR" dirty="0"/>
              <a:t>• Göz kontağı kurunuz. </a:t>
            </a:r>
          </a:p>
          <a:p>
            <a:pPr marL="0" indent="0">
              <a:buNone/>
            </a:pPr>
            <a:r>
              <a:rPr lang="tr-TR" dirty="0"/>
              <a:t>• Nazik olunuz.                • Selamlayınız. </a:t>
            </a:r>
          </a:p>
          <a:p>
            <a:pPr marL="0" indent="0">
              <a:buNone/>
            </a:pPr>
            <a:r>
              <a:rPr lang="tr-TR" dirty="0"/>
              <a:t>• Misafirperver olunuz.      • İsmi ile hitap ediniz. </a:t>
            </a:r>
          </a:p>
          <a:p>
            <a:pPr marL="0" indent="0">
              <a:buNone/>
            </a:pPr>
            <a:r>
              <a:rPr lang="tr-TR" dirty="0"/>
              <a:t>• Detaylara özen gösteriniz. </a:t>
            </a:r>
          </a:p>
          <a:p>
            <a:pPr marL="0" indent="0">
              <a:buNone/>
            </a:pPr>
            <a:r>
              <a:rPr lang="tr-TR" dirty="0"/>
              <a:t>• Zamanı iyi kullanınız. </a:t>
            </a:r>
          </a:p>
          <a:p>
            <a:pPr marL="0" indent="0">
              <a:buNone/>
            </a:pPr>
            <a:r>
              <a:rPr lang="tr-TR" dirty="0"/>
              <a:t>• Olumlu bir iletişim kurunuz. </a:t>
            </a:r>
          </a:p>
          <a:p>
            <a:pPr marL="0" indent="0">
              <a:buNone/>
            </a:pPr>
            <a:r>
              <a:rPr lang="tr-TR" dirty="0"/>
              <a:t>• Önemli olduğunu hissettiriniz. </a:t>
            </a:r>
          </a:p>
          <a:p>
            <a:pPr marL="0" indent="0">
              <a:buNone/>
            </a:pPr>
            <a:r>
              <a:rPr lang="tr-TR" dirty="0"/>
              <a:t>• Vardiya defterini (</a:t>
            </a:r>
            <a:r>
              <a:rPr lang="tr-TR" dirty="0" err="1"/>
              <a:t>log</a:t>
            </a:r>
            <a:r>
              <a:rPr lang="tr-TR" dirty="0"/>
              <a:t> </a:t>
            </a:r>
            <a:r>
              <a:rPr lang="tr-TR" dirty="0" err="1"/>
              <a:t>book</a:t>
            </a:r>
            <a:r>
              <a:rPr lang="tr-TR" dirty="0"/>
              <a:t>) kontrol ediniz.</a:t>
            </a:r>
          </a:p>
          <a:p>
            <a:pPr marL="0" indent="0">
              <a:buNone/>
            </a:pPr>
            <a:r>
              <a:rPr lang="tr-TR" dirty="0"/>
              <a:t>• Emanet kayıtlarını tutunuz </a:t>
            </a:r>
          </a:p>
        </p:txBody>
      </p:sp>
    </p:spTree>
    <p:extLst>
      <p:ext uri="{BB962C8B-B14F-4D97-AF65-F5344CB8AC3E}">
        <p14:creationId xmlns:p14="http://schemas.microsoft.com/office/powerpoint/2010/main" val="397512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DA6C4A-96FA-4F71-89FB-78FC918A97EB}"/>
              </a:ext>
            </a:extLst>
          </p:cNvPr>
          <p:cNvSpPr>
            <a:spLocks noGrp="1"/>
          </p:cNvSpPr>
          <p:nvPr>
            <p:ph type="title"/>
          </p:nvPr>
        </p:nvSpPr>
        <p:spPr>
          <a:xfrm>
            <a:off x="0" y="1"/>
            <a:ext cx="10515600" cy="1023581"/>
          </a:xfrm>
        </p:spPr>
        <p:txBody>
          <a:bodyPr>
            <a:normAutofit/>
          </a:bodyPr>
          <a:lstStyle/>
          <a:p>
            <a:r>
              <a:rPr lang="tr-TR" sz="3200" dirty="0">
                <a:solidFill>
                  <a:srgbClr val="FF0000"/>
                </a:solidFill>
                <a:latin typeface="Arial Black" panose="020B0A04020102020204" pitchFamily="34" charset="0"/>
              </a:rPr>
              <a:t>Konukların Bagaj İşlemleri :</a:t>
            </a:r>
          </a:p>
        </p:txBody>
      </p:sp>
      <p:sp>
        <p:nvSpPr>
          <p:cNvPr id="3" name="İçerik Yer Tutucusu 2">
            <a:extLst>
              <a:ext uri="{FF2B5EF4-FFF2-40B4-BE49-F238E27FC236}">
                <a16:creationId xmlns:a16="http://schemas.microsoft.com/office/drawing/2014/main" xmlns="" id="{28FEC891-4C8C-4FD9-9EA2-DD8C9D88F32F}"/>
              </a:ext>
            </a:extLst>
          </p:cNvPr>
          <p:cNvSpPr>
            <a:spLocks noGrp="1"/>
          </p:cNvSpPr>
          <p:nvPr>
            <p:ph idx="1"/>
          </p:nvPr>
        </p:nvSpPr>
        <p:spPr>
          <a:xfrm>
            <a:off x="327547" y="1678675"/>
            <a:ext cx="11026254" cy="4498288"/>
          </a:xfrm>
        </p:spPr>
        <p:txBody>
          <a:bodyPr/>
          <a:lstStyle/>
          <a:p>
            <a:pPr marL="0" indent="0">
              <a:buNone/>
            </a:pPr>
            <a:r>
              <a:rPr lang="tr-TR" dirty="0"/>
              <a:t>  </a:t>
            </a:r>
            <a:r>
              <a:rPr lang="tr-TR" sz="3200" dirty="0">
                <a:solidFill>
                  <a:srgbClr val="00B050"/>
                </a:solidFill>
              </a:rPr>
              <a:t>Konuk Bagajlarının Emniyete Alınması :</a:t>
            </a:r>
          </a:p>
          <a:p>
            <a:pPr marL="0" indent="0">
              <a:buNone/>
            </a:pPr>
            <a:r>
              <a:rPr lang="tr-TR" sz="3200" dirty="0"/>
              <a:t>Gelen konuklar girişte karşılanıp resepsiyona kadar refakat edildikten sonra bagajların sebep olacağı zaman kaybının önüne geçmek için, resepsiyon memuru tarafından gerekli işlemler yürütülürken, konuğa ait bagajlarla ilgili işlemler </a:t>
            </a:r>
            <a:r>
              <a:rPr lang="tr-TR" sz="3200" dirty="0" err="1"/>
              <a:t>bellboy</a:t>
            </a:r>
            <a:r>
              <a:rPr lang="tr-TR" sz="3200" dirty="0"/>
              <a:t> tarafından yerine getirilir. </a:t>
            </a:r>
            <a:endParaRPr lang="tr-TR" sz="3200" dirty="0">
              <a:solidFill>
                <a:srgbClr val="00B050"/>
              </a:solidFill>
            </a:endParaRPr>
          </a:p>
        </p:txBody>
      </p:sp>
    </p:spTree>
    <p:extLst>
      <p:ext uri="{BB962C8B-B14F-4D97-AF65-F5344CB8AC3E}">
        <p14:creationId xmlns:p14="http://schemas.microsoft.com/office/powerpoint/2010/main" val="60913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B2C79B0-AB1F-4A88-A923-2EA22EDA8AE9}"/>
              </a:ext>
            </a:extLst>
          </p:cNvPr>
          <p:cNvSpPr>
            <a:spLocks noGrp="1"/>
          </p:cNvSpPr>
          <p:nvPr>
            <p:ph type="title"/>
          </p:nvPr>
        </p:nvSpPr>
        <p:spPr/>
        <p:txBody>
          <a:bodyPr>
            <a:normAutofit/>
          </a:bodyPr>
          <a:lstStyle/>
          <a:p>
            <a:r>
              <a:rPr lang="tr-TR" sz="3200" dirty="0">
                <a:solidFill>
                  <a:srgbClr val="00B050"/>
                </a:solidFill>
                <a:latin typeface="+mn-lt"/>
              </a:rPr>
              <a:t>Konuk Bagajlarının Etiketlenmesi </a:t>
            </a:r>
          </a:p>
        </p:txBody>
      </p:sp>
      <p:sp>
        <p:nvSpPr>
          <p:cNvPr id="3" name="İçerik Yer Tutucusu 2">
            <a:extLst>
              <a:ext uri="{FF2B5EF4-FFF2-40B4-BE49-F238E27FC236}">
                <a16:creationId xmlns:a16="http://schemas.microsoft.com/office/drawing/2014/main" xmlns="" id="{B54DA0E3-19C0-4F3E-9521-A18A9067A921}"/>
              </a:ext>
            </a:extLst>
          </p:cNvPr>
          <p:cNvSpPr>
            <a:spLocks noGrp="1"/>
          </p:cNvSpPr>
          <p:nvPr>
            <p:ph idx="1"/>
          </p:nvPr>
        </p:nvSpPr>
        <p:spPr>
          <a:xfrm>
            <a:off x="696035" y="1364776"/>
            <a:ext cx="11027391" cy="4812187"/>
          </a:xfrm>
        </p:spPr>
        <p:txBody>
          <a:bodyPr/>
          <a:lstStyle/>
          <a:p>
            <a:pPr marL="0" indent="0">
              <a:buNone/>
            </a:pPr>
            <a:r>
              <a:rPr lang="tr-TR" dirty="0"/>
              <a:t>Bagajların konuklardan alınarak etiketlenmesi, kayıtlarının tutulması ve konuk odalarına güvenli ve seri bir şekilde ulaştırılması, </a:t>
            </a:r>
            <a:r>
              <a:rPr lang="tr-TR" dirty="0" err="1"/>
              <a:t>bellboyun</a:t>
            </a:r>
            <a:r>
              <a:rPr lang="tr-TR" dirty="0"/>
              <a:t> görevidir. Bagajların karıştırılmadan odalarına ulaştırılması için bagajlar etiketlenir ve bagaj defterine kayıt edilir. Bagajların etiketlenmesindeki amaç, oda numaralarının bagajların üzerlerine </a:t>
            </a:r>
            <a:r>
              <a:rPr lang="tr-TR" dirty="0" err="1"/>
              <a:t>bellboy</a:t>
            </a:r>
            <a:r>
              <a:rPr lang="tr-TR" dirty="0"/>
              <a:t> veya konuğun kendisi tarafından yazılarak karışıklıkların önüne geçmek içindir. Kullanılan sistemler de otelden otele değişiklik gösterebilir. Genelde kullanılan, bir yüzünde oda numaralarının yazıldığı diğer yüzünün yapıştırıldığı etiketlerdir. Diğer bir yöntem de iki parçadan oluşan, bir parçası konuğa verilirken, diğer kısmı valize iliştirilen (bağlanan) bagaj fişidir. </a:t>
            </a:r>
          </a:p>
        </p:txBody>
      </p:sp>
    </p:spTree>
    <p:extLst>
      <p:ext uri="{BB962C8B-B14F-4D97-AF65-F5344CB8AC3E}">
        <p14:creationId xmlns:p14="http://schemas.microsoft.com/office/powerpoint/2010/main" val="18391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E1C1791-5501-4E0B-A251-4F1761B8809F}"/>
              </a:ext>
            </a:extLst>
          </p:cNvPr>
          <p:cNvSpPr>
            <a:spLocks noGrp="1"/>
          </p:cNvSpPr>
          <p:nvPr>
            <p:ph type="title"/>
          </p:nvPr>
        </p:nvSpPr>
        <p:spPr>
          <a:xfrm>
            <a:off x="0" y="2"/>
            <a:ext cx="11353800" cy="1064524"/>
          </a:xfrm>
        </p:spPr>
        <p:txBody>
          <a:bodyPr>
            <a:normAutofit/>
          </a:bodyPr>
          <a:lstStyle/>
          <a:p>
            <a:r>
              <a:rPr lang="tr-TR" sz="3000" dirty="0">
                <a:solidFill>
                  <a:srgbClr val="00B050"/>
                </a:solidFill>
                <a:latin typeface="+mn-lt"/>
              </a:rPr>
              <a:t>Münferit (</a:t>
            </a:r>
            <a:r>
              <a:rPr lang="tr-TR" sz="3000" dirty="0" err="1">
                <a:solidFill>
                  <a:srgbClr val="00B050"/>
                </a:solidFill>
                <a:latin typeface="+mn-lt"/>
              </a:rPr>
              <a:t>Walk</a:t>
            </a:r>
            <a:r>
              <a:rPr lang="tr-TR" sz="3000" dirty="0">
                <a:solidFill>
                  <a:srgbClr val="00B050"/>
                </a:solidFill>
                <a:latin typeface="+mn-lt"/>
              </a:rPr>
              <a:t>-in) Müşteri Bagajlarının Etiketlenmesi: </a:t>
            </a:r>
          </a:p>
        </p:txBody>
      </p:sp>
      <p:sp>
        <p:nvSpPr>
          <p:cNvPr id="3" name="İçerik Yer Tutucusu 2">
            <a:extLst>
              <a:ext uri="{FF2B5EF4-FFF2-40B4-BE49-F238E27FC236}">
                <a16:creationId xmlns:a16="http://schemas.microsoft.com/office/drawing/2014/main" xmlns="" id="{1A9B24DB-7B08-4AF3-B8EA-627662EAA80C}"/>
              </a:ext>
            </a:extLst>
          </p:cNvPr>
          <p:cNvSpPr>
            <a:spLocks noGrp="1"/>
          </p:cNvSpPr>
          <p:nvPr>
            <p:ph idx="1"/>
          </p:nvPr>
        </p:nvSpPr>
        <p:spPr>
          <a:xfrm>
            <a:off x="327545" y="1392072"/>
            <a:ext cx="11353799" cy="4784891"/>
          </a:xfrm>
        </p:spPr>
        <p:txBody>
          <a:bodyPr/>
          <a:lstStyle/>
          <a:p>
            <a:r>
              <a:rPr lang="tr-TR" dirty="0"/>
              <a:t>Otele gelen konuğun bagajları </a:t>
            </a:r>
            <a:r>
              <a:rPr lang="tr-TR" dirty="0" err="1"/>
              <a:t>bellboy</a:t>
            </a:r>
            <a:r>
              <a:rPr lang="tr-TR" dirty="0"/>
              <a:t> tarafından alınarak </a:t>
            </a:r>
            <a:r>
              <a:rPr lang="tr-TR" dirty="0" err="1"/>
              <a:t>lobbyde</a:t>
            </a:r>
            <a:r>
              <a:rPr lang="tr-TR" dirty="0"/>
              <a:t> ve ön büro bölmesinin yanında yer alan bagaj odasına getirilir. ön büroda </a:t>
            </a:r>
            <a:r>
              <a:rPr lang="tr-TR" dirty="0" err="1"/>
              <a:t>check</a:t>
            </a:r>
            <a:r>
              <a:rPr lang="tr-TR" dirty="0"/>
              <a:t> in işlemleri yürütülürken </a:t>
            </a:r>
            <a:r>
              <a:rPr lang="tr-TR" dirty="0" err="1"/>
              <a:t>bellboy</a:t>
            </a:r>
            <a:r>
              <a:rPr lang="tr-TR" dirty="0"/>
              <a:t> konuğa ait bagajların kayıtlarını bagaj defterine kayıt eder. </a:t>
            </a:r>
          </a:p>
          <a:p>
            <a:r>
              <a:rPr lang="tr-TR" dirty="0"/>
              <a:t>Bagajların bagaj defterine kayıt edilmesinin sebebi, bilgileri kayıt altına alarak, ileride oluşabilecek sorunların önüne geçmek içindir. Takside, hava alanında vb. yerlerde bagajını unutmuş konuğa kayıtlara bakılarak sağlıklı bilgi verilir. Daha sonra etiket-fiş hazırlanarak valizlere iliştirilir. Daha sonra alınmak üzere emanete bırakılan bagajlar da bagaj defterine işlenir.</a:t>
            </a:r>
          </a:p>
        </p:txBody>
      </p:sp>
    </p:spTree>
    <p:extLst>
      <p:ext uri="{BB962C8B-B14F-4D97-AF65-F5344CB8AC3E}">
        <p14:creationId xmlns:p14="http://schemas.microsoft.com/office/powerpoint/2010/main" val="257989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4F3FEE4-D7C7-4962-B074-2591046EEB08}"/>
              </a:ext>
            </a:extLst>
          </p:cNvPr>
          <p:cNvSpPr>
            <a:spLocks noGrp="1"/>
          </p:cNvSpPr>
          <p:nvPr>
            <p:ph type="title"/>
          </p:nvPr>
        </p:nvSpPr>
        <p:spPr>
          <a:xfrm>
            <a:off x="382137" y="4752833"/>
            <a:ext cx="11427725" cy="1985798"/>
          </a:xfrm>
        </p:spPr>
        <p:txBody>
          <a:bodyPr>
            <a:noAutofit/>
          </a:bodyPr>
          <a:lstStyle/>
          <a:p>
            <a:r>
              <a:rPr lang="tr-TR" sz="3000" dirty="0" err="1">
                <a:latin typeface="+mn-lt"/>
              </a:rPr>
              <a:t>Check</a:t>
            </a:r>
            <a:r>
              <a:rPr lang="tr-TR" sz="3000" dirty="0">
                <a:latin typeface="+mn-lt"/>
              </a:rPr>
              <a:t>-in (giriş) işlemleri biten ve oda numarası belli olan konuğa ait geçici slip, resepsiyon memurundan alınır. Oda numaraları, etiketlerin-fişlerin üzerine yazılır. (Form – 3). Etiketleme işleminden sonra konuk daha fazla bekletilmeden odasına çıkartılmak üzere yönlendirilir. </a:t>
            </a:r>
          </a:p>
        </p:txBody>
      </p:sp>
      <p:pic>
        <p:nvPicPr>
          <p:cNvPr id="5" name="İçerik Yer Tutucusu 4">
            <a:extLst>
              <a:ext uri="{FF2B5EF4-FFF2-40B4-BE49-F238E27FC236}">
                <a16:creationId xmlns:a16="http://schemas.microsoft.com/office/drawing/2014/main" xmlns="" id="{5A7BF1EB-AE24-4097-9D61-102F31E7ACD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615" t="26105" r="16283" b="17438"/>
          <a:stretch/>
        </p:blipFill>
        <p:spPr>
          <a:xfrm>
            <a:off x="1742362" y="419716"/>
            <a:ext cx="7701889" cy="3919651"/>
          </a:xfrm>
        </p:spPr>
      </p:pic>
    </p:spTree>
    <p:extLst>
      <p:ext uri="{BB962C8B-B14F-4D97-AF65-F5344CB8AC3E}">
        <p14:creationId xmlns:p14="http://schemas.microsoft.com/office/powerpoint/2010/main" val="23260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B7C8AE36-7A66-4E15-B8AA-228511F0B691}"/>
              </a:ext>
            </a:extLst>
          </p:cNvPr>
          <p:cNvSpPr>
            <a:spLocks noGrp="1"/>
          </p:cNvSpPr>
          <p:nvPr>
            <p:ph type="title"/>
          </p:nvPr>
        </p:nvSpPr>
        <p:spPr>
          <a:xfrm>
            <a:off x="0" y="18256"/>
            <a:ext cx="10515600" cy="662782"/>
          </a:xfrm>
        </p:spPr>
        <p:txBody>
          <a:bodyPr>
            <a:normAutofit/>
          </a:bodyPr>
          <a:lstStyle/>
          <a:p>
            <a:r>
              <a:rPr lang="tr-TR" sz="3000" dirty="0">
                <a:solidFill>
                  <a:srgbClr val="00B050"/>
                </a:solidFill>
                <a:latin typeface="+mn-lt"/>
              </a:rPr>
              <a:t>Grup Bagajlarının Etiketlenmesi: </a:t>
            </a:r>
          </a:p>
        </p:txBody>
      </p:sp>
      <p:sp>
        <p:nvSpPr>
          <p:cNvPr id="5" name="İçerik Yer Tutucusu 4">
            <a:extLst>
              <a:ext uri="{FF2B5EF4-FFF2-40B4-BE49-F238E27FC236}">
                <a16:creationId xmlns:a16="http://schemas.microsoft.com/office/drawing/2014/main" xmlns="" id="{DDE5104E-624C-4A56-B729-E7D053C02E1F}"/>
              </a:ext>
            </a:extLst>
          </p:cNvPr>
          <p:cNvSpPr>
            <a:spLocks noGrp="1"/>
          </p:cNvSpPr>
          <p:nvPr>
            <p:ph sz="half" idx="1"/>
          </p:nvPr>
        </p:nvSpPr>
        <p:spPr>
          <a:xfrm>
            <a:off x="0" y="920358"/>
            <a:ext cx="5104263" cy="5937642"/>
          </a:xfrm>
        </p:spPr>
        <p:txBody>
          <a:bodyPr>
            <a:normAutofit/>
          </a:bodyPr>
          <a:lstStyle/>
          <a:p>
            <a:r>
              <a:rPr lang="tr-TR" dirty="0"/>
              <a:t>Grup girişleri kalabalık olduğundan daha dikkatli ve hızlı olmayı gerektiren bir durumdur. Gruplar gelmeden önce ön büro tarafından hazırlanan grup zarflarının içerisine yerleştirilen etiketler, konuklar tarafından bagajların üzerlerine yapıştırılır. </a:t>
            </a:r>
          </a:p>
          <a:p>
            <a:r>
              <a:rPr lang="tr-TR" dirty="0" err="1"/>
              <a:t>Bellboylar</a:t>
            </a:r>
            <a:r>
              <a:rPr lang="tr-TR" dirty="0"/>
              <a:t> yardımıyla etiketlerin üzerlerine konuk oda numaralarının yazılması sağlanır. Fazla valizi olan konuklara yeteri kadar etiket verilir. </a:t>
            </a:r>
          </a:p>
        </p:txBody>
      </p:sp>
      <p:pic>
        <p:nvPicPr>
          <p:cNvPr id="8" name="İçerik Yer Tutucusu 7">
            <a:extLst>
              <a:ext uri="{FF2B5EF4-FFF2-40B4-BE49-F238E27FC236}">
                <a16:creationId xmlns:a16="http://schemas.microsoft.com/office/drawing/2014/main" xmlns="" id="{36CBFC7B-0761-4542-B2AB-FD14AA3C81D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429" t="30972" r="21576" b="32505"/>
          <a:stretch/>
        </p:blipFill>
        <p:spPr>
          <a:xfrm>
            <a:off x="5459104" y="1542197"/>
            <a:ext cx="6400800" cy="3671248"/>
          </a:xfrm>
        </p:spPr>
      </p:pic>
    </p:spTree>
    <p:extLst>
      <p:ext uri="{BB962C8B-B14F-4D97-AF65-F5344CB8AC3E}">
        <p14:creationId xmlns:p14="http://schemas.microsoft.com/office/powerpoint/2010/main" val="179064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3251D14-9FAF-4A5E-9871-C42B3F860CCF}"/>
              </a:ext>
            </a:extLst>
          </p:cNvPr>
          <p:cNvSpPr>
            <a:spLocks noGrp="1"/>
          </p:cNvSpPr>
          <p:nvPr>
            <p:ph type="title"/>
          </p:nvPr>
        </p:nvSpPr>
        <p:spPr>
          <a:xfrm>
            <a:off x="101221" y="18256"/>
            <a:ext cx="10515600" cy="662782"/>
          </a:xfrm>
        </p:spPr>
        <p:txBody>
          <a:bodyPr>
            <a:normAutofit/>
          </a:bodyPr>
          <a:lstStyle/>
          <a:p>
            <a:r>
              <a:rPr lang="tr-TR" sz="3000" dirty="0">
                <a:solidFill>
                  <a:srgbClr val="00B050"/>
                </a:solidFill>
                <a:latin typeface="+mn-lt"/>
              </a:rPr>
              <a:t>Şüpheli Konuk Bagajlarının Etiketlenmesi: </a:t>
            </a:r>
          </a:p>
        </p:txBody>
      </p:sp>
      <p:sp>
        <p:nvSpPr>
          <p:cNvPr id="3" name="İçerik Yer Tutucusu 2">
            <a:extLst>
              <a:ext uri="{FF2B5EF4-FFF2-40B4-BE49-F238E27FC236}">
                <a16:creationId xmlns:a16="http://schemas.microsoft.com/office/drawing/2014/main" xmlns="" id="{929D1753-9152-4014-BB9C-34BD0DED096E}"/>
              </a:ext>
            </a:extLst>
          </p:cNvPr>
          <p:cNvSpPr>
            <a:spLocks noGrp="1"/>
          </p:cNvSpPr>
          <p:nvPr>
            <p:ph sz="half" idx="1"/>
          </p:nvPr>
        </p:nvSpPr>
        <p:spPr>
          <a:xfrm>
            <a:off x="-1" y="791569"/>
            <a:ext cx="12010031" cy="3029803"/>
          </a:xfrm>
        </p:spPr>
        <p:txBody>
          <a:bodyPr>
            <a:noAutofit/>
          </a:bodyPr>
          <a:lstStyle/>
          <a:p>
            <a:r>
              <a:rPr lang="tr-TR" sz="2700" dirty="0"/>
              <a:t>Otelin sunduğu hizmetlerden faydalanmak isteyen konuklara bu hizmetleri sunmak işletme ve personelin görevidir. Ancak art niyetli, konukları rahatsız edecek oteli zarara uğratacak konukların varlığı da kuşkusuzdur. Daha önceki gelişinde olumsuz bir durumu tespit edilmiş, hesap ödemeden gitmiş ülke veya uluslararası emniyet güçleri tarafından aranan ve kara listede (</a:t>
            </a:r>
            <a:r>
              <a:rPr lang="tr-TR" sz="2700" dirty="0" err="1"/>
              <a:t>black</a:t>
            </a:r>
            <a:r>
              <a:rPr lang="tr-TR" sz="2700" dirty="0"/>
              <a:t> </a:t>
            </a:r>
            <a:r>
              <a:rPr lang="tr-TR" sz="2700" dirty="0" err="1"/>
              <a:t>list</a:t>
            </a:r>
            <a:r>
              <a:rPr lang="tr-TR" sz="2700" dirty="0"/>
              <a:t>) yer alan insanlar bu tür konuklar için örnek gösterilebilir. İyi bir gözlemci ve keskin bir zekaya sahip olan, insan psikolojisinden anlayan bir ön büro personeli, durumu önceden fark ederek, doğabilecek zararların önüne geçmiş olur. </a:t>
            </a:r>
          </a:p>
        </p:txBody>
      </p:sp>
      <p:sp>
        <p:nvSpPr>
          <p:cNvPr id="4" name="İçerik Yer Tutucusu 3">
            <a:extLst>
              <a:ext uri="{FF2B5EF4-FFF2-40B4-BE49-F238E27FC236}">
                <a16:creationId xmlns:a16="http://schemas.microsoft.com/office/drawing/2014/main" xmlns="" id="{C43A9F9C-98B3-4060-A570-08FCF28D374E}"/>
              </a:ext>
            </a:extLst>
          </p:cNvPr>
          <p:cNvSpPr>
            <a:spLocks noGrp="1"/>
          </p:cNvSpPr>
          <p:nvPr>
            <p:ph sz="half" idx="2"/>
          </p:nvPr>
        </p:nvSpPr>
        <p:spPr>
          <a:xfrm>
            <a:off x="-1" y="3931903"/>
            <a:ext cx="12192001" cy="2907841"/>
          </a:xfrm>
        </p:spPr>
        <p:txBody>
          <a:bodyPr>
            <a:normAutofit lnSpcReduction="10000"/>
          </a:bodyPr>
          <a:lstStyle/>
          <a:p>
            <a:r>
              <a:rPr lang="tr-TR" dirty="0"/>
              <a:t>Tüm bunlar ise konuğu karşılayan ve bagajları ile ilgilenen </a:t>
            </a:r>
            <a:r>
              <a:rPr lang="tr-TR" dirty="0" err="1"/>
              <a:t>bellboylar</a:t>
            </a:r>
            <a:r>
              <a:rPr lang="tr-TR" dirty="0"/>
              <a:t> açısından ayrı bir önem taşımaktadır. Girişte konuğun tutum ve davranışlarından, bagajlarından, fikir sahibi olması mümkündür. Hafif veya çok ağır bagaja sahip şüpheli konuklar veya yukarıda sıraladığımız özelliklere uyan konuklar, </a:t>
            </a:r>
            <a:r>
              <a:rPr lang="tr-TR" dirty="0" err="1"/>
              <a:t>bellboy</a:t>
            </a:r>
            <a:r>
              <a:rPr lang="tr-TR" dirty="0"/>
              <a:t> tarafından ön büroya uygun bir yöntemle (çizgili fiş veya etiket) bildirilir. Böyle bir durumda </a:t>
            </a:r>
            <a:r>
              <a:rPr lang="tr-TR" dirty="0" err="1"/>
              <a:t>bellboy</a:t>
            </a:r>
            <a:r>
              <a:rPr lang="tr-TR" dirty="0"/>
              <a:t> çizgili bagaj fişi veya etiketi kullanarak ön büroyu ve kaldığı süre içerisinde, kat hizmetleri (</a:t>
            </a:r>
            <a:r>
              <a:rPr lang="tr-TR" dirty="0" err="1"/>
              <a:t>house</a:t>
            </a:r>
            <a:r>
              <a:rPr lang="tr-TR" dirty="0"/>
              <a:t> </a:t>
            </a:r>
            <a:r>
              <a:rPr lang="tr-TR" dirty="0" err="1"/>
              <a:t>keeping</a:t>
            </a:r>
            <a:r>
              <a:rPr lang="tr-TR" dirty="0"/>
              <a:t>) ve oda servisi başta olmak üzere tüm personeli uyarmış olur (Form 13.7 ve 13.8). </a:t>
            </a:r>
          </a:p>
        </p:txBody>
      </p:sp>
    </p:spTree>
    <p:extLst>
      <p:ext uri="{BB962C8B-B14F-4D97-AF65-F5344CB8AC3E}">
        <p14:creationId xmlns:p14="http://schemas.microsoft.com/office/powerpoint/2010/main" val="16039643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1608</Words>
  <Application>Microsoft Office PowerPoint</Application>
  <PresentationFormat>Özel</PresentationFormat>
  <Paragraphs>79</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14. ÜNİTE </vt:lpstr>
      <vt:lpstr>Ön Büro Bölme Temizliğinin Yapılması :</vt:lpstr>
      <vt:lpstr>İş Akışı :  • Konuğu güler yüzle karşılama.  • Konuğa resepsiyona kadar eşlik etme.  • Konuk adına gelen emanetleri konuğa ulaştırma. </vt:lpstr>
      <vt:lpstr>Konukların Bagaj İşlemleri :</vt:lpstr>
      <vt:lpstr>Konuk Bagajlarının Etiketlenmesi </vt:lpstr>
      <vt:lpstr>Münferit (Walk-in) Müşteri Bagajlarının Etiketlenmesi: </vt:lpstr>
      <vt:lpstr>Check-in (giriş) işlemleri biten ve oda numarası belli olan konuğa ait geçici slip, resepsiyon memurundan alınır. Oda numaraları, etiketlerin-fişlerin üzerine yazılır. (Form – 3). Etiketleme işleminden sonra konuk daha fazla bekletilmeden odasına çıkartılmak üzere yönlendirilir. </vt:lpstr>
      <vt:lpstr>Grup Bagajlarının Etiketlenmesi: </vt:lpstr>
      <vt:lpstr>Şüpheli Konuk Bagajlarının Etiketlenmesi: </vt:lpstr>
      <vt:lpstr>Çizgili etiketle veya bagajsız gelen konuğa karşı resepsiyon memuru daha dikkatli davranır. Duruma göre peşin ödeme istenir veya konuk uygun bir dil kullanılarak otele kabul edilmez. </vt:lpstr>
      <vt:lpstr>Konuğa Tesisin Tanıtılması </vt:lpstr>
      <vt:lpstr>Konuk Bagajlarının Odaya Çıkarılması </vt:lpstr>
      <vt:lpstr>Konuğa Odadaki Teknik Donanımla İlgili Bilgi Verilmesi </vt:lpstr>
      <vt:lpstr>Konuk Çıkışında Odanın Kontrol Edilmesi </vt:lpstr>
      <vt:lpstr>Konuk Çıkışında Bagajların Odadan Çıkarılması </vt:lpstr>
      <vt:lpstr>Bagajların Araca Taşınması </vt:lpstr>
      <vt:lpstr>Konukların Uğurlanması </vt:lpstr>
      <vt:lpstr>İşlemler :</vt:lpstr>
      <vt:lpstr>Öneriler :</vt:lpstr>
      <vt:lpstr>• Otel ve çevresi hakkında yeterli bilgiye sahip olunuz  • Konuşma dilini etkili kullanınız  • İkna kabiliyetini kullanarak otel hizmetlerini tanıtınız  • Otel hizmetlerinin pazarlanmasında kilit rol üstlendiğinizi unutmayınız • Oda kapısını vurarak giriniz  • Odayı ve teknik donanımları kısa ve anlaşılır bir şekilde tanıtınız  • Konuğun başka bir ihtiyacının olup olmadığını sorunuz  • Konuğu selamlayınız ve konuğa sırtınızı dönmeden odadan çıkınız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 .</dc:title>
  <dc:creator>Ayşe Gül Şıvkın</dc:creator>
  <cp:lastModifiedBy>kumsaal</cp:lastModifiedBy>
  <cp:revision>10</cp:revision>
  <dcterms:created xsi:type="dcterms:W3CDTF">2019-11-10T12:19:35Z</dcterms:created>
  <dcterms:modified xsi:type="dcterms:W3CDTF">2019-11-20T20:10:04Z</dcterms:modified>
</cp:coreProperties>
</file>