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5" r:id="rId5"/>
    <p:sldId id="263" r:id="rId6"/>
    <p:sldId id="264" r:id="rId7"/>
    <p:sldId id="266" r:id="rId8"/>
    <p:sldId id="267" r:id="rId9"/>
    <p:sldId id="268" r:id="rId10"/>
    <p:sldId id="269" r:id="rId11"/>
    <p:sldId id="258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F65D-28ED-4FAB-B40A-402BBB5AB2E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F4035-7485-4C42-A672-5F5BD8E9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0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F65D-28ED-4FAB-B40A-402BBB5AB2E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F4035-7485-4C42-A672-5F5BD8E9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53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F65D-28ED-4FAB-B40A-402BBB5AB2E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F4035-7485-4C42-A672-5F5BD8E9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83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F65D-28ED-4FAB-B40A-402BBB5AB2E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F4035-7485-4C42-A672-5F5BD8E9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5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F65D-28ED-4FAB-B40A-402BBB5AB2E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F4035-7485-4C42-A672-5F5BD8E9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5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F65D-28ED-4FAB-B40A-402BBB5AB2E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F4035-7485-4C42-A672-5F5BD8E9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86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F65D-28ED-4FAB-B40A-402BBB5AB2E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F4035-7485-4C42-A672-5F5BD8E9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858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F65D-28ED-4FAB-B40A-402BBB5AB2E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F4035-7485-4C42-A672-5F5BD8E9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74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F65D-28ED-4FAB-B40A-402BBB5AB2E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F4035-7485-4C42-A672-5F5BD8E9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43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F65D-28ED-4FAB-B40A-402BBB5AB2E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F4035-7485-4C42-A672-5F5BD8E9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35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F65D-28ED-4FAB-B40A-402BBB5AB2E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F4035-7485-4C42-A672-5F5BD8E9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179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7F65D-28ED-4FAB-B40A-402BBB5AB2E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F4035-7485-4C42-A672-5F5BD8E9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7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Çok partili rejime geçiş ve gazetecilik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10.Hafta</a:t>
            </a:r>
          </a:p>
          <a:p>
            <a:r>
              <a:rPr lang="tr-TR" dirty="0" smtClean="0"/>
              <a:t>Yrd. Doç. Dr. Gül Karagöz Kızılca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803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Muhalif</a:t>
            </a:r>
            <a:r>
              <a:rPr lang="en-US" dirty="0"/>
              <a:t> Basın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Yayınlanan dergiler beklenmedik tirajlara ulaşır. </a:t>
            </a:r>
            <a:r>
              <a:rPr lang="tr-TR" i="1" dirty="0" smtClean="0"/>
              <a:t>Marko Paşa</a:t>
            </a:r>
            <a:r>
              <a:rPr lang="tr-TR" dirty="0" smtClean="0"/>
              <a:t>’nın 60 bin satması gibi.</a:t>
            </a:r>
          </a:p>
          <a:p>
            <a:pPr algn="just"/>
            <a:r>
              <a:rPr lang="tr-TR" dirty="0"/>
              <a:t>CHP tarafından II. Dünya Savaşı ertesi Batı blokunda yer almak amacıyla özgürlükler </a:t>
            </a:r>
            <a:r>
              <a:rPr lang="tr-TR" dirty="0" smtClean="0"/>
              <a:t>konusunda yapılanlar; gazetelerin ve dergilerin toplatılması, sol muhalefete izin verilmemesi, gazetecilerin ve yazarların tutuklanması nedeniyle sorgulanır hale gelir.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2104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Beyoğlu muhabirliği (diplomatik muhabirlik)</a:t>
            </a:r>
            <a:endParaRPr lang="en-US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*Muhabirlerin haber kaynakları</a:t>
            </a:r>
            <a:endParaRPr lang="en-US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*Muhabirlerin profili : Eğitim düzeyleri ve sınıfsal yapısı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203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Rüzgarlı Sokak </a:t>
            </a:r>
            <a:r>
              <a:rPr lang="tr-TR" smtClean="0"/>
              <a:t>ve Gazetecilik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*Muhabirlerin haber kaynakları</a:t>
            </a:r>
            <a:endParaRPr lang="en-US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*Muhabirlerin profili : Eğitim düzeyleri ve sınıfsal yapısı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507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Çok partili rejime geçiş ve basına ilişkin hukuksal çerçeve</a:t>
            </a:r>
          </a:p>
          <a:p>
            <a:pPr marL="0" indent="0" algn="just">
              <a:buNone/>
            </a:pPr>
            <a:r>
              <a:rPr lang="tr-TR" dirty="0" smtClean="0"/>
              <a:t>    *Basına ilişkin ne tür düzenlemeler yapıldı</a:t>
            </a:r>
            <a:r>
              <a:rPr lang="tr-TR" dirty="0" smtClean="0"/>
              <a:t>?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    -1931 tar</a:t>
            </a:r>
            <a:r>
              <a:rPr lang="tr-TR" dirty="0" smtClean="0"/>
              <a:t>ihli Matbuat Kanunu’nda yer alan ve Bakanlar Kuruluna gazete ve dergi kapatma yetkisi veren 50. madde kaldırıldı.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    * Basın ve </a:t>
            </a:r>
            <a:r>
              <a:rPr lang="tr-TR" dirty="0" smtClean="0"/>
              <a:t>sansür</a:t>
            </a:r>
          </a:p>
          <a:p>
            <a:pPr marL="0" indent="0" algn="just">
              <a:buNone/>
            </a:pPr>
            <a:r>
              <a:rPr lang="tr-TR" dirty="0"/>
              <a:t> </a:t>
            </a:r>
            <a:r>
              <a:rPr lang="tr-TR" dirty="0" smtClean="0"/>
              <a:t>   -Basın üzerindeki denetim gevşetildi.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850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</a:t>
            </a:r>
            <a:r>
              <a:rPr lang="tr-TR" dirty="0" smtClean="0"/>
              <a:t>ğişen siyasal ve kültürel ortamın basına yansıması</a:t>
            </a:r>
          </a:p>
          <a:p>
            <a:pPr marL="0" indent="0">
              <a:buNone/>
            </a:pPr>
            <a:r>
              <a:rPr lang="tr-TR" dirty="0" smtClean="0"/>
              <a:t>*Kültür sanat muhabirliği</a:t>
            </a:r>
          </a:p>
          <a:p>
            <a:pPr marL="0" indent="0">
              <a:buNone/>
            </a:pPr>
            <a:r>
              <a:rPr lang="tr-TR" dirty="0" smtClean="0"/>
              <a:t>*Magazin muhabirliği</a:t>
            </a:r>
          </a:p>
          <a:p>
            <a:pPr marL="0" indent="0">
              <a:buNone/>
            </a:pPr>
            <a:r>
              <a:rPr lang="tr-TR" dirty="0" smtClean="0"/>
              <a:t>*Ankara diplomasisi ve gazetecilik</a:t>
            </a:r>
          </a:p>
          <a:p>
            <a:pPr marL="0" indent="0">
              <a:buNone/>
            </a:pPr>
            <a:r>
              <a:rPr lang="tr-TR" dirty="0" smtClean="0"/>
              <a:t>*Politika muhabirliği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046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Dönemin Önemli Gazeteleri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i="1" dirty="0" smtClean="0"/>
              <a:t>Hürriyet</a:t>
            </a:r>
          </a:p>
          <a:p>
            <a:pPr algn="just"/>
            <a:r>
              <a:rPr lang="tr-TR" i="1" dirty="0" smtClean="0"/>
              <a:t>Milliyet</a:t>
            </a:r>
          </a:p>
          <a:p>
            <a:pPr algn="just"/>
            <a:r>
              <a:rPr lang="tr-TR" i="1" dirty="0" smtClean="0"/>
              <a:t>Cumhuriyet</a:t>
            </a:r>
          </a:p>
          <a:p>
            <a:pPr algn="just"/>
            <a:r>
              <a:rPr lang="tr-TR" i="1" dirty="0" smtClean="0"/>
              <a:t>Akşam</a:t>
            </a:r>
          </a:p>
          <a:p>
            <a:pPr algn="just"/>
            <a:r>
              <a:rPr lang="tr-TR" i="1" dirty="0" smtClean="0"/>
              <a:t>Vatan</a:t>
            </a:r>
          </a:p>
          <a:p>
            <a:pPr algn="just"/>
            <a:r>
              <a:rPr lang="tr-TR" i="1" dirty="0" smtClean="0"/>
              <a:t>Tasvir</a:t>
            </a:r>
          </a:p>
          <a:p>
            <a:pPr algn="just"/>
            <a:r>
              <a:rPr lang="tr-TR" i="1" dirty="0" smtClean="0"/>
              <a:t>Yeni Sabah</a:t>
            </a:r>
          </a:p>
          <a:p>
            <a:pPr algn="just"/>
            <a:r>
              <a:rPr lang="tr-TR" i="1" dirty="0" smtClean="0"/>
              <a:t>Hergün</a:t>
            </a:r>
          </a:p>
          <a:p>
            <a:pPr algn="just"/>
            <a:r>
              <a:rPr lang="tr-TR" i="1" dirty="0" smtClean="0"/>
              <a:t>Son Saat</a:t>
            </a:r>
          </a:p>
          <a:p>
            <a:pPr algn="just"/>
            <a:r>
              <a:rPr lang="tr-TR" i="1" dirty="0" smtClean="0"/>
              <a:t>Ulus</a:t>
            </a:r>
          </a:p>
          <a:p>
            <a:pPr algn="just"/>
            <a:r>
              <a:rPr lang="tr-TR" i="1" dirty="0" smtClean="0"/>
              <a:t>Zafer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59962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smtClean="0"/>
              <a:t>Hürriyet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1 Mayıs 1948’te Sedat Simavi tarafından </a:t>
            </a:r>
            <a:r>
              <a:rPr lang="tr-TR" i="1" dirty="0" smtClean="0"/>
              <a:t>Hürriyet</a:t>
            </a:r>
            <a:r>
              <a:rPr lang="tr-TR" dirty="0" smtClean="0"/>
              <a:t> gazetesi çıkarılır.</a:t>
            </a:r>
          </a:p>
          <a:p>
            <a:pPr marL="0" indent="0" algn="just">
              <a:buNone/>
            </a:pPr>
            <a:r>
              <a:rPr lang="tr-TR" dirty="0" smtClean="0"/>
              <a:t>*Geniş okuyucu kitlesine ulaşmak amaçtır. Bunun için:</a:t>
            </a:r>
          </a:p>
          <a:p>
            <a:pPr marL="0" indent="0" algn="just">
              <a:buNone/>
            </a:pPr>
            <a:r>
              <a:rPr lang="tr-TR" dirty="0" smtClean="0"/>
              <a:t>-Kolaylıkla okunan röportaj, fıkra ve tefrikalar yayınlanır.</a:t>
            </a:r>
          </a:p>
          <a:p>
            <a:pPr marL="0" indent="0" algn="just">
              <a:buNone/>
            </a:pPr>
            <a:r>
              <a:rPr lang="tr-TR" dirty="0" smtClean="0"/>
              <a:t>-Fotoğrafla röportajlara yer verilir.</a:t>
            </a:r>
          </a:p>
          <a:p>
            <a:pPr marL="0" indent="0" algn="just">
              <a:buNone/>
            </a:pPr>
            <a:r>
              <a:rPr lang="tr-TR" dirty="0" smtClean="0"/>
              <a:t>-Saatte beş renk üzerinden 44 bin baskı yapan rotatif ile baskı yapılır.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170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Hürriyet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Daha önce gazetelerin ilgi göstermediği ya da az ilgilendiği alanlarda haber yapar. Londra Olimpiyatlarına bir ekip göndermek, ekibin gönderdiği fotoğraflarla okuyucunun ilgisini canlı tutmak gibi.</a:t>
            </a:r>
          </a:p>
          <a:p>
            <a:pPr algn="just"/>
            <a:r>
              <a:rPr lang="tr-TR" dirty="0" smtClean="0"/>
              <a:t>3. Sayfa haberlerini fotoğraflarla yayımlıyarak daha çok okuyucuya ulaşır.</a:t>
            </a:r>
          </a:p>
          <a:p>
            <a:pPr algn="just"/>
            <a:r>
              <a:rPr lang="tr-TR" dirty="0" smtClean="0"/>
              <a:t>Kendi dağıtım şirketini kurar.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030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Milliyet </a:t>
            </a:r>
            <a:r>
              <a:rPr lang="tr-TR" dirty="0" smtClean="0"/>
              <a:t>3 Nisan 1950’de yayımlanır.</a:t>
            </a:r>
          </a:p>
          <a:p>
            <a:r>
              <a:rPr lang="tr-TR" dirty="0" smtClean="0"/>
              <a:t>Cumhuriyet, Demokrat Parti taraftarıdır. Tirajı 40-50 bin civarındadır.</a:t>
            </a:r>
          </a:p>
          <a:p>
            <a:r>
              <a:rPr lang="tr-TR" dirty="0" smtClean="0"/>
              <a:t>Akşam particilik yapmayan, ciddi bir çizgisi vardır.</a:t>
            </a:r>
          </a:p>
          <a:p>
            <a:r>
              <a:rPr lang="tr-TR" dirty="0" smtClean="0"/>
              <a:t>Ahmet Emin Yalman’ın </a:t>
            </a:r>
            <a:r>
              <a:rPr lang="tr-TR" i="1" dirty="0" smtClean="0"/>
              <a:t>Vatan</a:t>
            </a:r>
            <a:r>
              <a:rPr lang="tr-TR" dirty="0" smtClean="0"/>
              <a:t>’ı, DP’nin yayın organı gibi faaliyet göstermektedir.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079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Ulus</a:t>
            </a:r>
            <a:r>
              <a:rPr lang="tr-TR" dirty="0" smtClean="0"/>
              <a:t>, diğer gazetelerden farklı olarak Ankara merkezlidir ve hükümeti savunmaktadır. Bu nedenle tirajı düşüktür.</a:t>
            </a:r>
          </a:p>
          <a:p>
            <a:r>
              <a:rPr lang="tr-TR" i="1" dirty="0" smtClean="0"/>
              <a:t>Zafer</a:t>
            </a:r>
            <a:r>
              <a:rPr lang="tr-TR" dirty="0" smtClean="0"/>
              <a:t> de Ankara merkezlidir. 30 Nisan 1949’da Demokrat Parti’nin yayın organı olarak çıkmaya başlayacaktır.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948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Muhalif Basın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Çok partili demokrasiye geçişle birlikte, Türkiye modernleşmesinin yönünün daha liberal bir çizgide ilerleyeceği beklentisi ile sol basında bir canlanma yaşanır. Ancak bu çekimser bir kıpırdanışdır. </a:t>
            </a:r>
            <a:endParaRPr lang="tr-TR" dirty="0"/>
          </a:p>
          <a:p>
            <a:pPr algn="just"/>
            <a:r>
              <a:rPr lang="tr-TR" i="1" dirty="0" smtClean="0"/>
              <a:t>Zincirli Hürriyet</a:t>
            </a:r>
            <a:r>
              <a:rPr lang="tr-TR" dirty="0" smtClean="0"/>
              <a:t> Mehmet Ali Aybar tarafından, </a:t>
            </a:r>
            <a:r>
              <a:rPr lang="tr-TR" i="1" dirty="0" smtClean="0"/>
              <a:t>Marko Paşa </a:t>
            </a:r>
            <a:r>
              <a:rPr lang="tr-TR" dirty="0" smtClean="0"/>
              <a:t>Sabahattin Ali ve Aziz Nesin tarafından yayınlanır.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171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409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Çok partili rejime geçiş ve gazetecilik </vt:lpstr>
      <vt:lpstr>PowerPoint Presentation</vt:lpstr>
      <vt:lpstr>PowerPoint Presentation</vt:lpstr>
      <vt:lpstr>Dönemin Önemli Gazeteleri</vt:lpstr>
      <vt:lpstr>Hürriyet</vt:lpstr>
      <vt:lpstr>Hürriyet</vt:lpstr>
      <vt:lpstr>PowerPoint Presentation</vt:lpstr>
      <vt:lpstr>PowerPoint Presentation</vt:lpstr>
      <vt:lpstr>Muhalif Basın</vt:lpstr>
      <vt:lpstr> Muhalif Basın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Çok partili rejime geçiş ve gazetecilik </dc:title>
  <dc:creator>Gul</dc:creator>
  <cp:lastModifiedBy>Gul</cp:lastModifiedBy>
  <cp:revision>10</cp:revision>
  <dcterms:created xsi:type="dcterms:W3CDTF">2017-11-12T21:06:25Z</dcterms:created>
  <dcterms:modified xsi:type="dcterms:W3CDTF">2017-11-18T21:15:40Z</dcterms:modified>
</cp:coreProperties>
</file>