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5" r:id="rId5"/>
    <p:sldId id="271" r:id="rId6"/>
    <p:sldId id="272" r:id="rId7"/>
    <p:sldId id="273" r:id="rId8"/>
    <p:sldId id="262" r:id="rId9"/>
    <p:sldId id="263" r:id="rId10"/>
    <p:sldId id="264" r:id="rId11"/>
    <p:sldId id="267" r:id="rId12"/>
    <p:sldId id="269" r:id="rId13"/>
    <p:sldId id="274" r:id="rId14"/>
    <p:sldId id="277" r:id="rId15"/>
    <p:sldId id="278" r:id="rId16"/>
    <p:sldId id="275" r:id="rId17"/>
    <p:sldId id="270" r:id="rId18"/>
    <p:sldId id="276" r:id="rId19"/>
    <p:sldId id="279" r:id="rId20"/>
    <p:sldId id="280" r:id="rId21"/>
    <p:sldId id="268" r:id="rId22"/>
    <p:sldId id="259"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2" d="100"/>
          <a:sy n="112" d="100"/>
        </p:scale>
        <p:origin x="3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3.02.2020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4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172257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667219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3.02.2020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2990572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3.02.2020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436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7A43601-0E0E-446B-BB58-5175B9F6710A}" type="datetimeFigureOut">
              <a:rPr lang="tr-TR" smtClean="0"/>
              <a:t>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708288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A43601-0E0E-446B-BB58-5175B9F6710A}" type="datetimeFigureOut">
              <a:rPr lang="tr-TR" smtClean="0"/>
              <a:t>3.02.2020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990642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7A43601-0E0E-446B-BB58-5175B9F6710A}" type="datetimeFigureOut">
              <a:rPr lang="tr-TR" smtClean="0"/>
              <a:t>3.02.2020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84BDF328-9F2A-403A-9E4B-DC6528867F53}" type="slidenum">
              <a:rPr lang="tr-TR" smtClean="0"/>
              <a:t>‹#›</a:t>
            </a:fld>
            <a:endParaRPr lang="tr-TR"/>
          </a:p>
        </p:txBody>
      </p:sp>
      <p:sp>
        <p:nvSpPr>
          <p:cNvPr id="6" name="Dikdörtgen 5"/>
          <p:cNvSpPr/>
          <p:nvPr/>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65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7A43601-0E0E-446B-BB58-5175B9F6710A}" type="datetimeFigureOut">
              <a:rPr lang="tr-TR" smtClean="0"/>
              <a:t>3.02.2020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263505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3.02.2020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310189436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A43601-0E0E-446B-BB58-5175B9F6710A}" type="datetimeFigureOut">
              <a:rPr lang="tr-TR" smtClean="0"/>
              <a:t>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6098235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3.02.2020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388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kvkk.gov.tr/SharedFolderServer/CMSFiles/7d5b0a2f-e0ea-41e0-bf0b-bc9e43dfb57a.pdf" TargetMode="External"/><Relationship Id="rId2" Type="http://schemas.openxmlformats.org/officeDocument/2006/relationships/hyperlink" Target="https://www.platinbilisim.com.tr/TR/Cozumlerimiz/kisisel-verilerin-korunmasi-kanunu-kvk-teknik-uyumluluk" TargetMode="External"/><Relationship Id="rId1" Type="http://schemas.openxmlformats.org/officeDocument/2006/relationships/slideLayout" Target="../slideLayouts/slideLayout2.xml"/><Relationship Id="rId4" Type="http://schemas.openxmlformats.org/officeDocument/2006/relationships/hyperlink" Target="https://www.esb.org.tr/ss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WEB </a:t>
            </a:r>
            <a:r>
              <a:rPr lang="tr-TR" dirty="0" smtClean="0"/>
              <a:t>SİTESİ GÜVENLİK AYARLARI</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349940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KVKK Uyumluluk Adımları</a:t>
            </a:r>
          </a:p>
        </p:txBody>
      </p:sp>
      <p:sp>
        <p:nvSpPr>
          <p:cNvPr id="3" name="İçerik Yer Tutucusu 2"/>
          <p:cNvSpPr>
            <a:spLocks noGrp="1"/>
          </p:cNvSpPr>
          <p:nvPr>
            <p:ph idx="1"/>
          </p:nvPr>
        </p:nvSpPr>
        <p:spPr/>
        <p:txBody>
          <a:bodyPr>
            <a:normAutofit/>
          </a:bodyPr>
          <a:lstStyle/>
          <a:p>
            <a:r>
              <a:rPr lang="tr-TR" dirty="0"/>
              <a:t>Faz 2</a:t>
            </a:r>
          </a:p>
          <a:p>
            <a:r>
              <a:rPr lang="tr-TR" dirty="0"/>
              <a:t>  - Verilerin Hukuki Uyumluluğunun Sağlanma Süreci</a:t>
            </a:r>
          </a:p>
          <a:p>
            <a:r>
              <a:rPr lang="tr-TR" dirty="0"/>
              <a:t>  - Verilerin Aksiyon </a:t>
            </a:r>
            <a:r>
              <a:rPr lang="tr-TR" dirty="0" smtClean="0"/>
              <a:t>Öncesi </a:t>
            </a:r>
            <a:r>
              <a:rPr lang="tr-TR" dirty="0"/>
              <a:t>Bulunması</a:t>
            </a:r>
          </a:p>
          <a:p>
            <a:r>
              <a:rPr lang="tr-TR" dirty="0"/>
              <a:t>  - Verilerin Bulunması</a:t>
            </a:r>
          </a:p>
          <a:p>
            <a:endParaRPr lang="tr-TR" dirty="0"/>
          </a:p>
        </p:txBody>
      </p:sp>
    </p:spTree>
    <p:extLst>
      <p:ext uri="{BB962C8B-B14F-4D97-AF65-F5344CB8AC3E}">
        <p14:creationId xmlns:p14="http://schemas.microsoft.com/office/powerpoint/2010/main" val="3448451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KVKK Uyumluluk Adımları</a:t>
            </a:r>
          </a:p>
        </p:txBody>
      </p:sp>
      <p:sp>
        <p:nvSpPr>
          <p:cNvPr id="3" name="İçerik Yer Tutucusu 2"/>
          <p:cNvSpPr>
            <a:spLocks noGrp="1"/>
          </p:cNvSpPr>
          <p:nvPr>
            <p:ph idx="1"/>
          </p:nvPr>
        </p:nvSpPr>
        <p:spPr>
          <a:xfrm>
            <a:off x="1097280" y="1064999"/>
            <a:ext cx="8923798" cy="4804095"/>
          </a:xfrm>
        </p:spPr>
        <p:txBody>
          <a:bodyPr>
            <a:normAutofit/>
          </a:bodyPr>
          <a:lstStyle/>
          <a:p>
            <a:r>
              <a:rPr lang="tr-TR" dirty="0" smtClean="0"/>
              <a:t>Faz </a:t>
            </a:r>
            <a:r>
              <a:rPr lang="tr-TR" dirty="0"/>
              <a:t>3</a:t>
            </a:r>
          </a:p>
          <a:p>
            <a:r>
              <a:rPr lang="tr-TR" dirty="0"/>
              <a:t>  - KVKK Sürecinin Teknoloji Uyumluluğunun Sağlanması</a:t>
            </a:r>
          </a:p>
          <a:p>
            <a:r>
              <a:rPr lang="tr-TR" dirty="0"/>
              <a:t>  - KVKK Kapsamın da Verilerin Korunmasına Yönelik Politikaların Oluşturulması</a:t>
            </a:r>
          </a:p>
          <a:p>
            <a:r>
              <a:rPr lang="tr-TR" dirty="0"/>
              <a:t>  - KVKK Uyumluluğunun Devamlılığının Sağlanması</a:t>
            </a:r>
          </a:p>
          <a:p>
            <a:endParaRPr lang="tr-TR" dirty="0"/>
          </a:p>
        </p:txBody>
      </p:sp>
    </p:spTree>
    <p:extLst>
      <p:ext uri="{BB962C8B-B14F-4D97-AF65-F5344CB8AC3E}">
        <p14:creationId xmlns:p14="http://schemas.microsoft.com/office/powerpoint/2010/main" val="3782151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5651 Sayılı </a:t>
            </a:r>
            <a:r>
              <a:rPr lang="tr-TR" dirty="0" smtClean="0"/>
              <a:t>Kanun</a:t>
            </a:r>
            <a:endParaRPr lang="tr-TR" dirty="0"/>
          </a:p>
        </p:txBody>
      </p:sp>
      <p:sp>
        <p:nvSpPr>
          <p:cNvPr id="3" name="İçerik Yer Tutucusu 2"/>
          <p:cNvSpPr>
            <a:spLocks noGrp="1"/>
          </p:cNvSpPr>
          <p:nvPr>
            <p:ph idx="1"/>
          </p:nvPr>
        </p:nvSpPr>
        <p:spPr>
          <a:xfrm>
            <a:off x="811850" y="1064999"/>
            <a:ext cx="10343830" cy="5310164"/>
          </a:xfrm>
        </p:spPr>
        <p:txBody>
          <a:bodyPr>
            <a:normAutofit lnSpcReduction="10000"/>
          </a:bodyPr>
          <a:lstStyle/>
          <a:p>
            <a:r>
              <a:rPr lang="tr-TR" sz="2400" b="1" dirty="0"/>
              <a:t>Yer Sağlayıcılar </a:t>
            </a:r>
            <a:endParaRPr lang="tr-TR" sz="2400" b="1" dirty="0" smtClean="0"/>
          </a:p>
          <a:p>
            <a:r>
              <a:rPr lang="tr-TR" sz="2400" dirty="0" smtClean="0"/>
              <a:t>İnternet </a:t>
            </a:r>
            <a:r>
              <a:rPr lang="tr-TR" sz="2400" dirty="0"/>
              <a:t>ortamında, hizmet ve içerikleri barındıran sistemleri sağlayan veya işleten gerçek veya tüzel kişilerdir. Yer sağlama işini ticari olarak yapan </a:t>
            </a:r>
            <a:r>
              <a:rPr lang="tr-TR" sz="2400" dirty="0" err="1"/>
              <a:t>hosting</a:t>
            </a:r>
            <a:r>
              <a:rPr lang="tr-TR" sz="2400" dirty="0"/>
              <a:t> firmaları başta olmak üzere, ticari olmasa da kendi sitelerini barındıran gerçek kişiler, kamu kurumları, üniversiteler, dernekler, şirketler, vakıflar vb. kuruluşlar da yer sağlayıcılığı </a:t>
            </a:r>
            <a:r>
              <a:rPr lang="tr-TR" sz="2400" dirty="0" smtClean="0"/>
              <a:t>faaliyetinde bulunabilirler.</a:t>
            </a:r>
          </a:p>
          <a:p>
            <a:r>
              <a:rPr lang="tr-TR" sz="2400" b="1" dirty="0"/>
              <a:t>İçerik Sağlayıcılar </a:t>
            </a:r>
            <a:endParaRPr lang="tr-TR" sz="2400" b="1" dirty="0" smtClean="0"/>
          </a:p>
          <a:p>
            <a:r>
              <a:rPr lang="tr-TR" sz="2400" dirty="0" smtClean="0"/>
              <a:t>İnternet </a:t>
            </a:r>
            <a:r>
              <a:rPr lang="tr-TR" sz="2400" dirty="0"/>
              <a:t>ortamı üzerinden kullanıcılara sunulan her türlü bilgi veya veriyi üreten, değiştiren ve sağlayan gerçek veya tüzel kişilerdir. Günlük gazeteler, dergiler içerik sağlayıcılara örnek olarak verilebilir. Yasaya göre; içerik sağlayıcılar, internet ortamında kullanıma sundukları her türlü içerikten dolayı sorumludurlar. Yine ticari veya ekonomik amaçlı içerik sağlayıcılar, tanıtıcı bilgilerini kendilerine ait internet ortamında kullanıcıların ulaşabileceği şekilde ve güncel olarak bulundurmakla yükümlüdürler. Aksi </a:t>
            </a:r>
            <a:r>
              <a:rPr lang="tr-TR" sz="2400" dirty="0" smtClean="0"/>
              <a:t>takdirde</a:t>
            </a:r>
            <a:r>
              <a:rPr lang="tr-TR" sz="2400" dirty="0"/>
              <a:t>, Telekomünikasyon iletişim Başkanlığı’nca idari para cezası </a:t>
            </a:r>
            <a:r>
              <a:rPr lang="tr-TR" sz="2400" dirty="0" smtClean="0"/>
              <a:t>verilebilir.</a:t>
            </a:r>
            <a:endParaRPr lang="tr-TR" sz="2400" dirty="0"/>
          </a:p>
        </p:txBody>
      </p:sp>
    </p:spTree>
    <p:extLst>
      <p:ext uri="{BB962C8B-B14F-4D97-AF65-F5344CB8AC3E}">
        <p14:creationId xmlns:p14="http://schemas.microsoft.com/office/powerpoint/2010/main" val="322629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dirty="0"/>
              <a:t>5651 Sayılı </a:t>
            </a:r>
            <a:r>
              <a:rPr lang="tr-TR" dirty="0" smtClean="0"/>
              <a:t>Kanun – Yer Sağlayıcı</a:t>
            </a:r>
            <a:endParaRPr lang="tr-TR" dirty="0"/>
          </a:p>
        </p:txBody>
      </p:sp>
      <p:sp>
        <p:nvSpPr>
          <p:cNvPr id="3" name="İçerik Yer Tutucusu 2"/>
          <p:cNvSpPr>
            <a:spLocks noGrp="1"/>
          </p:cNvSpPr>
          <p:nvPr>
            <p:ph idx="1"/>
          </p:nvPr>
        </p:nvSpPr>
        <p:spPr/>
        <p:txBody>
          <a:bodyPr/>
          <a:lstStyle/>
          <a:p>
            <a:r>
              <a:rPr lang="tr-TR" b="1" dirty="0"/>
              <a:t>Madde </a:t>
            </a:r>
            <a:r>
              <a:rPr lang="tr-TR" b="1" dirty="0" smtClean="0"/>
              <a:t>16/1-a</a:t>
            </a:r>
          </a:p>
          <a:p>
            <a:r>
              <a:rPr lang="tr-TR" dirty="0" smtClean="0"/>
              <a:t>Yer </a:t>
            </a:r>
            <a:r>
              <a:rPr lang="tr-TR" dirty="0"/>
              <a:t>sağladığı hukuka aykırı içerikten, ceza sorumluluğu ile ilgili hükümler saklı kalmak kaydıyla, 5651 sayılı Kanun ve ilgili mevzuat hükümlerine göre Başkanlık, adli makamlar veya hakları ihlal edilen kişiler tarafından haberdar edilmesi halinde ve teknik olarak engelleme imkânı bulunduğu ölçüde hukuka aykırı içeriği yayından kaldırmakla yükümlüdür</a:t>
            </a:r>
            <a:r>
              <a:rPr lang="tr-TR" dirty="0" smtClean="0"/>
              <a:t>. Burada</a:t>
            </a:r>
            <a:r>
              <a:rPr lang="tr-TR" dirty="0"/>
              <a:t>, “mevcut teknolojik imkan” içeriğin yayından kaldırılmasına imkan sağlıyorsa, yer sağlayıcı kaldırmakla yükümlüdür. Kendi teknolojik imkanlarının yetersiz olduğunu ileri sürmesi kabul edilemez.</a:t>
            </a:r>
            <a:endParaRPr lang="tr-TR" dirty="0"/>
          </a:p>
        </p:txBody>
      </p:sp>
    </p:spTree>
    <p:extLst>
      <p:ext uri="{BB962C8B-B14F-4D97-AF65-F5344CB8AC3E}">
        <p14:creationId xmlns:p14="http://schemas.microsoft.com/office/powerpoint/2010/main" val="833615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dirty="0"/>
              <a:t>5651 Sayılı </a:t>
            </a:r>
            <a:r>
              <a:rPr lang="tr-TR" dirty="0" smtClean="0"/>
              <a:t>Kanun – </a:t>
            </a:r>
            <a:r>
              <a:rPr lang="tr-TR" dirty="0"/>
              <a:t>Yer Sağlayıcı</a:t>
            </a:r>
          </a:p>
        </p:txBody>
      </p:sp>
      <p:sp>
        <p:nvSpPr>
          <p:cNvPr id="3" name="İçerik Yer Tutucusu 2"/>
          <p:cNvSpPr>
            <a:spLocks noGrp="1"/>
          </p:cNvSpPr>
          <p:nvPr>
            <p:ph idx="1"/>
          </p:nvPr>
        </p:nvSpPr>
        <p:spPr/>
        <p:txBody>
          <a:bodyPr>
            <a:normAutofit lnSpcReduction="10000"/>
          </a:bodyPr>
          <a:lstStyle/>
          <a:p>
            <a:r>
              <a:rPr lang="tr-TR" b="1" dirty="0"/>
              <a:t>Madde </a:t>
            </a:r>
            <a:r>
              <a:rPr lang="tr-TR" b="1" dirty="0" smtClean="0"/>
              <a:t>16/1-b</a:t>
            </a:r>
            <a:endParaRPr lang="tr-TR" b="1" dirty="0"/>
          </a:p>
          <a:p>
            <a:r>
              <a:rPr lang="tr-TR" dirty="0" smtClean="0"/>
              <a:t>Sunucu </a:t>
            </a:r>
            <a:r>
              <a:rPr lang="tr-TR" dirty="0"/>
              <a:t>barındırma hizmeti dâhil, diğer bütün hizmetlerinde (a) bendindeki hükümlere uymakla yükümlüdür</a:t>
            </a:r>
            <a:r>
              <a:rPr lang="tr-TR" dirty="0" smtClean="0"/>
              <a:t>.</a:t>
            </a:r>
          </a:p>
          <a:p>
            <a:r>
              <a:rPr lang="tr-TR" b="1" dirty="0" smtClean="0"/>
              <a:t>Madde 16/1-c</a:t>
            </a:r>
          </a:p>
          <a:p>
            <a:r>
              <a:rPr lang="tr-TR" dirty="0" smtClean="0"/>
              <a:t>Yer </a:t>
            </a:r>
            <a:r>
              <a:rPr lang="tr-TR" dirty="0"/>
              <a:t>sağlayıcı trafik bilgisini altı ay saklamakla, bu bilgilerin doğruluğunu, bütünlüğünü oluşan verilerin dosya bütünlük değerlerini (</a:t>
            </a:r>
            <a:r>
              <a:rPr lang="tr-TR" dirty="0" err="1"/>
              <a:t>hash</a:t>
            </a:r>
            <a:r>
              <a:rPr lang="tr-TR" dirty="0"/>
              <a:t>) zaman damgası ile birlikte saklamak ve gizliliğini temin etmekle yükümlüdür</a:t>
            </a:r>
            <a:r>
              <a:rPr lang="tr-TR" dirty="0" smtClean="0"/>
              <a:t>. Zaman </a:t>
            </a:r>
            <a:r>
              <a:rPr lang="tr-TR" dirty="0"/>
              <a:t>damgası ,bir elektronik verinin üretildiği, değiştirildiği, gönderildiği, alındığı ve/veya kaydedildiği zamanın tespit edilmesi amacıyla nitelikli veya nitelikli olmayan elektronik imza ile doğrulanan kaydı ifade etmektedir</a:t>
            </a:r>
            <a:endParaRPr lang="tr-TR" dirty="0"/>
          </a:p>
        </p:txBody>
      </p:sp>
    </p:spTree>
    <p:extLst>
      <p:ext uri="{BB962C8B-B14F-4D97-AF65-F5344CB8AC3E}">
        <p14:creationId xmlns:p14="http://schemas.microsoft.com/office/powerpoint/2010/main" val="43285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5651 </a:t>
            </a:r>
            <a:r>
              <a:rPr lang="tr-TR" dirty="0"/>
              <a:t>Sayılı </a:t>
            </a:r>
            <a:r>
              <a:rPr lang="tr-TR" dirty="0" smtClean="0"/>
              <a:t>Kanun– </a:t>
            </a:r>
            <a:r>
              <a:rPr lang="tr-TR" dirty="0"/>
              <a:t>Yer Sağlayıcı</a:t>
            </a:r>
          </a:p>
        </p:txBody>
      </p:sp>
      <p:sp>
        <p:nvSpPr>
          <p:cNvPr id="3" name="İçerik Yer Tutucusu 2"/>
          <p:cNvSpPr>
            <a:spLocks noGrp="1"/>
          </p:cNvSpPr>
          <p:nvPr>
            <p:ph idx="1"/>
          </p:nvPr>
        </p:nvSpPr>
        <p:spPr/>
        <p:txBody>
          <a:bodyPr/>
          <a:lstStyle/>
          <a:p>
            <a:r>
              <a:rPr lang="tr-TR" b="1" dirty="0"/>
              <a:t>Madde </a:t>
            </a:r>
            <a:r>
              <a:rPr lang="tr-TR" b="1" dirty="0" smtClean="0"/>
              <a:t>16/2</a:t>
            </a:r>
          </a:p>
          <a:p>
            <a:r>
              <a:rPr lang="tr-TR" dirty="0" smtClean="0"/>
              <a:t>Yer </a:t>
            </a:r>
            <a:r>
              <a:rPr lang="tr-TR" dirty="0"/>
              <a:t>sağlayıcı, yer sağladığı içeriği kontrol etmek veya hukuka aykırı bir faaliyetin söz konusu olup olmadığını araştırmakla yükümlü değildir. </a:t>
            </a:r>
            <a:endParaRPr lang="tr-TR" dirty="0" smtClean="0"/>
          </a:p>
          <a:p>
            <a:r>
              <a:rPr lang="tr-TR" b="1" dirty="0" smtClean="0"/>
              <a:t>Madde 17/1</a:t>
            </a:r>
          </a:p>
          <a:p>
            <a:r>
              <a:rPr lang="tr-TR" dirty="0" smtClean="0"/>
              <a:t>Erişim </a:t>
            </a:r>
            <a:r>
              <a:rPr lang="tr-TR" dirty="0"/>
              <a:t>sağlayıcı veya yer sağlayıcı Ek 4 ve Ek 6’daki bilgilerinde meydana gelen değişiklikleri en geç bir ay içerinde Kuruma bildirmekle yükümlüdür.</a:t>
            </a:r>
            <a:endParaRPr lang="tr-TR" dirty="0"/>
          </a:p>
        </p:txBody>
      </p:sp>
    </p:spTree>
    <p:extLst>
      <p:ext uri="{BB962C8B-B14F-4D97-AF65-F5344CB8AC3E}">
        <p14:creationId xmlns:p14="http://schemas.microsoft.com/office/powerpoint/2010/main" val="1231759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5651 Sayılı Kanun– </a:t>
            </a:r>
            <a:r>
              <a:rPr lang="tr-TR" dirty="0" smtClean="0"/>
              <a:t>Yer Sağlayıcı Trafik Bilgisi</a:t>
            </a:r>
            <a:endParaRPr lang="tr-TR" dirty="0"/>
          </a:p>
        </p:txBody>
      </p:sp>
      <p:sp>
        <p:nvSpPr>
          <p:cNvPr id="3" name="İçerik Yer Tutucusu 2"/>
          <p:cNvSpPr>
            <a:spLocks noGrp="1"/>
          </p:cNvSpPr>
          <p:nvPr>
            <p:ph idx="1"/>
          </p:nvPr>
        </p:nvSpPr>
        <p:spPr/>
        <p:txBody>
          <a:bodyPr/>
          <a:lstStyle/>
          <a:p>
            <a:r>
              <a:rPr lang="tr-TR" b="1" dirty="0"/>
              <a:t>Yer sağlayıcı trafik bilgisi</a:t>
            </a:r>
            <a:r>
              <a:rPr lang="tr-TR" dirty="0"/>
              <a:t>, İnternet ortamındaki her türlü yer sağlamaya ilişkin olarak; </a:t>
            </a:r>
            <a:endParaRPr lang="tr-TR" dirty="0" smtClean="0"/>
          </a:p>
          <a:p>
            <a:r>
              <a:rPr lang="tr-TR" dirty="0" smtClean="0"/>
              <a:t>kaynak </a:t>
            </a:r>
            <a:r>
              <a:rPr lang="tr-TR" dirty="0"/>
              <a:t>IP adresi, hedef IP adresi, bağlantı tarih-saat bilgisi, istenen sayfa adresi, işlem bilgisi (GET, POST komut detayları) ve sonuç bilgisi gibi bilgileri ifade etmektedir</a:t>
            </a:r>
            <a:r>
              <a:rPr lang="tr-TR" dirty="0" smtClean="0"/>
              <a:t>.</a:t>
            </a:r>
          </a:p>
          <a:p>
            <a:r>
              <a:rPr lang="tr-TR" dirty="0" err="1" smtClean="0"/>
              <a:t>Log</a:t>
            </a:r>
            <a:r>
              <a:rPr lang="tr-TR" dirty="0" smtClean="0"/>
              <a:t> </a:t>
            </a:r>
            <a:r>
              <a:rPr lang="tr-TR" dirty="0"/>
              <a:t>Türleri :HTTP </a:t>
            </a:r>
            <a:r>
              <a:rPr lang="tr-TR" dirty="0" err="1" smtClean="0"/>
              <a:t>log</a:t>
            </a:r>
            <a:r>
              <a:rPr lang="tr-TR" dirty="0" smtClean="0"/>
              <a:t>, FTP </a:t>
            </a:r>
            <a:r>
              <a:rPr lang="tr-TR" dirty="0" err="1" smtClean="0"/>
              <a:t>log</a:t>
            </a:r>
            <a:r>
              <a:rPr lang="tr-TR" dirty="0" smtClean="0"/>
              <a:t>, Mail </a:t>
            </a:r>
            <a:r>
              <a:rPr lang="tr-TR" dirty="0" err="1" smtClean="0"/>
              <a:t>log</a:t>
            </a:r>
            <a:endParaRPr lang="tr-TR" dirty="0" smtClean="0"/>
          </a:p>
          <a:p>
            <a:r>
              <a:rPr lang="tr-TR" b="1" dirty="0" smtClean="0"/>
              <a:t>Trafik </a:t>
            </a:r>
            <a:r>
              <a:rPr lang="tr-TR" b="1" dirty="0"/>
              <a:t>bilgisinin </a:t>
            </a:r>
            <a:r>
              <a:rPr lang="tr-TR" b="1" dirty="0" err="1"/>
              <a:t>logunun</a:t>
            </a:r>
            <a:r>
              <a:rPr lang="tr-TR" b="1" dirty="0"/>
              <a:t> uygun şekilde tutulabilmesi için; </a:t>
            </a:r>
            <a:endParaRPr lang="tr-TR" b="1" dirty="0" smtClean="0"/>
          </a:p>
          <a:p>
            <a:r>
              <a:rPr lang="tr-TR" dirty="0" smtClean="0"/>
              <a:t>kullanılan </a:t>
            </a:r>
            <a:r>
              <a:rPr lang="tr-TR" dirty="0"/>
              <a:t>web, ftp ve e-posta sunucusunda gerekli ayarlar yapılmalıdır.</a:t>
            </a:r>
            <a:endParaRPr lang="tr-TR" dirty="0"/>
          </a:p>
        </p:txBody>
      </p:sp>
    </p:spTree>
    <p:extLst>
      <p:ext uri="{BB962C8B-B14F-4D97-AF65-F5344CB8AC3E}">
        <p14:creationId xmlns:p14="http://schemas.microsoft.com/office/powerpoint/2010/main" val="368496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5651 Sayılı Kanuna Göre </a:t>
            </a:r>
            <a:r>
              <a:rPr lang="tr-TR" dirty="0" smtClean="0"/>
              <a:t>Yapılması Gerekenler</a:t>
            </a:r>
            <a:endParaRPr lang="tr-TR" dirty="0"/>
          </a:p>
        </p:txBody>
      </p:sp>
      <p:sp>
        <p:nvSpPr>
          <p:cNvPr id="3" name="İçerik Yer Tutucusu 2"/>
          <p:cNvSpPr>
            <a:spLocks noGrp="1"/>
          </p:cNvSpPr>
          <p:nvPr>
            <p:ph idx="1"/>
          </p:nvPr>
        </p:nvSpPr>
        <p:spPr/>
        <p:txBody>
          <a:bodyPr/>
          <a:lstStyle/>
          <a:p>
            <a:r>
              <a:rPr lang="tr-TR" dirty="0"/>
              <a:t>1. Kullanıcıların yasal içerikte olmayan WEB sayfalarına erişimlerinin engellenmesi. </a:t>
            </a:r>
            <a:endParaRPr lang="tr-TR" dirty="0" smtClean="0"/>
          </a:p>
          <a:p>
            <a:r>
              <a:rPr lang="tr-TR" dirty="0" smtClean="0"/>
              <a:t>2</a:t>
            </a:r>
            <a:r>
              <a:rPr lang="tr-TR" dirty="0"/>
              <a:t>. Erişim </a:t>
            </a:r>
            <a:r>
              <a:rPr lang="tr-TR" dirty="0" err="1"/>
              <a:t>log</a:t>
            </a:r>
            <a:r>
              <a:rPr lang="tr-TR" dirty="0"/>
              <a:t> ve kayıtlarının tutulması. ( Zaman ve Tarih Mührü ile ) </a:t>
            </a:r>
            <a:endParaRPr lang="tr-TR" dirty="0" smtClean="0"/>
          </a:p>
          <a:p>
            <a:r>
              <a:rPr lang="tr-TR" dirty="0" smtClean="0"/>
              <a:t>3</a:t>
            </a:r>
            <a:r>
              <a:rPr lang="tr-TR" dirty="0"/>
              <a:t>. Networklerine bağlı kullanıcıların iç IP </a:t>
            </a:r>
            <a:r>
              <a:rPr lang="tr-TR" dirty="0" err="1"/>
              <a:t>loglarının</a:t>
            </a:r>
            <a:r>
              <a:rPr lang="tr-TR" dirty="0"/>
              <a:t> tutulması. </a:t>
            </a:r>
            <a:endParaRPr lang="tr-TR" dirty="0" smtClean="0"/>
          </a:p>
          <a:p>
            <a:r>
              <a:rPr lang="tr-TR" dirty="0" smtClean="0"/>
              <a:t>4</a:t>
            </a:r>
            <a:r>
              <a:rPr lang="tr-TR" dirty="0"/>
              <a:t>. Eğer bir Web sayfası mevcut ise ve bu Web sayfasını kendi sunucularında barındırıyor ise dışarıdan gelen erişim </a:t>
            </a:r>
            <a:r>
              <a:rPr lang="tr-TR" dirty="0" err="1"/>
              <a:t>log</a:t>
            </a:r>
            <a:r>
              <a:rPr lang="tr-TR" dirty="0"/>
              <a:t> ve kayıtlarının tutulması.</a:t>
            </a:r>
            <a:endParaRPr lang="tr-TR" dirty="0"/>
          </a:p>
        </p:txBody>
      </p:sp>
      <p:sp>
        <p:nvSpPr>
          <p:cNvPr id="4" name="Sağ Ok 3"/>
          <p:cNvSpPr/>
          <p:nvPr/>
        </p:nvSpPr>
        <p:spPr>
          <a:xfrm>
            <a:off x="393107" y="1145136"/>
            <a:ext cx="615297" cy="3931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292267" y="3185034"/>
            <a:ext cx="615297" cy="3931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095841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5651 Sayılı </a:t>
            </a:r>
            <a:r>
              <a:rPr lang="tr-TR" dirty="0" smtClean="0"/>
              <a:t>Kanun – İÇERİK SAĞLAYICI</a:t>
            </a:r>
            <a:endParaRPr lang="tr-TR" dirty="0"/>
          </a:p>
        </p:txBody>
      </p:sp>
      <p:sp>
        <p:nvSpPr>
          <p:cNvPr id="3" name="İçerik Yer Tutucusu 2"/>
          <p:cNvSpPr>
            <a:spLocks noGrp="1"/>
          </p:cNvSpPr>
          <p:nvPr>
            <p:ph idx="1"/>
          </p:nvPr>
        </p:nvSpPr>
        <p:spPr/>
        <p:txBody>
          <a:bodyPr/>
          <a:lstStyle/>
          <a:p>
            <a:r>
              <a:rPr lang="tr-TR" dirty="0"/>
              <a:t>İÇERİK </a:t>
            </a:r>
            <a:r>
              <a:rPr lang="tr-TR" dirty="0" smtClean="0"/>
              <a:t>SAĞLAYICI</a:t>
            </a:r>
          </a:p>
          <a:p>
            <a:r>
              <a:rPr lang="tr-TR" dirty="0" smtClean="0"/>
              <a:t>30/11/2007 </a:t>
            </a:r>
            <a:r>
              <a:rPr lang="tr-TR" dirty="0"/>
              <a:t>tarihli Yönetmeliğin Tanımlar başlıklı maddesine göre</a:t>
            </a:r>
            <a:r>
              <a:rPr lang="tr-TR" dirty="0" smtClean="0"/>
              <a:t>,</a:t>
            </a:r>
          </a:p>
          <a:p>
            <a:r>
              <a:rPr lang="tr-TR" i="1" dirty="0" smtClean="0"/>
              <a:t>“</a:t>
            </a:r>
            <a:r>
              <a:rPr lang="tr-TR" i="1" dirty="0"/>
              <a:t>İçerik sağlayıcı: İnternet ortamı üzerinden kullanıcılara sunulan her türlü bilgi veya veriyi üreten, değiştiren ve sağlayan gerçek veya tüzel kişileri, ” </a:t>
            </a:r>
            <a:r>
              <a:rPr lang="tr-TR" dirty="0"/>
              <a:t>ifade eder .</a:t>
            </a:r>
            <a:endParaRPr lang="tr-TR" dirty="0"/>
          </a:p>
        </p:txBody>
      </p:sp>
    </p:spTree>
    <p:extLst>
      <p:ext uri="{BB962C8B-B14F-4D97-AF65-F5344CB8AC3E}">
        <p14:creationId xmlns:p14="http://schemas.microsoft.com/office/powerpoint/2010/main" val="231968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5651 Sayılı Kanun – İÇERİK SAĞLAYICI</a:t>
            </a:r>
          </a:p>
        </p:txBody>
      </p:sp>
      <p:sp>
        <p:nvSpPr>
          <p:cNvPr id="3" name="İçerik Yer Tutucusu 2"/>
          <p:cNvSpPr>
            <a:spLocks noGrp="1"/>
          </p:cNvSpPr>
          <p:nvPr>
            <p:ph idx="1"/>
          </p:nvPr>
        </p:nvSpPr>
        <p:spPr/>
        <p:txBody>
          <a:bodyPr/>
          <a:lstStyle/>
          <a:p>
            <a:r>
              <a:rPr lang="tr-TR" b="1" dirty="0"/>
              <a:t>Madde </a:t>
            </a:r>
            <a:r>
              <a:rPr lang="tr-TR" b="1" dirty="0" smtClean="0"/>
              <a:t>5/1 </a:t>
            </a:r>
          </a:p>
          <a:p>
            <a:r>
              <a:rPr lang="tr-TR" dirty="0" smtClean="0"/>
              <a:t>Ticari </a:t>
            </a:r>
            <a:r>
              <a:rPr lang="tr-TR" dirty="0"/>
              <a:t>veya ekonomik amaçlı içerik sağlayıcıları, tanıtıcı bilgilerini kendilerine ait internet ortamında, kullanıcıların ana sayfadan doğrudan ulaşabileceği şekilde, iletişim başlığı altında, doğru, eksiksiz ve güncel olarak bulundurmakla yükümlüdür</a:t>
            </a:r>
            <a:r>
              <a:rPr lang="tr-TR" dirty="0" smtClean="0"/>
              <a:t>.</a:t>
            </a:r>
          </a:p>
          <a:p>
            <a:pPr marL="0" indent="0">
              <a:buNone/>
            </a:pPr>
            <a:r>
              <a:rPr lang="tr-TR" dirty="0" smtClean="0"/>
              <a:t> </a:t>
            </a:r>
            <a:r>
              <a:rPr lang="tr-TR" b="1" dirty="0" smtClean="0"/>
              <a:t>Madde 5/2</a:t>
            </a:r>
          </a:p>
          <a:p>
            <a:pPr marL="0" indent="0">
              <a:buNone/>
            </a:pPr>
            <a:r>
              <a:rPr lang="tr-TR" dirty="0" smtClean="0"/>
              <a:t>Ticari </a:t>
            </a:r>
            <a:r>
              <a:rPr lang="tr-TR" dirty="0"/>
              <a:t>veya ekonomik amaçlı içerik sağlayıcı, birinci fıkradaki bilgilerle birlikte, yer sağlayıcıya ilişkin tanıtıcı bilgileri, doğru, eksiksiz ve güncel olarak ana sayfasında bulundurmakla yükümlüdür.</a:t>
            </a:r>
            <a:endParaRPr lang="tr-TR" dirty="0"/>
          </a:p>
        </p:txBody>
      </p:sp>
    </p:spTree>
    <p:extLst>
      <p:ext uri="{BB962C8B-B14F-4D97-AF65-F5344CB8AC3E}">
        <p14:creationId xmlns:p14="http://schemas.microsoft.com/office/powerpoint/2010/main" val="2004074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SORUMLULUKLAR</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YASAL SORUMLULUKLAR</a:t>
            </a:r>
          </a:p>
          <a:p>
            <a:pPr>
              <a:buFont typeface="Wingdings" panose="05000000000000000000" pitchFamily="2" charset="2"/>
              <a:buChar char="Ø"/>
            </a:pPr>
            <a:r>
              <a:rPr lang="tr-TR" dirty="0" smtClean="0"/>
              <a:t>KVKK – Kişisel Verileri Koruma Kanunu</a:t>
            </a:r>
          </a:p>
          <a:p>
            <a:pPr>
              <a:buFont typeface="Wingdings" panose="05000000000000000000" pitchFamily="2" charset="2"/>
              <a:buChar char="Ø"/>
            </a:pPr>
            <a:r>
              <a:rPr lang="tr-TR" dirty="0" smtClean="0"/>
              <a:t>5651 Sayılı Kanun</a:t>
            </a:r>
          </a:p>
          <a:p>
            <a:pPr>
              <a:buFont typeface="Wingdings" panose="05000000000000000000" pitchFamily="2" charset="2"/>
              <a:buChar char="Ø"/>
            </a:pPr>
            <a:endParaRPr lang="tr-TR" dirty="0"/>
          </a:p>
          <a:p>
            <a:pPr marL="0" indent="0">
              <a:buNone/>
            </a:pPr>
            <a:r>
              <a:rPr lang="tr-TR" dirty="0" smtClean="0"/>
              <a:t>KİŞİSEL SORUMLULUKLAR</a:t>
            </a:r>
          </a:p>
          <a:p>
            <a:pPr>
              <a:buFont typeface="Wingdings" panose="05000000000000000000" pitchFamily="2" charset="2"/>
              <a:buChar char="Ø"/>
            </a:pPr>
            <a:r>
              <a:rPr lang="tr-TR" dirty="0" smtClean="0"/>
              <a:t>İtibar Kaybı</a:t>
            </a:r>
          </a:p>
          <a:p>
            <a:pPr>
              <a:buFont typeface="Wingdings" panose="05000000000000000000" pitchFamily="2" charset="2"/>
              <a:buChar char="Ø"/>
            </a:pPr>
            <a:r>
              <a:rPr lang="tr-TR" dirty="0" smtClean="0"/>
              <a:t>Ticari Sırların Kaybı</a:t>
            </a:r>
          </a:p>
          <a:p>
            <a:pPr>
              <a:buFont typeface="Wingdings" panose="05000000000000000000" pitchFamily="2" charset="2"/>
              <a:buChar char="Ø"/>
            </a:pPr>
            <a:r>
              <a:rPr lang="tr-TR" dirty="0" smtClean="0"/>
              <a:t>Çalışan Sistemin Akamete Uğraması</a:t>
            </a:r>
          </a:p>
          <a:p>
            <a:pPr>
              <a:buFont typeface="Wingdings" panose="05000000000000000000" pitchFamily="2" charset="2"/>
              <a:buChar char="Ø"/>
            </a:pPr>
            <a:r>
              <a:rPr lang="tr-TR" dirty="0" smtClean="0"/>
              <a:t>….</a:t>
            </a:r>
            <a:endParaRPr lang="tr-TR" dirty="0"/>
          </a:p>
        </p:txBody>
      </p:sp>
    </p:spTree>
    <p:extLst>
      <p:ext uri="{BB962C8B-B14F-4D97-AF65-F5344CB8AC3E}">
        <p14:creationId xmlns:p14="http://schemas.microsoft.com/office/powerpoint/2010/main" val="462133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5651 Sayılı Kanun – İÇERİK SAĞLAYICI</a:t>
            </a:r>
          </a:p>
        </p:txBody>
      </p:sp>
      <p:sp>
        <p:nvSpPr>
          <p:cNvPr id="3" name="İçerik Yer Tutucusu 2"/>
          <p:cNvSpPr>
            <a:spLocks noGrp="1"/>
          </p:cNvSpPr>
          <p:nvPr>
            <p:ph idx="1"/>
          </p:nvPr>
        </p:nvSpPr>
        <p:spPr/>
        <p:txBody>
          <a:bodyPr/>
          <a:lstStyle/>
          <a:p>
            <a:r>
              <a:rPr lang="tr-TR" b="1" dirty="0"/>
              <a:t>Madde 6/1 </a:t>
            </a:r>
            <a:endParaRPr lang="tr-TR" b="1" dirty="0" smtClean="0"/>
          </a:p>
          <a:p>
            <a:r>
              <a:rPr lang="tr-TR" dirty="0" smtClean="0"/>
              <a:t>İçerik </a:t>
            </a:r>
            <a:r>
              <a:rPr lang="tr-TR" dirty="0"/>
              <a:t>sağlayıcı, internet ortamında kullanıma sunduğu her türlü içerikten sorumludur</a:t>
            </a:r>
            <a:r>
              <a:rPr lang="tr-TR" dirty="0" smtClean="0"/>
              <a:t>.</a:t>
            </a:r>
          </a:p>
          <a:p>
            <a:r>
              <a:rPr lang="tr-TR" b="1" dirty="0" smtClean="0"/>
              <a:t>Madde 6/2</a:t>
            </a:r>
          </a:p>
          <a:p>
            <a:r>
              <a:rPr lang="tr-TR" dirty="0" smtClean="0"/>
              <a:t>İçerik </a:t>
            </a:r>
            <a:r>
              <a:rPr lang="tr-TR" dirty="0"/>
              <a:t>sağlayıcı, bağlantı sağladığı başkasına ait içerikten sorumlu değildir. Ancak, sunuş biçiminden, bağlantı sağladığı içeriği benimsediği ve kullanıcının söz konusu içeriğe ulaşmasını amaçladığı açıkça belli ise, genel hükümlere göre sorumludur.</a:t>
            </a:r>
            <a:endParaRPr lang="tr-TR" dirty="0"/>
          </a:p>
        </p:txBody>
      </p:sp>
    </p:spTree>
    <p:extLst>
      <p:ext uri="{BB962C8B-B14F-4D97-AF65-F5344CB8AC3E}">
        <p14:creationId xmlns:p14="http://schemas.microsoft.com/office/powerpoint/2010/main" val="407664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5651 Sayılı Kanuna </a:t>
            </a:r>
            <a:r>
              <a:rPr lang="tr-TR" dirty="0" smtClean="0"/>
              <a:t>Göre</a:t>
            </a:r>
            <a:endParaRPr lang="tr-TR" dirty="0"/>
          </a:p>
        </p:txBody>
      </p:sp>
      <p:sp>
        <p:nvSpPr>
          <p:cNvPr id="3" name="İçerik Yer Tutucusu 2"/>
          <p:cNvSpPr>
            <a:spLocks noGrp="1"/>
          </p:cNvSpPr>
          <p:nvPr>
            <p:ph idx="1"/>
          </p:nvPr>
        </p:nvSpPr>
        <p:spPr/>
        <p:txBody>
          <a:bodyPr>
            <a:normAutofit fontScale="92500" lnSpcReduction="10000"/>
          </a:bodyPr>
          <a:lstStyle/>
          <a:p>
            <a:r>
              <a:rPr lang="tr-TR" b="1" dirty="0" smtClean="0"/>
              <a:t>İnternet </a:t>
            </a:r>
            <a:r>
              <a:rPr lang="tr-TR" b="1" dirty="0"/>
              <a:t>sitesinde/sitelerinde kişilik </a:t>
            </a:r>
            <a:r>
              <a:rPr lang="tr-TR" b="1" dirty="0" smtClean="0"/>
              <a:t>haklarını </a:t>
            </a:r>
            <a:r>
              <a:rPr lang="tr-TR" b="1" dirty="0"/>
              <a:t>ihlal eden içerik/içerikler </a:t>
            </a:r>
            <a:r>
              <a:rPr lang="tr-TR" b="1" dirty="0" smtClean="0"/>
              <a:t>varsa;</a:t>
            </a:r>
            <a:endParaRPr lang="tr-TR" b="1" dirty="0"/>
          </a:p>
          <a:p>
            <a:r>
              <a:rPr lang="tr-TR" dirty="0"/>
              <a:t>- İçeriğin Yayından Çıkarılması:</a:t>
            </a:r>
          </a:p>
          <a:p>
            <a:r>
              <a:rPr lang="tr-TR" dirty="0" smtClean="0"/>
              <a:t>- </a:t>
            </a:r>
            <a:r>
              <a:rPr lang="tr-TR" dirty="0"/>
              <a:t>İçeriğe Erişimin Engellenmesi:</a:t>
            </a:r>
          </a:p>
          <a:p>
            <a:r>
              <a:rPr lang="tr-TR" dirty="0"/>
              <a:t>İnternet ortamındaki bir içerik nedeniyle kişilik hakkının ihlal edildiğini iddia eden gerçek veya tüzel kişiler ile kurum ve kuruluşlar, içerik sağlayıcısına, içerik sağlayıcısına ulaşamamaları halinde ise yer sağlayıcısına başvurarak uyarı yöntemi ile içeriğin yayından çıkarılmasını isteyebileceği gibi, doğrudan Sulh Ceza Hakimliğine başvurarak içeriğe erişimin engellenmesini de isteyebilir.</a:t>
            </a:r>
          </a:p>
          <a:p>
            <a:r>
              <a:rPr lang="tr-TR" dirty="0"/>
              <a:t>Kişilik hakkı ihlal edilen kişinin talebi, içerik ve/veya yer sağlayıcısı tarafından en geç yirmi dört saat içinde </a:t>
            </a:r>
            <a:r>
              <a:rPr lang="tr-TR" dirty="0" smtClean="0"/>
              <a:t>cevaplandırılmalıdır</a:t>
            </a:r>
            <a:r>
              <a:rPr lang="tr-TR" dirty="0"/>
              <a:t>.</a:t>
            </a:r>
          </a:p>
          <a:p>
            <a:endParaRPr lang="tr-TR" dirty="0"/>
          </a:p>
        </p:txBody>
      </p:sp>
    </p:spTree>
    <p:extLst>
      <p:ext uri="{BB962C8B-B14F-4D97-AF65-F5344CB8AC3E}">
        <p14:creationId xmlns:p14="http://schemas.microsoft.com/office/powerpoint/2010/main" val="263361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1- </a:t>
            </a:r>
            <a:r>
              <a:rPr lang="tr-TR" dirty="0">
                <a:hlinkClick r:id="rId2"/>
              </a:rPr>
              <a:t>https://</a:t>
            </a:r>
            <a:r>
              <a:rPr lang="tr-TR" dirty="0" smtClean="0">
                <a:hlinkClick r:id="rId2"/>
              </a:rPr>
              <a:t>www.platinbilisim.com.tr/TR/Cozumlerimiz/kisisel-verilerin-korunmasi-kanunu-kvk-teknik-uyumluluk</a:t>
            </a:r>
            <a:r>
              <a:rPr lang="tr-TR" dirty="0" smtClean="0"/>
              <a:t>  E.T.:30.01.2020</a:t>
            </a:r>
          </a:p>
          <a:p>
            <a:r>
              <a:rPr lang="tr-TR" dirty="0" smtClean="0"/>
              <a:t>2-</a:t>
            </a:r>
            <a:r>
              <a:rPr lang="tr-TR" dirty="0" smtClean="0">
                <a:hlinkClick r:id="rId3"/>
              </a:rPr>
              <a:t> https</a:t>
            </a:r>
            <a:r>
              <a:rPr lang="tr-TR" dirty="0">
                <a:hlinkClick r:id="rId3"/>
              </a:rPr>
              <a:t>://</a:t>
            </a:r>
            <a:r>
              <a:rPr lang="tr-TR" dirty="0" smtClean="0">
                <a:hlinkClick r:id="rId3"/>
              </a:rPr>
              <a:t>www.kvkk.gov.tr/SharedFolderServer/CMSFiles/7d5b0a2f-e0ea-41e0-bf0b-bc9e43dfb57a.pdf</a:t>
            </a:r>
            <a:r>
              <a:rPr lang="tr-TR" dirty="0"/>
              <a:t> E.T.:</a:t>
            </a:r>
            <a:r>
              <a:rPr lang="tr-TR" dirty="0" smtClean="0"/>
              <a:t>30.01.2020</a:t>
            </a:r>
          </a:p>
          <a:p>
            <a:r>
              <a:rPr lang="tr-TR" dirty="0" smtClean="0"/>
              <a:t>3- </a:t>
            </a:r>
            <a:r>
              <a:rPr lang="tr-TR" dirty="0">
                <a:hlinkClick r:id="rId4"/>
              </a:rPr>
              <a:t>https://</a:t>
            </a:r>
            <a:r>
              <a:rPr lang="tr-TR" dirty="0" smtClean="0">
                <a:hlinkClick r:id="rId4"/>
              </a:rPr>
              <a:t>www.esb.org.tr/sss</a:t>
            </a:r>
            <a:r>
              <a:rPr lang="tr-TR" dirty="0" smtClean="0"/>
              <a:t> E.T</a:t>
            </a:r>
            <a:r>
              <a:rPr lang="tr-TR" dirty="0"/>
              <a:t>.:30.01.2020</a:t>
            </a:r>
          </a:p>
          <a:p>
            <a:endParaRPr lang="tr-TR" dirty="0"/>
          </a:p>
        </p:txBody>
      </p:sp>
    </p:spTree>
    <p:extLst>
      <p:ext uri="{BB962C8B-B14F-4D97-AF65-F5344CB8AC3E}">
        <p14:creationId xmlns:p14="http://schemas.microsoft.com/office/powerpoint/2010/main" val="3564542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dirty="0"/>
              <a:t>Kişisel Verileri Koruma Kanunun Amacı:</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dirty="0" smtClean="0"/>
              <a:t> Anayasada </a:t>
            </a:r>
            <a:r>
              <a:rPr lang="tr-TR" dirty="0"/>
              <a:t>öngörülen başta özel hayatın gizliliği olmak üzere temel hak ve özgürlüklerin </a:t>
            </a:r>
            <a:r>
              <a:rPr lang="tr-TR" dirty="0" smtClean="0"/>
              <a:t>korunması</a:t>
            </a:r>
          </a:p>
          <a:p>
            <a:pPr>
              <a:buFont typeface="Wingdings" panose="05000000000000000000" pitchFamily="2" charset="2"/>
              <a:buChar char="Ø"/>
            </a:pPr>
            <a:r>
              <a:rPr lang="tr-TR" dirty="0"/>
              <a:t> </a:t>
            </a:r>
            <a:r>
              <a:rPr lang="tr-TR" dirty="0" smtClean="0"/>
              <a:t>Kişinin </a:t>
            </a:r>
            <a:r>
              <a:rPr lang="tr-TR" dirty="0"/>
              <a:t>mahremiyet hakkının </a:t>
            </a:r>
            <a:r>
              <a:rPr lang="tr-TR" dirty="0" smtClean="0"/>
              <a:t>korunması</a:t>
            </a:r>
          </a:p>
          <a:p>
            <a:pPr>
              <a:buFont typeface="Wingdings" panose="05000000000000000000" pitchFamily="2" charset="2"/>
              <a:buChar char="Ø"/>
            </a:pPr>
            <a:r>
              <a:rPr lang="tr-TR" dirty="0"/>
              <a:t> </a:t>
            </a:r>
            <a:r>
              <a:rPr lang="tr-TR" dirty="0" smtClean="0"/>
              <a:t>Kişinin </a:t>
            </a:r>
            <a:r>
              <a:rPr lang="tr-TR" dirty="0"/>
              <a:t>bilgi güvenliği hakkının </a:t>
            </a:r>
            <a:r>
              <a:rPr lang="tr-TR" dirty="0" smtClean="0"/>
              <a:t>korunması</a:t>
            </a:r>
          </a:p>
          <a:p>
            <a:pPr>
              <a:buFont typeface="Wingdings" panose="05000000000000000000" pitchFamily="2" charset="2"/>
              <a:buChar char="Ø"/>
            </a:pPr>
            <a:r>
              <a:rPr lang="tr-TR" dirty="0"/>
              <a:t> </a:t>
            </a:r>
            <a:r>
              <a:rPr lang="tr-TR" dirty="0" smtClean="0"/>
              <a:t>Kişisel </a:t>
            </a:r>
            <a:r>
              <a:rPr lang="tr-TR" dirty="0"/>
              <a:t>verilerin işlenmesinin kontrol altına </a:t>
            </a:r>
            <a:r>
              <a:rPr lang="tr-TR" dirty="0" smtClean="0"/>
              <a:t>alınması</a:t>
            </a:r>
          </a:p>
          <a:p>
            <a:pPr>
              <a:buFont typeface="Wingdings" panose="05000000000000000000" pitchFamily="2" charset="2"/>
              <a:buChar char="Ø"/>
            </a:pPr>
            <a:r>
              <a:rPr lang="tr-TR" dirty="0"/>
              <a:t> </a:t>
            </a:r>
            <a:r>
              <a:rPr lang="tr-TR" dirty="0" smtClean="0"/>
              <a:t>Kişisel </a:t>
            </a:r>
            <a:r>
              <a:rPr lang="tr-TR" dirty="0"/>
              <a:t>verileri işleyen tüzel ve gerçek kişilerin yükümlülüklerinin ve uyacakları usul/esasların belirlenmesi</a:t>
            </a:r>
          </a:p>
        </p:txBody>
      </p:sp>
    </p:spTree>
    <p:extLst>
      <p:ext uri="{BB962C8B-B14F-4D97-AF65-F5344CB8AC3E}">
        <p14:creationId xmlns:p14="http://schemas.microsoft.com/office/powerpoint/2010/main" val="1984063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Kişisel Veri</a:t>
            </a:r>
            <a:r>
              <a:rPr lang="tr-TR" dirty="0" smtClean="0"/>
              <a:t>:</a:t>
            </a:r>
            <a:endParaRPr lang="tr-TR" dirty="0"/>
          </a:p>
        </p:txBody>
      </p:sp>
      <p:sp>
        <p:nvSpPr>
          <p:cNvPr id="3" name="İçerik Yer Tutucusu 2"/>
          <p:cNvSpPr>
            <a:spLocks noGrp="1"/>
          </p:cNvSpPr>
          <p:nvPr>
            <p:ph idx="1"/>
          </p:nvPr>
        </p:nvSpPr>
        <p:spPr/>
        <p:txBody>
          <a:bodyPr/>
          <a:lstStyle/>
          <a:p>
            <a:r>
              <a:rPr lang="tr-TR" dirty="0" err="1" smtClean="0"/>
              <a:t>KVKK’da</a:t>
            </a:r>
            <a:r>
              <a:rPr lang="tr-TR" dirty="0" smtClean="0"/>
              <a:t> </a:t>
            </a:r>
            <a:r>
              <a:rPr lang="tr-TR" dirty="0"/>
              <a:t>kişisel veriler genel kişisel veriler ve özel kişisel veriler (diğer adıyla hassas veriler) olmak üzere ikiye ayrılmıştır.</a:t>
            </a:r>
          </a:p>
          <a:p>
            <a:pPr>
              <a:buFont typeface="Wingdings" panose="05000000000000000000" pitchFamily="2" charset="2"/>
              <a:buChar char="Ø"/>
            </a:pPr>
            <a:r>
              <a:rPr lang="tr-TR" dirty="0"/>
              <a:t>Genel kişisel veriler ad-</a:t>
            </a:r>
            <a:r>
              <a:rPr lang="tr-TR" dirty="0" err="1"/>
              <a:t>soyad</a:t>
            </a:r>
            <a:r>
              <a:rPr lang="tr-TR" dirty="0"/>
              <a:t>, </a:t>
            </a:r>
            <a:r>
              <a:rPr lang="tr-TR" dirty="0" err="1"/>
              <a:t>tc</a:t>
            </a:r>
            <a:r>
              <a:rPr lang="tr-TR" dirty="0"/>
              <a:t> kimlik </a:t>
            </a:r>
            <a:r>
              <a:rPr lang="tr-TR" dirty="0" err="1"/>
              <a:t>no</a:t>
            </a:r>
            <a:r>
              <a:rPr lang="tr-TR" dirty="0"/>
              <a:t>, doğum yeri, doğum tarihi gibi klasik anlamda kişisel verilerimizden </a:t>
            </a:r>
            <a:r>
              <a:rPr lang="tr-TR" dirty="0" smtClean="0"/>
              <a:t>oluşmaktadır.</a:t>
            </a:r>
          </a:p>
          <a:p>
            <a:pPr>
              <a:buFont typeface="Wingdings" panose="05000000000000000000" pitchFamily="2" charset="2"/>
              <a:buChar char="Ø"/>
            </a:pPr>
            <a:r>
              <a:rPr lang="tr-TR" dirty="0" smtClean="0"/>
              <a:t>Hassas </a:t>
            </a:r>
            <a:r>
              <a:rPr lang="tr-TR" dirty="0"/>
              <a:t>veriler kanunda “Kişilerin ırkı, etnik kökeni, siyasi düşüncesi, felsefi inancı, dini, mezhebi veya diğer inançları, kılık ve kıyafeti, dernek, vakıf ya da sendika üyeliği, sağlığı, cinsel hayatı, ceza mahkûmiyeti ve güvenlik tedbirleriyle ilgili verileri ile </a:t>
            </a:r>
            <a:r>
              <a:rPr lang="tr-TR" dirty="0" err="1"/>
              <a:t>biyometrik</a:t>
            </a:r>
            <a:r>
              <a:rPr lang="tr-TR" dirty="0"/>
              <a:t> ve genetik verileri” olarak sayılmıştır.</a:t>
            </a:r>
          </a:p>
          <a:p>
            <a:endParaRPr lang="tr-TR" dirty="0"/>
          </a:p>
        </p:txBody>
      </p:sp>
    </p:spTree>
    <p:extLst>
      <p:ext uri="{BB962C8B-B14F-4D97-AF65-F5344CB8AC3E}">
        <p14:creationId xmlns:p14="http://schemas.microsoft.com/office/powerpoint/2010/main" val="452172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Kişisel Veri Nedir?</a:t>
            </a:r>
          </a:p>
        </p:txBody>
      </p:sp>
      <p:sp>
        <p:nvSpPr>
          <p:cNvPr id="3" name="İçerik Yer Tutucusu 2"/>
          <p:cNvSpPr>
            <a:spLocks noGrp="1"/>
          </p:cNvSpPr>
          <p:nvPr>
            <p:ph idx="1"/>
          </p:nvPr>
        </p:nvSpPr>
        <p:spPr/>
        <p:txBody>
          <a:bodyPr/>
          <a:lstStyle/>
          <a:p>
            <a:r>
              <a:rPr lang="tr-TR" dirty="0"/>
              <a:t>Kişisel veri, kimliği belirli veya belirlenebilir gerçek kişiye ilişkin her türlü bilgiyi ifade etmektedir. Kişisel veriden söz edebilmek için, verinin bir gerçek kişiye ilişkin olması ve bu kişinin de belirli ya da belirlenebilir nitelikte olması gerekmektedir. Buna göre; </a:t>
            </a:r>
            <a:endParaRPr lang="tr-TR" dirty="0" smtClean="0"/>
          </a:p>
          <a:p>
            <a:r>
              <a:rPr lang="tr-TR" dirty="0" smtClean="0"/>
              <a:t>1</a:t>
            </a:r>
            <a:r>
              <a:rPr lang="tr-TR" dirty="0"/>
              <a:t>. </a:t>
            </a:r>
            <a:r>
              <a:rPr lang="tr-TR" b="1" dirty="0"/>
              <a:t>Gerçek kişiye ilişkin olma: </a:t>
            </a:r>
            <a:r>
              <a:rPr lang="tr-TR" dirty="0"/>
              <a:t>Kişisel veri, gerçek kişiye ilişkin olup, tüzel kişilere ilişkin veriler kişisel verinin tanımının dışındadır. Dolayısıyla, bir şirketin ticaret unvanı ya da adresi gibi tüzel kişiliğe ilişkin bilgiler (bir gerçek kişiyle ilişkilendirilebilecekleri durumlar haricinde) kişisel veri sayılmayacaktır</a:t>
            </a:r>
          </a:p>
        </p:txBody>
      </p:sp>
    </p:spTree>
    <p:extLst>
      <p:ext uri="{BB962C8B-B14F-4D97-AF65-F5344CB8AC3E}">
        <p14:creationId xmlns:p14="http://schemas.microsoft.com/office/powerpoint/2010/main" val="3521185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Kişisel Veri Nedir?</a:t>
            </a:r>
          </a:p>
        </p:txBody>
      </p:sp>
      <p:sp>
        <p:nvSpPr>
          <p:cNvPr id="3" name="İçerik Yer Tutucusu 2"/>
          <p:cNvSpPr>
            <a:spLocks noGrp="1"/>
          </p:cNvSpPr>
          <p:nvPr>
            <p:ph idx="1"/>
          </p:nvPr>
        </p:nvSpPr>
        <p:spPr/>
        <p:txBody>
          <a:bodyPr/>
          <a:lstStyle/>
          <a:p>
            <a:r>
              <a:rPr lang="tr-TR" b="1" dirty="0"/>
              <a:t>2. Kişiyi belirli veya belirlenebilir kılması: </a:t>
            </a:r>
            <a:r>
              <a:rPr lang="tr-TR" dirty="0"/>
              <a:t>Kişisel veri, ilgili kişinin doğrudan kimliğini gösterebileceği gibi, o kişinin kimliğini doğrudan göstermemekle birlikte, herhangi bir kayıtla ilişkilendirilmesi sonucunda kişinin belirlenmesini sağlayan tüm bilgileri de kapsar</a:t>
            </a:r>
          </a:p>
        </p:txBody>
      </p:sp>
    </p:spTree>
    <p:extLst>
      <p:ext uri="{BB962C8B-B14F-4D97-AF65-F5344CB8AC3E}">
        <p14:creationId xmlns:p14="http://schemas.microsoft.com/office/powerpoint/2010/main" val="1078118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Kişisel Veri Nedir?</a:t>
            </a:r>
          </a:p>
        </p:txBody>
      </p:sp>
      <p:sp>
        <p:nvSpPr>
          <p:cNvPr id="3" name="İçerik Yer Tutucusu 2"/>
          <p:cNvSpPr>
            <a:spLocks noGrp="1"/>
          </p:cNvSpPr>
          <p:nvPr>
            <p:ph idx="1"/>
          </p:nvPr>
        </p:nvSpPr>
        <p:spPr/>
        <p:txBody>
          <a:bodyPr/>
          <a:lstStyle/>
          <a:p>
            <a:r>
              <a:rPr lang="tr-TR" b="1" dirty="0"/>
              <a:t>3. Her türlü bilgi: </a:t>
            </a:r>
            <a:r>
              <a:rPr lang="tr-TR" dirty="0"/>
              <a:t>Bu ifade son derece geniş olup, bir gerçek kişinin; adı, soyadı, doğum tarihi ve doğum yeri gibi bireyin sadece kimliğini ortaya koyan bilgiler değil; telefon numarası, motorlu taşıt plakası, sosyal güvenlik numarası, pasaport numarası, özgeçmiş, resim, görüntü ve ses kayıtları, parmak izleri, e-posta adresi, hobiler, tercihler, etkileşimde bulunulan kişiler, grup üyelikleri, aile bilgileri, sağlık bilgileri gibi kişiyi doğrudan veya dolaylı olarak belirlenebilir kılan tüm veriler kişisel veri olarak kabul edilmektedir. </a:t>
            </a:r>
          </a:p>
        </p:txBody>
      </p:sp>
    </p:spTree>
    <p:extLst>
      <p:ext uri="{BB962C8B-B14F-4D97-AF65-F5344CB8AC3E}">
        <p14:creationId xmlns:p14="http://schemas.microsoft.com/office/powerpoint/2010/main" val="2828746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Kişisel Veri Güvenliğini </a:t>
            </a:r>
            <a:r>
              <a:rPr lang="tr-TR" dirty="0" smtClean="0"/>
              <a:t>Sağlamak</a:t>
            </a:r>
            <a:endParaRPr lang="tr-TR" dirty="0"/>
          </a:p>
        </p:txBody>
      </p:sp>
      <p:sp>
        <p:nvSpPr>
          <p:cNvPr id="3" name="İçerik Yer Tutucusu 2"/>
          <p:cNvSpPr>
            <a:spLocks noGrp="1"/>
          </p:cNvSpPr>
          <p:nvPr>
            <p:ph idx="1"/>
          </p:nvPr>
        </p:nvSpPr>
        <p:spPr>
          <a:xfrm>
            <a:off x="522514" y="1064999"/>
            <a:ext cx="10633166" cy="5158519"/>
          </a:xfrm>
        </p:spPr>
        <p:txBody>
          <a:bodyPr>
            <a:normAutofit fontScale="85000" lnSpcReduction="10000"/>
          </a:bodyPr>
          <a:lstStyle/>
          <a:p>
            <a:r>
              <a:rPr lang="tr-TR" dirty="0" smtClean="0"/>
              <a:t>•</a:t>
            </a:r>
            <a:r>
              <a:rPr lang="tr-TR" dirty="0"/>
              <a:t>Kişisel Verilerin, yanlışlıkla yada kötü niyetle kurum dışına çıkarılmasını önlemek,</a:t>
            </a:r>
          </a:p>
          <a:p>
            <a:r>
              <a:rPr lang="tr-TR" dirty="0"/>
              <a:t>•Kullanıcıların internet erişimlerini denetlemek ve oluşabilecek saldırılara karşı önlem almak,</a:t>
            </a:r>
          </a:p>
          <a:p>
            <a:r>
              <a:rPr lang="tr-TR" dirty="0"/>
              <a:t>•Kullanıcı makinelerinin hedefli bir saldırıya maruz kalmaması için mutlaka güvenlik açıklıklarına karşı korunmasını sağlamak,</a:t>
            </a:r>
          </a:p>
          <a:p>
            <a:r>
              <a:rPr lang="tr-TR" dirty="0"/>
              <a:t>•Düzenli olarak zafiyet kontrollerin yapılmasını sağlamak,</a:t>
            </a:r>
          </a:p>
          <a:p>
            <a:r>
              <a:rPr lang="tr-TR" dirty="0"/>
              <a:t>•Kötü amaçlı yazılımlardan korunmak adına </a:t>
            </a:r>
            <a:r>
              <a:rPr lang="tr-TR" dirty="0" err="1"/>
              <a:t>antivirus</a:t>
            </a:r>
            <a:r>
              <a:rPr lang="tr-TR" dirty="0"/>
              <a:t>, </a:t>
            </a:r>
            <a:r>
              <a:rPr lang="tr-TR" dirty="0" err="1"/>
              <a:t>antispam</a:t>
            </a:r>
            <a:r>
              <a:rPr lang="tr-TR" dirty="0"/>
              <a:t> gibi ürünleri kullanmak,</a:t>
            </a:r>
          </a:p>
          <a:p>
            <a:r>
              <a:rPr lang="tr-TR" dirty="0" smtClean="0"/>
              <a:t>•</a:t>
            </a:r>
            <a:r>
              <a:rPr lang="tr-TR" dirty="0"/>
              <a:t>Güvenlik ön planda olduğu için kullanıcı kimlik doğrulama ve yönetme ürünlerini kullanmak,</a:t>
            </a:r>
          </a:p>
          <a:p>
            <a:r>
              <a:rPr lang="tr-TR" dirty="0"/>
              <a:t>•Kişisel verilerin herhangi bir </a:t>
            </a:r>
            <a:r>
              <a:rPr lang="tr-TR" dirty="0" smtClean="0"/>
              <a:t>sebeple </a:t>
            </a:r>
            <a:r>
              <a:rPr lang="tr-TR" dirty="0"/>
              <a:t>zarar görmesi durumunda verilerin geriye getirilmesini sağlamak nedeni ile yedekleme sistemlerin çalıştığının ve geri dönüşlerinin sağlıklı olduğunun detaylı kontrollerinin sağlanması gerekmektedir.</a:t>
            </a:r>
          </a:p>
          <a:p>
            <a:endParaRPr lang="tr-TR" dirty="0"/>
          </a:p>
        </p:txBody>
      </p:sp>
    </p:spTree>
    <p:extLst>
      <p:ext uri="{BB962C8B-B14F-4D97-AF65-F5344CB8AC3E}">
        <p14:creationId xmlns:p14="http://schemas.microsoft.com/office/powerpoint/2010/main" val="2738038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KVKK Uyumluluk </a:t>
            </a:r>
            <a:r>
              <a:rPr lang="tr-TR" dirty="0" smtClean="0"/>
              <a:t>Adımları</a:t>
            </a:r>
            <a:endParaRPr lang="tr-TR" dirty="0"/>
          </a:p>
        </p:txBody>
      </p:sp>
      <p:sp>
        <p:nvSpPr>
          <p:cNvPr id="3" name="İçerik Yer Tutucusu 2"/>
          <p:cNvSpPr>
            <a:spLocks noGrp="1"/>
          </p:cNvSpPr>
          <p:nvPr>
            <p:ph idx="1"/>
          </p:nvPr>
        </p:nvSpPr>
        <p:spPr>
          <a:xfrm>
            <a:off x="1097280" y="1064999"/>
            <a:ext cx="8317308" cy="4804095"/>
          </a:xfrm>
        </p:spPr>
        <p:txBody>
          <a:bodyPr>
            <a:normAutofit/>
          </a:bodyPr>
          <a:lstStyle/>
          <a:p>
            <a:r>
              <a:rPr lang="tr-TR" dirty="0"/>
              <a:t>Faz 1</a:t>
            </a:r>
          </a:p>
          <a:p>
            <a:r>
              <a:rPr lang="tr-TR" dirty="0"/>
              <a:t>  - Veri Analizi (Hangi Kişisel Veriler Var)</a:t>
            </a:r>
          </a:p>
          <a:p>
            <a:r>
              <a:rPr lang="tr-TR" dirty="0"/>
              <a:t>  - Verilerin Yaşam Döngüsünün çıkartılması (Kişisel Verilerin Yaşam Süreci)</a:t>
            </a:r>
          </a:p>
          <a:p>
            <a:r>
              <a:rPr lang="tr-TR" dirty="0"/>
              <a:t>  - Verilerin Uyumluluğu (Kişisel Verilerin Hukuki Çerçevede Uyumluluğu)</a:t>
            </a:r>
          </a:p>
          <a:p>
            <a:r>
              <a:rPr lang="tr-TR" dirty="0"/>
              <a:t> </a:t>
            </a:r>
          </a:p>
          <a:p>
            <a:endParaRPr lang="tr-TR" dirty="0"/>
          </a:p>
        </p:txBody>
      </p:sp>
    </p:spTree>
    <p:extLst>
      <p:ext uri="{BB962C8B-B14F-4D97-AF65-F5344CB8AC3E}">
        <p14:creationId xmlns:p14="http://schemas.microsoft.com/office/powerpoint/2010/main" val="3754018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98FC9F39-2869-4FEB-A3F1-4BD57F75EF41}" vid="{728FA77C-9B79-4EDE-B446-6FF140AB3617}"/>
    </a:ext>
  </a:extLst>
</a:theme>
</file>

<file path=docProps/app.xml><?xml version="1.0" encoding="utf-8"?>
<Properties xmlns="http://schemas.openxmlformats.org/officeDocument/2006/extended-properties" xmlns:vt="http://schemas.openxmlformats.org/officeDocument/2006/docPropsVTypes">
  <Template>nmyo</Template>
  <TotalTime>1114</TotalTime>
  <Words>1321</Words>
  <Application>Microsoft Office PowerPoint</Application>
  <PresentationFormat>Geniş ekran</PresentationFormat>
  <Paragraphs>106</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Calibri</vt:lpstr>
      <vt:lpstr>Times New Roman</vt:lpstr>
      <vt:lpstr>Wingdings</vt:lpstr>
      <vt:lpstr>nmyo</vt:lpstr>
      <vt:lpstr>WEB SİTESİ GÜVENLİK AYARLARI</vt:lpstr>
      <vt:lpstr>SORUMLULUKLAR</vt:lpstr>
      <vt:lpstr>Kişisel Verileri Koruma Kanunun Amacı:</vt:lpstr>
      <vt:lpstr>Kişisel Veri:</vt:lpstr>
      <vt:lpstr>Kişisel Veri Nedir?</vt:lpstr>
      <vt:lpstr>Kişisel Veri Nedir?</vt:lpstr>
      <vt:lpstr>Kişisel Veri Nedir?</vt:lpstr>
      <vt:lpstr>Kişisel Veri Güvenliğini Sağlamak</vt:lpstr>
      <vt:lpstr>KVKK Uyumluluk Adımları</vt:lpstr>
      <vt:lpstr>KVKK Uyumluluk Adımları</vt:lpstr>
      <vt:lpstr>KVKK Uyumluluk Adımları</vt:lpstr>
      <vt:lpstr>5651 Sayılı Kanun</vt:lpstr>
      <vt:lpstr> 5651 Sayılı Kanun – Yer Sağlayıcı</vt:lpstr>
      <vt:lpstr> 5651 Sayılı Kanun – Yer Sağlayıcı</vt:lpstr>
      <vt:lpstr>5651 Sayılı Kanun– Yer Sağlayıcı</vt:lpstr>
      <vt:lpstr>5651 Sayılı Kanun– Yer Sağlayıcı Trafik Bilgisi</vt:lpstr>
      <vt:lpstr>5651 Sayılı Kanuna Göre Yapılması Gerekenler</vt:lpstr>
      <vt:lpstr>5651 Sayılı Kanun – İÇERİK SAĞLAYICI</vt:lpstr>
      <vt:lpstr>5651 Sayılı Kanun – İÇERİK SAĞLAYICI</vt:lpstr>
      <vt:lpstr>5651 Sayılı Kanun – İÇERİK SAĞLAYICI</vt:lpstr>
      <vt:lpstr>5651 Sayılı Kanuna Göre</vt:lpstr>
      <vt:lpstr>Kaynakça</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Salih</dc:creator>
  <cp:lastModifiedBy>Windows Kullanıcısı</cp:lastModifiedBy>
  <cp:revision>56</cp:revision>
  <dcterms:created xsi:type="dcterms:W3CDTF">2020-01-26T08:38:28Z</dcterms:created>
  <dcterms:modified xsi:type="dcterms:W3CDTF">2020-02-03T10:23:57Z</dcterms:modified>
</cp:coreProperties>
</file>