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59428-E6F9-417B-AF28-30C32FE4FAF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3C19F-7707-4DDA-9532-E0069CF0E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65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40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5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24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002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8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7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28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32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86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7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80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21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39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46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78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62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38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356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2187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5644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946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6942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48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6900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579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5944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142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29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672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9004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7625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918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423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76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82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10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6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6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4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1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TURİZM PAZARLAMASI</a:t>
            </a:r>
            <a:endParaRPr lang="tr-TR" altLang="tr-TR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pPr eaLnBrk="1" hangingPunct="1"/>
            <a:r>
              <a:rPr lang="tr-TR" altLang="tr-TR" sz="3200" smtClean="0"/>
              <a:t>Emir Hilmi Üner</a:t>
            </a:r>
          </a:p>
        </p:txBody>
      </p:sp>
    </p:spTree>
    <p:extLst>
      <p:ext uri="{BB962C8B-B14F-4D97-AF65-F5344CB8AC3E}">
        <p14:creationId xmlns:p14="http://schemas.microsoft.com/office/powerpoint/2010/main" val="838997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İçerik Yer Tutucusu 2"/>
          <p:cNvSpPr>
            <a:spLocks noGrp="1"/>
          </p:cNvSpPr>
          <p:nvPr>
            <p:ph idx="4294967295"/>
          </p:nvPr>
        </p:nvSpPr>
        <p:spPr>
          <a:xfrm>
            <a:off x="1143000" y="762000"/>
            <a:ext cx="10210800" cy="5440363"/>
          </a:xfrm>
        </p:spPr>
        <p:txBody>
          <a:bodyPr rtlCol="0">
            <a:normAutofit fontScale="85000" lnSpcReduction="10000"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Turizm endüstrisindeki işletmeler için tutundurmanın önemli olmasının nedenleri şunlardır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Turistik talebin mevsimselliği</a:t>
            </a: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Turistik ürünlerin ekonomik koşullara ve fiyat düzeylerine karşı duyarlılığının yüksek oluşu</a:t>
            </a: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Turistik ürünün soyut ürün özelliği</a:t>
            </a: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Marka bağımlılığı yaratmadaki zorluk</a:t>
            </a: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Turistik ürünlerin birbirleriyle ve diğer mal ve hizmetlerle arasında şiddetli bir rekabetin olması</a:t>
            </a:r>
          </a:p>
          <a:p>
            <a:pPr marL="0" indent="0" algn="just"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İkame edilebilmesinin yüksek oluşudur.</a:t>
            </a:r>
          </a:p>
        </p:txBody>
      </p:sp>
    </p:spTree>
    <p:extLst>
      <p:ext uri="{BB962C8B-B14F-4D97-AF65-F5344CB8AC3E}">
        <p14:creationId xmlns:p14="http://schemas.microsoft.com/office/powerpoint/2010/main" val="228273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Başlık 1"/>
          <p:cNvSpPr>
            <a:spLocks noGrp="1"/>
          </p:cNvSpPr>
          <p:nvPr>
            <p:ph type="title" idx="4294967295"/>
          </p:nvPr>
        </p:nvSpPr>
        <p:spPr>
          <a:xfrm>
            <a:off x="1905000" y="457200"/>
            <a:ext cx="8229600" cy="8080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TUTUNDURMA KARMASI OLUŞTURMA SÜRECİ</a:t>
            </a:r>
          </a:p>
        </p:txBody>
      </p:sp>
      <p:pic>
        <p:nvPicPr>
          <p:cNvPr id="13619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990600"/>
            <a:ext cx="6891338" cy="5494338"/>
          </a:xfrm>
        </p:spPr>
      </p:pic>
    </p:spTree>
    <p:extLst>
      <p:ext uri="{BB962C8B-B14F-4D97-AF65-F5344CB8AC3E}">
        <p14:creationId xmlns:p14="http://schemas.microsoft.com/office/powerpoint/2010/main" val="41401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Başlık 1"/>
          <p:cNvSpPr>
            <a:spLocks noGrp="1"/>
          </p:cNvSpPr>
          <p:nvPr>
            <p:ph type="title" idx="4294967295"/>
          </p:nvPr>
        </p:nvSpPr>
        <p:spPr>
          <a:xfrm>
            <a:off x="1752600" y="5334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DAĞITIM AŞAMALARI</a:t>
            </a:r>
          </a:p>
        </p:txBody>
      </p:sp>
      <p:sp>
        <p:nvSpPr>
          <p:cNvPr id="62467" name="İçerik Yer Tutucusu 2"/>
          <p:cNvSpPr>
            <a:spLocks noGrp="1"/>
          </p:cNvSpPr>
          <p:nvPr>
            <p:ph idx="4294967295"/>
          </p:nvPr>
        </p:nvSpPr>
        <p:spPr>
          <a:xfrm>
            <a:off x="1219200" y="1417638"/>
            <a:ext cx="8229600" cy="4525962"/>
          </a:xfrm>
        </p:spPr>
        <p:txBody>
          <a:bodyPr rtlCol="0">
            <a:normAutofit lnSpcReduction="10000"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Turizm işletmelerinde dağıtım aşamaları dağıtım sisteminde bulunan aracı sayısına göre belirlenmektedir. Bu anlamda dağıtım aşamalarını: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Tek aşamalı sistem</a:t>
            </a:r>
          </a:p>
          <a:p>
            <a:pPr marL="0" indent="0" algn="just" eaLnBrk="1" fontAlgn="auto" hangingPunct="1"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İki aşamalı sistem</a:t>
            </a:r>
          </a:p>
          <a:p>
            <a:pPr marL="0" indent="0" algn="just" eaLnBrk="1" fontAlgn="auto" hangingPunct="1"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Üç aşamalı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sistem ve Dört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aşamalı sistem şeklinde inceleyebiliriz.</a:t>
            </a:r>
          </a:p>
        </p:txBody>
      </p:sp>
    </p:spTree>
    <p:extLst>
      <p:ext uri="{BB962C8B-B14F-4D97-AF65-F5344CB8AC3E}">
        <p14:creationId xmlns:p14="http://schemas.microsoft.com/office/powerpoint/2010/main" val="177008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Başlık 1"/>
          <p:cNvSpPr>
            <a:spLocks noGrp="1"/>
          </p:cNvSpPr>
          <p:nvPr>
            <p:ph type="title" idx="4294967295"/>
          </p:nvPr>
        </p:nvSpPr>
        <p:spPr>
          <a:xfrm>
            <a:off x="1790700" y="6096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TEK AŞAMALI SİSTEM</a:t>
            </a:r>
          </a:p>
        </p:txBody>
      </p:sp>
      <p:sp>
        <p:nvSpPr>
          <p:cNvPr id="63491" name="İçerik Yer Tutucusu 2"/>
          <p:cNvSpPr>
            <a:spLocks noGrp="1"/>
          </p:cNvSpPr>
          <p:nvPr>
            <p:ph idx="4294967295"/>
          </p:nvPr>
        </p:nvSpPr>
        <p:spPr>
          <a:xfrm>
            <a:off x="914400" y="1524000"/>
            <a:ext cx="9982200" cy="452596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90000"/>
              </a:lnSpc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Bu sistemde tüketici, turistik mal ve hizmetlerden herhangi bir aracı olmaksızın yararlanmakta, direk tüketicinin kendisi ürün talebinde bulunmaktadır.  </a:t>
            </a:r>
          </a:p>
          <a:p>
            <a:pPr marL="0" indent="0" algn="just" eaLnBrk="1" fontAlgn="auto" hangingPunct="1">
              <a:lnSpc>
                <a:spcPct val="90000"/>
              </a:lnSpc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Turistin, otel rezervasyonunu bizzat kendisinin otele başvurarak yapması tek aşamalı sistem için iyi bir örnektir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lnSpc>
                <a:spcPct val="90000"/>
              </a:lnSpc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Bir çok restoran, yazlık kamp tesisleri ve küçük ölçekli turistik gezi hizmetleri sunan işletmeler bu sistemi kullanmaktadır.</a:t>
            </a:r>
          </a:p>
        </p:txBody>
      </p:sp>
    </p:spTree>
    <p:extLst>
      <p:ext uri="{BB962C8B-B14F-4D97-AF65-F5344CB8AC3E}">
        <p14:creationId xmlns:p14="http://schemas.microsoft.com/office/powerpoint/2010/main" val="1916814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Başlık 1"/>
          <p:cNvSpPr>
            <a:spLocks noGrp="1"/>
          </p:cNvSpPr>
          <p:nvPr>
            <p:ph type="title" idx="4294967295"/>
          </p:nvPr>
        </p:nvSpPr>
        <p:spPr>
          <a:xfrm>
            <a:off x="1600200" y="685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İKİ AŞAMALI SİSTEM</a:t>
            </a:r>
          </a:p>
        </p:txBody>
      </p:sp>
      <p:sp>
        <p:nvSpPr>
          <p:cNvPr id="64515" name="İçerik Yer Tutucusu 2"/>
          <p:cNvSpPr>
            <a:spLocks noGrp="1"/>
          </p:cNvSpPr>
          <p:nvPr>
            <p:ph idx="4294967295"/>
          </p:nvPr>
        </p:nvSpPr>
        <p:spPr>
          <a:xfrm>
            <a:off x="1295400" y="1600200"/>
            <a:ext cx="8991600" cy="452596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Tüketicinin turistik mal veya hizmeti satın alırken bir aracıdan yaralanmasıdır. Bu aracı genellikle bir perakendecidir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Turistin bir uçak bileti için seyahat acentesine başvurması iki aşamalı bir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sistemdir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Burada aracı olan perakendeci kurum seyahat acentesidir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Denizyolu gezi işletmeleri, temalı park tesisleri ve otel işletmeleri bu sistemi kullanmaktadır.</a:t>
            </a:r>
          </a:p>
        </p:txBody>
      </p:sp>
    </p:spTree>
    <p:extLst>
      <p:ext uri="{BB962C8B-B14F-4D97-AF65-F5344CB8AC3E}">
        <p14:creationId xmlns:p14="http://schemas.microsoft.com/office/powerpoint/2010/main" val="1002876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Başlık 1"/>
          <p:cNvSpPr>
            <a:spLocks noGrp="1"/>
          </p:cNvSpPr>
          <p:nvPr>
            <p:ph type="title" idx="4294967295"/>
          </p:nvPr>
        </p:nvSpPr>
        <p:spPr>
          <a:xfrm>
            <a:off x="2057400" y="9906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ÜÇ AŞAMALI SİSTEM</a:t>
            </a:r>
          </a:p>
        </p:txBody>
      </p:sp>
      <p:sp>
        <p:nvSpPr>
          <p:cNvPr id="65539" name="İçerik Yer Tutucusu 2"/>
          <p:cNvSpPr>
            <a:spLocks noGrp="1"/>
          </p:cNvSpPr>
          <p:nvPr>
            <p:ph idx="4294967295"/>
          </p:nvPr>
        </p:nvSpPr>
        <p:spPr>
          <a:xfrm>
            <a:off x="1143000" y="2514600"/>
            <a:ext cx="9144000" cy="388620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Bu sistemde üretici ile tüketici arasında iki tane dağıtım kanalı bulunmaktadır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Bu aracılar toptancı olan tur operatörü ve perakendeci olan seyahat acentesidir.  Bu sistemi, ulusal ve uluslar arası havayolu şirketleri, otobüs işletmeleri ve büyük zincir oteller kullanmaktadır.</a:t>
            </a:r>
          </a:p>
        </p:txBody>
      </p:sp>
    </p:spTree>
    <p:extLst>
      <p:ext uri="{BB962C8B-B14F-4D97-AF65-F5344CB8AC3E}">
        <p14:creationId xmlns:p14="http://schemas.microsoft.com/office/powerpoint/2010/main" val="1852650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Başlık 1"/>
          <p:cNvSpPr>
            <a:spLocks noGrp="1"/>
          </p:cNvSpPr>
          <p:nvPr>
            <p:ph type="title" idx="4294967295"/>
          </p:nvPr>
        </p:nvSpPr>
        <p:spPr>
          <a:xfrm>
            <a:off x="1676400" y="685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DÖRT AŞAMALI SİSTEM</a:t>
            </a:r>
          </a:p>
        </p:txBody>
      </p:sp>
      <p:sp>
        <p:nvSpPr>
          <p:cNvPr id="66563" name="İçerik Yer Tutucusu 2"/>
          <p:cNvSpPr>
            <a:spLocks noGrp="1"/>
          </p:cNvSpPr>
          <p:nvPr>
            <p:ph idx="4294967295"/>
          </p:nvPr>
        </p:nvSpPr>
        <p:spPr>
          <a:xfrm>
            <a:off x="1219200" y="1828800"/>
            <a:ext cx="9067800" cy="4525963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Genelde üç aşamalı sistem gibidir, devreye giren üçüncü bir aracıdan dolayı sistem dört aşamalı olmuştur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 operatöründen önce otelin ya da hizmeti sunan işletme temsilcisinin devreye girmesi dört aşamalı sisteme örnek verilebilir. 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Çok aşamalı sistem aracının, toptancıdan satın alıp daha küçük aracılara satması sonucunda çok sayıda aracı kurumla karşı karşıya gelinmektedir. </a:t>
            </a:r>
          </a:p>
        </p:txBody>
      </p:sp>
    </p:spTree>
    <p:extLst>
      <p:ext uri="{BB962C8B-B14F-4D97-AF65-F5344CB8AC3E}">
        <p14:creationId xmlns:p14="http://schemas.microsoft.com/office/powerpoint/2010/main" val="422144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Unvan 1"/>
          <p:cNvSpPr>
            <a:spLocks noGrp="1"/>
          </p:cNvSpPr>
          <p:nvPr>
            <p:ph type="title"/>
          </p:nvPr>
        </p:nvSpPr>
        <p:spPr>
          <a:xfrm>
            <a:off x="762000" y="990600"/>
            <a:ext cx="10744200" cy="1303338"/>
          </a:xfrm>
        </p:spPr>
        <p:txBody>
          <a:bodyPr/>
          <a:lstStyle/>
          <a:p>
            <a:r>
              <a:rPr lang="tr-TR" altLang="tr-TR" smtClean="0">
                <a:ln>
                  <a:noFill/>
                </a:ln>
              </a:rPr>
              <a:t>Mal üreten bir işletme ile bir turizm işletmesini dağıtım kanalları açısından karşılaştırınız.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895600"/>
            <a:ext cx="11201400" cy="2979738"/>
          </a:xfrm>
        </p:spPr>
        <p:txBody>
          <a:bodyPr/>
          <a:lstStyle/>
          <a:p>
            <a:r>
              <a:rPr lang="tr-TR" altLang="tr-TR" sz="3200" smtClean="0"/>
              <a:t>Turizm hizmetlerinde dağıtım kanalları ters yönlü işlemektedir, mal üreten bir işletmenin malı tüketiciye ulaştırması gerekirken, turizm işletmesi için durum tam tersidir yani tüketicinin ürüne ulaştırılması gerekmektedir. Bu nedenle </a:t>
            </a:r>
          </a:p>
        </p:txBody>
      </p:sp>
    </p:spTree>
    <p:extLst>
      <p:ext uri="{BB962C8B-B14F-4D97-AF65-F5344CB8AC3E}">
        <p14:creationId xmlns:p14="http://schemas.microsoft.com/office/powerpoint/2010/main" val="416404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Başlık 1"/>
          <p:cNvSpPr>
            <a:spLocks noGrp="1"/>
          </p:cNvSpPr>
          <p:nvPr>
            <p:ph type="ctrTitle" idx="4294967295"/>
          </p:nvPr>
        </p:nvSpPr>
        <p:spPr>
          <a:xfrm>
            <a:off x="2209800" y="457200"/>
            <a:ext cx="7772400" cy="16557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TUTUNDURMA (PROMOTION)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1752600" y="1905000"/>
            <a:ext cx="8686800" cy="4419600"/>
          </a:xfrm>
        </p:spPr>
        <p:txBody>
          <a:bodyPr rtlCol="0">
            <a:normAutofit fontScale="77500" lnSpcReduction="20000"/>
          </a:bodyPr>
          <a:lstStyle/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TANIMI VE ÖZELLİKLERİ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TUTUNDURMA KARMASI OLUŞTURMA SÜRECİ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TUTUNDURMA KARMASI OLUŞTURMA </a:t>
            </a:r>
            <a:r>
              <a:rPr lang="tr-TR" sz="3800" dirty="0" smtClean="0">
                <a:solidFill>
                  <a:schemeClr val="tx1"/>
                </a:solidFill>
              </a:rPr>
              <a:t>ELEMANLARI</a:t>
            </a:r>
          </a:p>
          <a:p>
            <a:pPr marL="0" indent="0" algn="ctr" eaLnBrk="1" fontAlgn="auto" hangingPunct="1">
              <a:buFont typeface="Arial" panose="020B0604020202020204" pitchFamily="34" charset="0"/>
              <a:buNone/>
              <a:defRPr/>
            </a:pPr>
            <a:r>
              <a:rPr lang="tr-TR" sz="3800" dirty="0" smtClean="0">
                <a:solidFill>
                  <a:schemeClr val="tx1"/>
                </a:solidFill>
              </a:rPr>
              <a:t>Reklam</a:t>
            </a:r>
            <a:endParaRPr lang="tr-TR" sz="3800" dirty="0">
              <a:solidFill>
                <a:schemeClr val="tx1"/>
              </a:solidFill>
            </a:endParaRP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Kişisel </a:t>
            </a:r>
            <a:r>
              <a:rPr lang="tr-TR" sz="3800" dirty="0" smtClean="0">
                <a:solidFill>
                  <a:schemeClr val="tx1"/>
                </a:solidFill>
              </a:rPr>
              <a:t>Satış</a:t>
            </a:r>
            <a:endParaRPr lang="tr-TR" sz="3800" dirty="0">
              <a:solidFill>
                <a:schemeClr val="tx1"/>
              </a:solidFill>
            </a:endParaRP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Satış Geliştirme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r>
              <a:rPr lang="tr-TR" sz="3800" dirty="0">
                <a:solidFill>
                  <a:schemeClr val="tx1"/>
                </a:solidFill>
              </a:rPr>
              <a:t>Halkla İlişkiler</a:t>
            </a:r>
          </a:p>
          <a:p>
            <a:pPr marL="0" indent="0" algn="ctr" eaLnBrk="1" fontAlgn="auto" hangingPunct="1">
              <a:buFont typeface="Arial"/>
              <a:buNone/>
              <a:defRPr/>
            </a:pPr>
            <a:endParaRPr lang="tr-TR" sz="3200" dirty="0">
              <a:solidFill>
                <a:srgbClr val="898989"/>
              </a:solidFill>
            </a:endParaRPr>
          </a:p>
          <a:p>
            <a:pPr marL="0" indent="0" algn="ctr" eaLnBrk="1" fontAlgn="auto" hangingPunct="1">
              <a:buFont typeface="Arial"/>
              <a:buNone/>
              <a:defRPr/>
            </a:pPr>
            <a:endParaRPr lang="tr-TR" sz="32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1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Başlık 1"/>
          <p:cNvSpPr>
            <a:spLocks noGrp="1"/>
          </p:cNvSpPr>
          <p:nvPr>
            <p:ph type="title" idx="4294967295"/>
          </p:nvPr>
        </p:nvSpPr>
        <p:spPr>
          <a:xfrm>
            <a:off x="1828800" y="6096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TANIMI VE ÖZELLİKLERİ</a:t>
            </a:r>
          </a:p>
        </p:txBody>
      </p:sp>
      <p:sp>
        <p:nvSpPr>
          <p:cNvPr id="68611" name="İçerik Yer Tutucusu 2"/>
          <p:cNvSpPr>
            <a:spLocks noGrp="1"/>
          </p:cNvSpPr>
          <p:nvPr>
            <p:ph idx="4294967295"/>
          </p:nvPr>
        </p:nvSpPr>
        <p:spPr>
          <a:xfrm>
            <a:off x="1066800" y="2286000"/>
            <a:ext cx="10363200" cy="4343400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Turizm işletmeleri için tutundurma, turistik ürünün turizm piyasasında talep edilebilirliğini sağlamak için turistik tüketicinin ikna edilmesi yönündeki iletişim çabalarıdır. 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Turizm endüstrisindeki işletmeler için oldukça önemli olan tutundurma faaliyetleriyle turistik tüketicinin istekleri uyandırılır ve turistik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istek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özendirilir.</a:t>
            </a:r>
          </a:p>
        </p:txBody>
      </p:sp>
    </p:spTree>
    <p:extLst>
      <p:ext uri="{BB962C8B-B14F-4D97-AF65-F5344CB8AC3E}">
        <p14:creationId xmlns:p14="http://schemas.microsoft.com/office/powerpoint/2010/main" val="377567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92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TURİZM PAZARLAMASI</vt:lpstr>
      <vt:lpstr>DAĞITIM AŞAMALARI</vt:lpstr>
      <vt:lpstr>TEK AŞAMALI SİSTEM</vt:lpstr>
      <vt:lpstr>İKİ AŞAMALI SİSTEM</vt:lpstr>
      <vt:lpstr>ÜÇ AŞAMALI SİSTEM</vt:lpstr>
      <vt:lpstr>DÖRT AŞAMALI SİSTEM</vt:lpstr>
      <vt:lpstr>Mal üreten bir işletme ile bir turizm işletmesini dağıtım kanalları açısından karşılaştırınız. </vt:lpstr>
      <vt:lpstr>TUTUNDURMA (PROMOTION)</vt:lpstr>
      <vt:lpstr>TANIMI VE ÖZELLİKLERİ</vt:lpstr>
      <vt:lpstr>PowerPoint Sunusu</vt:lpstr>
      <vt:lpstr>TUTUNDURMA KARMASI OLUŞTURMA SÜRECİ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emir üner</dc:creator>
  <cp:lastModifiedBy>emir üner</cp:lastModifiedBy>
  <cp:revision>12</cp:revision>
  <dcterms:created xsi:type="dcterms:W3CDTF">2017-10-29T15:49:52Z</dcterms:created>
  <dcterms:modified xsi:type="dcterms:W3CDTF">2017-10-29T16:03:45Z</dcterms:modified>
</cp:coreProperties>
</file>