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264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96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08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58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44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76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81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177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65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30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05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28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3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29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77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27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2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CBB7A4-B721-4D61-AF35-4BD8829626CE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B5054D-87F8-4A93-AD2B-CCFD24542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0" y="2475587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sz="4000" b="1" dirty="0">
                <a:ln>
                  <a:solidFill>
                    <a:schemeClr val="tx1"/>
                  </a:solidFill>
                </a:ln>
              </a:rPr>
              <a:t>İLAÇ VE BAHARAT BİTKİLER</a:t>
            </a:r>
            <a:endParaRPr lang="tr-TR" sz="40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25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Sekonder Metabolitlerin Sınıflandırılması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Sekonder metabolitler 3 ana gruba ayrılır.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altLang="tr-TR" sz="1600" b="1" dirty="0">
                <a:solidFill>
                  <a:srgbClr val="000024"/>
                </a:solidFill>
              </a:rPr>
              <a:t>Terpenler,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altLang="tr-TR" sz="1600" b="1" dirty="0">
                <a:solidFill>
                  <a:srgbClr val="000024"/>
                </a:solidFill>
              </a:rPr>
              <a:t>Fenolik bileşikler,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altLang="tr-TR" sz="1600" b="1" dirty="0">
                <a:solidFill>
                  <a:srgbClr val="000024"/>
                </a:solidFill>
              </a:rPr>
              <a:t>Azotlu bileşikler</a:t>
            </a:r>
          </a:p>
        </p:txBody>
      </p:sp>
    </p:spTree>
    <p:extLst>
      <p:ext uri="{BB962C8B-B14F-4D97-AF65-F5344CB8AC3E}">
        <p14:creationId xmlns:p14="http://schemas.microsoft.com/office/powerpoint/2010/main" val="19679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Sekonder Metabolitler - Terpenler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Terpenler; </a:t>
            </a:r>
            <a:r>
              <a:rPr lang="tr-TR" altLang="tr-TR" sz="1600" b="1" dirty="0">
                <a:solidFill>
                  <a:srgbClr val="000024"/>
                </a:solidFill>
              </a:rPr>
              <a:t>uçucu </a:t>
            </a:r>
            <a:r>
              <a:rPr lang="tr-TR" altLang="tr-TR" sz="1600" b="1" dirty="0">
                <a:solidFill>
                  <a:srgbClr val="000024"/>
                </a:solidFill>
              </a:rPr>
              <a:t>yağlar, kardenolitler – glikozitler, saponinler, steroitler, reçineler, kauçuk ve gibberilinlerden oluşur. Terpenler, sekonder </a:t>
            </a:r>
            <a:r>
              <a:rPr lang="tr-TR" altLang="tr-TR" sz="1600" b="1" dirty="0">
                <a:solidFill>
                  <a:srgbClr val="000024"/>
                </a:solidFill>
              </a:rPr>
              <a:t>ürünlerin en geniş sınıfını oluşturur. Bu bileşikler genellikle suda çözünmezler</a:t>
            </a:r>
            <a:r>
              <a:rPr lang="tr-TR" altLang="tr-TR" sz="1600" b="1" dirty="0">
                <a:solidFill>
                  <a:srgbClr val="000024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FF0000"/>
                </a:solidFill>
              </a:rPr>
              <a:t>Terpenler 5 karbonlu </a:t>
            </a:r>
            <a:r>
              <a:rPr lang="tr-TR" altLang="tr-TR" sz="1600" b="1" u="sng" dirty="0">
                <a:solidFill>
                  <a:srgbClr val="FF0000"/>
                </a:solidFill>
              </a:rPr>
              <a:t>izopren</a:t>
            </a:r>
            <a:r>
              <a:rPr lang="tr-TR" altLang="tr-TR" sz="1600" b="1" dirty="0">
                <a:solidFill>
                  <a:srgbClr val="FF0000"/>
                </a:solidFill>
              </a:rPr>
              <a:t> birimlerinin birleşmesi sonucu oluşurlar</a:t>
            </a:r>
            <a:r>
              <a:rPr lang="tr-TR" altLang="tr-TR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tr-TR" altLang="tr-TR" sz="1600" dirty="0">
                <a:solidFill>
                  <a:srgbClr val="000024"/>
                </a:solidFill>
              </a:rPr>
              <a:t>						H</a:t>
            </a:r>
            <a:r>
              <a:rPr lang="tr-TR" altLang="tr-TR" sz="1600" baseline="-25000" dirty="0">
                <a:solidFill>
                  <a:srgbClr val="000024"/>
                </a:solidFill>
              </a:rPr>
              <a:t>3</a:t>
            </a:r>
            <a:r>
              <a:rPr lang="tr-TR" altLang="tr-TR" sz="1600" dirty="0">
                <a:solidFill>
                  <a:srgbClr val="000024"/>
                </a:solidFill>
              </a:rPr>
              <a:t>C</a:t>
            </a:r>
            <a:endParaRPr lang="tr-TR" altLang="tr-TR" sz="1600" dirty="0">
              <a:solidFill>
                <a:srgbClr val="000024"/>
              </a:solidFill>
            </a:endParaRPr>
          </a:p>
          <a:p>
            <a:r>
              <a:rPr lang="tr-TR" altLang="tr-TR" sz="1600" dirty="0">
                <a:solidFill>
                  <a:srgbClr val="000024"/>
                </a:solidFill>
              </a:rPr>
              <a:t>                           </a:t>
            </a:r>
            <a:r>
              <a:rPr lang="tr-TR" altLang="tr-TR" sz="1600" dirty="0">
                <a:solidFill>
                  <a:srgbClr val="000024"/>
                </a:solidFill>
              </a:rPr>
              <a:t>				 </a:t>
            </a:r>
            <a:r>
              <a:rPr lang="tr-TR" altLang="tr-TR" sz="1600" dirty="0">
                <a:solidFill>
                  <a:srgbClr val="000024"/>
                </a:solidFill>
              </a:rPr>
              <a:t>CH-CH</a:t>
            </a:r>
            <a:r>
              <a:rPr lang="tr-TR" altLang="tr-TR" sz="1600" baseline="-25000" dirty="0">
                <a:solidFill>
                  <a:srgbClr val="000024"/>
                </a:solidFill>
              </a:rPr>
              <a:t>2</a:t>
            </a:r>
            <a:r>
              <a:rPr lang="tr-TR" altLang="tr-TR" sz="1600" dirty="0">
                <a:solidFill>
                  <a:srgbClr val="000024"/>
                </a:solidFill>
              </a:rPr>
              <a:t>-CH</a:t>
            </a:r>
            <a:r>
              <a:rPr lang="tr-TR" altLang="tr-TR" sz="1600" baseline="-25000" dirty="0">
                <a:solidFill>
                  <a:srgbClr val="000024"/>
                </a:solidFill>
              </a:rPr>
              <a:t>3</a:t>
            </a:r>
          </a:p>
          <a:p>
            <a:r>
              <a:rPr lang="tr-TR" altLang="tr-TR" sz="1600" dirty="0">
                <a:solidFill>
                  <a:srgbClr val="000024"/>
                </a:solidFill>
              </a:rPr>
              <a:t>              </a:t>
            </a:r>
            <a:r>
              <a:rPr lang="tr-TR" altLang="tr-TR" sz="1600" dirty="0">
                <a:solidFill>
                  <a:srgbClr val="000024"/>
                </a:solidFill>
              </a:rPr>
              <a:t>				H</a:t>
            </a:r>
            <a:r>
              <a:rPr lang="tr-TR" altLang="tr-TR" sz="1600" baseline="-25000" dirty="0">
                <a:solidFill>
                  <a:srgbClr val="000024"/>
                </a:solidFill>
              </a:rPr>
              <a:t>3</a:t>
            </a:r>
            <a:r>
              <a:rPr lang="tr-TR" altLang="tr-TR" sz="1600" dirty="0">
                <a:solidFill>
                  <a:srgbClr val="000024"/>
                </a:solidFill>
              </a:rPr>
              <a:t>C</a:t>
            </a:r>
            <a:endParaRPr lang="tr-TR" altLang="tr-TR" sz="1600" dirty="0">
              <a:solidFill>
                <a:srgbClr val="000024"/>
              </a:solidFill>
            </a:endParaRPr>
          </a:p>
          <a:p>
            <a:pPr marL="1616075" indent="-1616075" algn="just" defTabSz="298450">
              <a:spcAft>
                <a:spcPts val="900"/>
              </a:spcAft>
            </a:pPr>
            <a:r>
              <a:rPr lang="tr-TR" altLang="tr-TR" sz="1600" b="1" dirty="0"/>
              <a:t>Monoterpenler: 10 karbonlu, Adaçayı yağındaki </a:t>
            </a:r>
            <a:r>
              <a:rPr lang="tr-TR" altLang="tr-TR" sz="1600" b="1" u="sng" dirty="0"/>
              <a:t>thujon</a:t>
            </a:r>
            <a:r>
              <a:rPr lang="tr-TR" altLang="tr-TR" sz="1600" b="1" dirty="0"/>
              <a:t>, biberiyedeki </a:t>
            </a:r>
            <a:r>
              <a:rPr lang="tr-TR" altLang="tr-TR" sz="1600" b="1" u="sng" dirty="0"/>
              <a:t>kamfor</a:t>
            </a:r>
            <a:r>
              <a:rPr lang="tr-TR" altLang="tr-TR" sz="1600" b="1" dirty="0"/>
              <a:t>, defne yağındaki </a:t>
            </a:r>
            <a:r>
              <a:rPr lang="tr-TR" altLang="tr-TR" sz="1600" b="1" u="sng" dirty="0"/>
              <a:t>mirsen</a:t>
            </a:r>
            <a:r>
              <a:rPr lang="tr-TR" altLang="tr-TR" sz="1600" b="1" dirty="0"/>
              <a:t>, kekik yağındaki </a:t>
            </a:r>
            <a:r>
              <a:rPr lang="tr-TR" altLang="tr-TR" sz="1600" b="1" u="sng" dirty="0"/>
              <a:t>kavrakrol</a:t>
            </a:r>
            <a:r>
              <a:rPr lang="tr-TR" altLang="tr-TR" sz="1600" b="1" dirty="0"/>
              <a:t>, nane yağındaki </a:t>
            </a:r>
            <a:r>
              <a:rPr lang="tr-TR" altLang="tr-TR" sz="1600" b="1" u="sng" dirty="0"/>
              <a:t>mentol</a:t>
            </a:r>
            <a:r>
              <a:rPr lang="tr-TR" altLang="tr-TR" sz="1600" b="1" dirty="0"/>
              <a:t>.</a:t>
            </a:r>
          </a:p>
          <a:p>
            <a:pPr marL="1616075" indent="-1616075" algn="just" defTabSz="298450">
              <a:spcAft>
                <a:spcPts val="900"/>
              </a:spcAft>
            </a:pPr>
            <a:r>
              <a:rPr lang="tr-TR" altLang="tr-TR" sz="1600" b="1" dirty="0">
                <a:solidFill>
                  <a:srgbClr val="FF0000"/>
                </a:solidFill>
              </a:rPr>
              <a:t>Seskiterpenler: 15 karbonlu, </a:t>
            </a:r>
            <a:r>
              <a:rPr lang="tr-TR" altLang="tr-TR" sz="1600" b="1" i="1" dirty="0">
                <a:solidFill>
                  <a:srgbClr val="FF0000"/>
                </a:solidFill>
              </a:rPr>
              <a:t>Artemisia annua</a:t>
            </a:r>
            <a:r>
              <a:rPr lang="tr-TR" altLang="tr-TR" sz="1600" b="1" dirty="0">
                <a:solidFill>
                  <a:srgbClr val="FF0000"/>
                </a:solidFill>
              </a:rPr>
              <a:t>’dan elde edilen </a:t>
            </a:r>
            <a:r>
              <a:rPr lang="tr-TR" altLang="tr-TR" sz="1600" b="1" u="sng" dirty="0">
                <a:solidFill>
                  <a:srgbClr val="FF0000"/>
                </a:solidFill>
              </a:rPr>
              <a:t>artemisin</a:t>
            </a:r>
            <a:r>
              <a:rPr lang="tr-TR" altLang="tr-TR" sz="1600" b="1" dirty="0">
                <a:solidFill>
                  <a:srgbClr val="FF0000"/>
                </a:solidFill>
              </a:rPr>
              <a:t>, </a:t>
            </a:r>
            <a:r>
              <a:rPr lang="tr-TR" altLang="tr-TR" sz="1600" b="1" i="1" dirty="0">
                <a:solidFill>
                  <a:srgbClr val="FF0000"/>
                </a:solidFill>
              </a:rPr>
              <a:t>Arnica montana</a:t>
            </a:r>
            <a:r>
              <a:rPr lang="tr-TR" altLang="tr-TR" sz="1600" b="1" dirty="0">
                <a:solidFill>
                  <a:srgbClr val="FF0000"/>
                </a:solidFill>
              </a:rPr>
              <a:t>’dan elde edilen </a:t>
            </a:r>
            <a:r>
              <a:rPr lang="tr-TR" altLang="tr-TR" sz="1600" b="1" u="sng" dirty="0">
                <a:solidFill>
                  <a:srgbClr val="FF0000"/>
                </a:solidFill>
              </a:rPr>
              <a:t>helanalin</a:t>
            </a:r>
            <a:r>
              <a:rPr lang="tr-TR" altLang="tr-TR" sz="1600" b="1" dirty="0">
                <a:solidFill>
                  <a:srgbClr val="FF0000"/>
                </a:solidFill>
              </a:rPr>
              <a:t>.</a:t>
            </a:r>
          </a:p>
          <a:p>
            <a:pPr marL="1252538" indent="-1252538" algn="just" defTabSz="298450">
              <a:spcAft>
                <a:spcPts val="900"/>
              </a:spcAft>
            </a:pPr>
            <a:r>
              <a:rPr lang="tr-TR" altLang="tr-TR" sz="1600" b="1" dirty="0"/>
              <a:t>Triterpenler: 30 karbonlu, </a:t>
            </a:r>
            <a:r>
              <a:rPr lang="tr-TR" altLang="tr-TR" sz="1600" b="1" u="sng" dirty="0"/>
              <a:t>Glikozitler</a:t>
            </a:r>
            <a:r>
              <a:rPr lang="tr-TR" altLang="tr-TR" sz="1600" b="1" dirty="0"/>
              <a:t> olarak adlandırılır. Ş</a:t>
            </a:r>
            <a:r>
              <a:rPr lang="tr-TR" sz="1600" b="1" dirty="0">
                <a:solidFill>
                  <a:srgbClr val="000024"/>
                </a:solidFill>
              </a:rPr>
              <a:t>eker </a:t>
            </a:r>
            <a:r>
              <a:rPr lang="tr-TR" sz="1600" b="1" dirty="0">
                <a:solidFill>
                  <a:srgbClr val="000024"/>
                </a:solidFill>
              </a:rPr>
              <a:t>veya şekerlerin bağlı bulunduğu bileşikler olup, hayvanlar için toksik olup, insanlarda kalp kası üzerine etkilidirler</a:t>
            </a:r>
            <a:r>
              <a:rPr lang="tr-TR" sz="1600" b="1" dirty="0">
                <a:solidFill>
                  <a:srgbClr val="000024"/>
                </a:solidFill>
              </a:rPr>
              <a:t>.</a:t>
            </a:r>
          </a:p>
          <a:p>
            <a:pPr marL="1252538" indent="-1252538" algn="just" defTabSz="298450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	</a:t>
            </a:r>
            <a:r>
              <a:rPr lang="tr-TR" altLang="tr-TR" sz="1600" b="1" u="sng" dirty="0">
                <a:solidFill>
                  <a:srgbClr val="000024"/>
                </a:solidFill>
              </a:rPr>
              <a:t>Saponinler</a:t>
            </a:r>
            <a:r>
              <a:rPr lang="tr-TR" altLang="tr-TR" sz="1600" b="1" dirty="0">
                <a:solidFill>
                  <a:srgbClr val="000024"/>
                </a:solidFill>
              </a:rPr>
              <a:t>; triterpen glikozitlerdir. Hem yağda, hem suda çözünürler. Deterjan özelliği taşırlar ve suda çalkalanınca köpürürler. Meyan kökü, sarmaşık, çuha çiçeği, ginseng ve çöven.</a:t>
            </a:r>
            <a:endParaRPr lang="tr-TR" altLang="tr-TR" sz="1600" b="1" dirty="0"/>
          </a:p>
        </p:txBody>
      </p:sp>
      <p:cxnSp>
        <p:nvCxnSpPr>
          <p:cNvPr id="6" name="4 Düz Bağlayıcı"/>
          <p:cNvCxnSpPr/>
          <p:nvPr/>
        </p:nvCxnSpPr>
        <p:spPr>
          <a:xfrm>
            <a:off x="3848558" y="2464496"/>
            <a:ext cx="418643" cy="191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flipV="1">
            <a:off x="3848558" y="2733530"/>
            <a:ext cx="462483" cy="17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Sekonder Metabolitler – Fenolik Bileşikler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Yapısında bir fenol grubu, yani aromatik halkasında bir hidroksil grubu içeren </a:t>
            </a:r>
            <a:r>
              <a:rPr lang="tr-TR" sz="1600" b="1" dirty="0">
                <a:solidFill>
                  <a:srgbClr val="000024"/>
                </a:solidFill>
              </a:rPr>
              <a:t>sekonder </a:t>
            </a:r>
            <a:r>
              <a:rPr lang="tr-TR" sz="1600" b="1" dirty="0">
                <a:solidFill>
                  <a:srgbClr val="000024"/>
                </a:solidFill>
              </a:rPr>
              <a:t>maddelerdir</a:t>
            </a:r>
            <a:r>
              <a:rPr lang="tr-TR" sz="1600" b="1" dirty="0">
                <a:solidFill>
                  <a:srgbClr val="000024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</a:rPr>
              <a:t>Bitkisel fenolikler yaklaşık 10.000 kadar bileşiğin yer </a:t>
            </a:r>
            <a:r>
              <a:rPr lang="tr-TR" sz="1600" b="1" dirty="0">
                <a:solidFill>
                  <a:srgbClr val="FF0000"/>
                </a:solidFill>
              </a:rPr>
              <a:t>aldığı, </a:t>
            </a:r>
            <a:r>
              <a:rPr lang="tr-TR" sz="1600" b="1" dirty="0">
                <a:solidFill>
                  <a:srgbClr val="FF0000"/>
                </a:solidFill>
              </a:rPr>
              <a:t>kimyasal olarak olarak heterojen bir gruptur. Bazıları suda, bazıları organik çözücülerde çözünür, bazıları ise büyük çözünmeyen </a:t>
            </a:r>
            <a:r>
              <a:rPr lang="tr-TR" sz="1600" b="1" dirty="0">
                <a:solidFill>
                  <a:srgbClr val="FF0000"/>
                </a:solidFill>
              </a:rPr>
              <a:t>polimerlerdir.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Basit </a:t>
            </a:r>
            <a:r>
              <a:rPr lang="tr-TR" sz="1600" b="1" dirty="0">
                <a:solidFill>
                  <a:srgbClr val="000024"/>
                </a:solidFill>
              </a:rPr>
              <a:t>fenolik bileşikler; </a:t>
            </a:r>
            <a:r>
              <a:rPr lang="tr-TR" sz="1600" b="1" u="sng" dirty="0">
                <a:solidFill>
                  <a:srgbClr val="000024"/>
                </a:solidFill>
              </a:rPr>
              <a:t>kafeik</a:t>
            </a:r>
            <a:r>
              <a:rPr lang="tr-TR" sz="1600" b="1" dirty="0">
                <a:solidFill>
                  <a:srgbClr val="000024"/>
                </a:solidFill>
              </a:rPr>
              <a:t> ve </a:t>
            </a:r>
            <a:r>
              <a:rPr lang="tr-TR" sz="1600" b="1" u="sng" dirty="0">
                <a:solidFill>
                  <a:srgbClr val="000024"/>
                </a:solidFill>
              </a:rPr>
              <a:t>ferulik asitler</a:t>
            </a:r>
            <a:r>
              <a:rPr lang="tr-TR" sz="1600" b="1" dirty="0">
                <a:solidFill>
                  <a:srgbClr val="000024"/>
                </a:solidFill>
              </a:rPr>
              <a:t> </a:t>
            </a:r>
            <a:r>
              <a:rPr lang="tr-TR" sz="1600" b="1" dirty="0">
                <a:solidFill>
                  <a:srgbClr val="000024"/>
                </a:solidFill>
              </a:rPr>
              <a:t>toprağa salınabilir </a:t>
            </a:r>
            <a:r>
              <a:rPr lang="tr-TR" sz="1600" b="1" dirty="0">
                <a:solidFill>
                  <a:srgbClr val="000024"/>
                </a:solidFill>
              </a:rPr>
              <a:t>ve komşu bitkilerin büyümesi </a:t>
            </a:r>
            <a:r>
              <a:rPr lang="tr-TR" sz="1600" b="1" dirty="0">
                <a:solidFill>
                  <a:srgbClr val="000024"/>
                </a:solidFill>
              </a:rPr>
              <a:t>engeller </a:t>
            </a:r>
            <a:r>
              <a:rPr lang="tr-TR" sz="1600" b="1" dirty="0">
                <a:solidFill>
                  <a:srgbClr val="000024"/>
                </a:solidFill>
              </a:rPr>
              <a:t>(allelopati</a:t>
            </a:r>
            <a:r>
              <a:rPr lang="tr-TR" sz="1600" b="1" dirty="0">
                <a:solidFill>
                  <a:srgbClr val="000024"/>
                </a:solidFill>
              </a:rPr>
              <a:t>).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70" y="1960564"/>
            <a:ext cx="2160587" cy="1887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Sekonder Metabolitler – Fenolik Bileşikler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sz="1600" b="1" u="sng" dirty="0"/>
              <a:t>Flavonoitler;</a:t>
            </a:r>
            <a:r>
              <a:rPr lang="tr-TR" sz="1600" b="1" dirty="0"/>
              <a:t> bitkisel </a:t>
            </a:r>
            <a:r>
              <a:rPr lang="tr-TR" sz="1600" b="1" dirty="0"/>
              <a:t>fenoliklerin en büyük grubudur. Güçlü birer antioksidan olarak  hücreleri </a:t>
            </a:r>
            <a:r>
              <a:rPr lang="tr-TR" sz="1600" b="1" dirty="0"/>
              <a:t>anti-radikallere </a:t>
            </a:r>
            <a:r>
              <a:rPr lang="tr-TR" sz="1600" b="1" dirty="0"/>
              <a:t>karşı korurlar. Bakteri ve virüslerin çoğalmasını </a:t>
            </a:r>
            <a:r>
              <a:rPr lang="tr-TR" sz="1600" b="1" dirty="0"/>
              <a:t>önlerler. Kanser </a:t>
            </a:r>
            <a:r>
              <a:rPr lang="tr-TR" sz="1600" b="1" dirty="0"/>
              <a:t>oluşumuna ve kalp krizine karşı direnç </a:t>
            </a:r>
            <a:r>
              <a:rPr lang="tr-TR" sz="1600" b="1" dirty="0"/>
              <a:t>sağlarlar. </a:t>
            </a:r>
            <a:r>
              <a:rPr lang="tr-TR" altLang="tr-TR" sz="1600" b="1" dirty="0">
                <a:solidFill>
                  <a:srgbClr val="000024"/>
                </a:solidFill>
              </a:rPr>
              <a:t>Meryemana </a:t>
            </a:r>
            <a:r>
              <a:rPr lang="tr-TR" altLang="tr-TR" sz="1600" b="1" dirty="0">
                <a:solidFill>
                  <a:srgbClr val="000024"/>
                </a:solidFill>
              </a:rPr>
              <a:t>dikeni (</a:t>
            </a:r>
            <a:r>
              <a:rPr lang="tr-TR" altLang="tr-TR" sz="1600" b="1" i="1" dirty="0">
                <a:solidFill>
                  <a:srgbClr val="000024"/>
                </a:solidFill>
              </a:rPr>
              <a:t>Silybum marianum</a:t>
            </a:r>
            <a:r>
              <a:rPr lang="tr-TR" altLang="tr-TR" sz="1600" b="1" dirty="0">
                <a:solidFill>
                  <a:srgbClr val="000024"/>
                </a:solidFill>
              </a:rPr>
              <a:t>) </a:t>
            </a:r>
            <a:r>
              <a:rPr lang="tr-TR" altLang="tr-TR" sz="1600" b="1" dirty="0">
                <a:solidFill>
                  <a:srgbClr val="000024"/>
                </a:solidFill>
              </a:rPr>
              <a:t>tohumlarında bulunan </a:t>
            </a:r>
            <a:r>
              <a:rPr lang="tr-TR" altLang="tr-TR" sz="1600" b="1" u="sng" dirty="0">
                <a:solidFill>
                  <a:srgbClr val="000024"/>
                </a:solidFill>
              </a:rPr>
              <a:t>silimarin</a:t>
            </a:r>
            <a:r>
              <a:rPr lang="tr-TR" altLang="tr-TR" sz="1600" b="1" dirty="0">
                <a:solidFill>
                  <a:srgbClr val="000024"/>
                </a:solidFill>
              </a:rPr>
              <a:t>  </a:t>
            </a:r>
            <a:r>
              <a:rPr lang="tr-TR" altLang="tr-TR" sz="1600" b="1" dirty="0">
                <a:solidFill>
                  <a:srgbClr val="000024"/>
                </a:solidFill>
              </a:rPr>
              <a:t>tıpda </a:t>
            </a:r>
            <a:r>
              <a:rPr lang="tr-TR" altLang="tr-TR" sz="1600" b="1" dirty="0">
                <a:solidFill>
                  <a:srgbClr val="000024"/>
                </a:solidFill>
              </a:rPr>
              <a:t>karaciğer rahatsızlıklarında kullanılır.</a:t>
            </a:r>
            <a:endParaRPr lang="tr-TR" sz="1600" b="1" dirty="0"/>
          </a:p>
          <a:p>
            <a:pPr algn="just">
              <a:spcAft>
                <a:spcPts val="900"/>
              </a:spcAft>
            </a:pPr>
            <a:r>
              <a:rPr lang="tr-TR" sz="1600" b="1" u="sng" dirty="0">
                <a:solidFill>
                  <a:srgbClr val="FF0000"/>
                </a:solidFill>
              </a:rPr>
              <a:t>Antosiyanlar;</a:t>
            </a:r>
            <a:r>
              <a:rPr lang="tr-TR" sz="1600" b="1" dirty="0">
                <a:solidFill>
                  <a:srgbClr val="FF0000"/>
                </a:solidFill>
              </a:rPr>
              <a:t> hayvanları cezbederek polen ve tohumların etrafa yayılmasını sağlarlar. </a:t>
            </a:r>
            <a:r>
              <a:rPr lang="tr-TR" altLang="tr-TR" sz="1600" b="1" dirty="0">
                <a:solidFill>
                  <a:srgbClr val="FF0000"/>
                </a:solidFill>
              </a:rPr>
              <a:t>Baklagil köklerinden salgılanan flavonoitler </a:t>
            </a:r>
            <a:r>
              <a:rPr lang="tr-TR" altLang="tr-TR" sz="1600" b="1" dirty="0">
                <a:solidFill>
                  <a:srgbClr val="FF0000"/>
                </a:solidFill>
              </a:rPr>
              <a:t>azot </a:t>
            </a:r>
            <a:r>
              <a:rPr lang="tr-TR" altLang="tr-TR" sz="1600" b="1" dirty="0">
                <a:solidFill>
                  <a:srgbClr val="FF0000"/>
                </a:solidFill>
              </a:rPr>
              <a:t>bağlayıcı bakterileri kendilerine çeker</a:t>
            </a:r>
            <a:r>
              <a:rPr lang="tr-TR" altLang="tr-TR" sz="1600" b="1" dirty="0">
                <a:solidFill>
                  <a:srgbClr val="FF0000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sz="1600" b="1" u="sng" dirty="0"/>
              <a:t>Tanenler</a:t>
            </a:r>
            <a:r>
              <a:rPr lang="tr-TR" sz="1600" b="1" dirty="0"/>
              <a:t>; </a:t>
            </a:r>
            <a:r>
              <a:rPr lang="tr-TR" altLang="tr-TR" sz="1600" b="1" dirty="0"/>
              <a:t>suda çözünebilen maddelerdir. Sumak, </a:t>
            </a:r>
            <a:r>
              <a:rPr lang="tr-TR" altLang="tr-TR" sz="1600" b="1" dirty="0"/>
              <a:t>okaliptüs </a:t>
            </a:r>
            <a:r>
              <a:rPr lang="tr-TR" altLang="tr-TR" sz="1600" b="1" dirty="0"/>
              <a:t>ve sardunya yapraklarında, palamut ve meşe mazısında </a:t>
            </a:r>
            <a:r>
              <a:rPr lang="tr-TR" altLang="tr-TR" sz="1600" b="1" dirty="0"/>
              <a:t>yüksek </a:t>
            </a:r>
            <a:r>
              <a:rPr lang="tr-TR" altLang="tr-TR" sz="1600" b="1" dirty="0"/>
              <a:t>oranda bulunur</a:t>
            </a:r>
            <a:r>
              <a:rPr lang="tr-TR" altLang="tr-TR" sz="1600" b="1" dirty="0"/>
              <a:t>. </a:t>
            </a:r>
            <a:r>
              <a:rPr lang="tr-TR" altLang="tr-TR" sz="1600" b="1" dirty="0">
                <a:solidFill>
                  <a:srgbClr val="000024"/>
                </a:solidFill>
              </a:rPr>
              <a:t>Tıpta </a:t>
            </a:r>
            <a:r>
              <a:rPr lang="tr-TR" altLang="tr-TR" sz="1600" b="1" dirty="0">
                <a:solidFill>
                  <a:srgbClr val="000024"/>
                </a:solidFill>
              </a:rPr>
              <a:t>damarları ve mukozayı büzücü etkilerinden dolayı bademcik, faranjit, basur ve bazı deri hastalıkları ilaçlarının bileşimine girer.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8189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Sekonder Metabolitler – Azotlu Bileşikler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sz="1600" b="1" u="sng" dirty="0">
                <a:solidFill>
                  <a:prstClr val="black"/>
                </a:solidFill>
              </a:rPr>
              <a:t>Alkaloitler;</a:t>
            </a:r>
            <a:r>
              <a:rPr lang="tr-TR" sz="1600" b="1" dirty="0">
                <a:solidFill>
                  <a:prstClr val="black"/>
                </a:solidFill>
              </a:rPr>
              <a:t> </a:t>
            </a:r>
            <a:r>
              <a:rPr lang="tr-TR" altLang="tr-TR" sz="1600" b="1" dirty="0">
                <a:solidFill>
                  <a:srgbClr val="000024"/>
                </a:solidFill>
              </a:rPr>
              <a:t>azot içeren alkalin yapısında olan aktif moleküllerdir. 10.000 bitki cinsinin sadece %</a:t>
            </a:r>
            <a:r>
              <a:rPr lang="tr-TR" altLang="tr-TR" sz="1600" b="1" dirty="0">
                <a:solidFill>
                  <a:srgbClr val="000024"/>
                </a:solidFill>
              </a:rPr>
              <a:t>9’u </a:t>
            </a:r>
            <a:r>
              <a:rPr lang="tr-TR" altLang="tr-TR" sz="1600" b="1" dirty="0">
                <a:solidFill>
                  <a:srgbClr val="000024"/>
                </a:solidFill>
              </a:rPr>
              <a:t>alkaloit üretmektedir.</a:t>
            </a:r>
            <a:endParaRPr lang="tr-T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Tıbbi Bitkiler ve Kullanımları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000024"/>
                </a:solidFill>
              </a:rPr>
              <a:t>Allium </a:t>
            </a:r>
            <a:r>
              <a:rPr lang="tr-TR" altLang="tr-TR" sz="1600" b="1" i="1" dirty="0">
                <a:solidFill>
                  <a:srgbClr val="000024"/>
                </a:solidFill>
              </a:rPr>
              <a:t>sativum </a:t>
            </a:r>
            <a:r>
              <a:rPr lang="tr-TR" altLang="tr-TR" sz="1600" b="1" dirty="0">
                <a:solidFill>
                  <a:srgbClr val="000024"/>
                </a:solidFill>
              </a:rPr>
              <a:t>- Sarımsak</a:t>
            </a:r>
            <a:r>
              <a:rPr lang="tr-TR" altLang="tr-TR" sz="1600" b="1" dirty="0">
                <a:solidFill>
                  <a:srgbClr val="000024"/>
                </a:solidFill>
              </a:rPr>
              <a:t>	</a:t>
            </a:r>
            <a:r>
              <a:rPr lang="tr-TR" altLang="tr-TR" sz="1600" b="1" dirty="0">
                <a:solidFill>
                  <a:srgbClr val="000024"/>
                </a:solidFill>
              </a:rPr>
              <a:t>						Tansiyon </a:t>
            </a:r>
            <a:r>
              <a:rPr lang="tr-TR" altLang="tr-TR" sz="1600" b="1" dirty="0">
                <a:solidFill>
                  <a:srgbClr val="000024"/>
                </a:solidFill>
              </a:rPr>
              <a:t>ve kolestrol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FF0000"/>
                </a:solidFill>
              </a:rPr>
              <a:t>Aloe </a:t>
            </a:r>
            <a:r>
              <a:rPr lang="tr-TR" altLang="tr-TR" sz="1600" b="1" i="1" dirty="0">
                <a:solidFill>
                  <a:srgbClr val="FF0000"/>
                </a:solidFill>
              </a:rPr>
              <a:t>vera </a:t>
            </a:r>
            <a:r>
              <a:rPr lang="tr-TR" altLang="tr-TR" sz="1600" b="1" dirty="0">
                <a:solidFill>
                  <a:srgbClr val="FF0000"/>
                </a:solidFill>
              </a:rPr>
              <a:t>- </a:t>
            </a:r>
            <a:r>
              <a:rPr lang="tr-TR" altLang="tr-TR" sz="1600" b="1" dirty="0">
                <a:solidFill>
                  <a:srgbClr val="FF0000"/>
                </a:solidFill>
              </a:rPr>
              <a:t>Sarı sabır </a:t>
            </a:r>
            <a:r>
              <a:rPr lang="tr-TR" altLang="tr-TR" sz="1600" b="1" dirty="0">
                <a:solidFill>
                  <a:srgbClr val="FF0000"/>
                </a:solidFill>
              </a:rPr>
              <a:t>otu								Deri </a:t>
            </a:r>
            <a:r>
              <a:rPr lang="tr-TR" altLang="tr-TR" sz="1600" b="1" dirty="0">
                <a:solidFill>
                  <a:srgbClr val="FF0000"/>
                </a:solidFill>
              </a:rPr>
              <a:t>ve sindirim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000024"/>
                </a:solidFill>
              </a:rPr>
              <a:t>Calendula </a:t>
            </a:r>
            <a:r>
              <a:rPr lang="tr-TR" altLang="tr-TR" sz="1600" b="1" i="1" dirty="0">
                <a:solidFill>
                  <a:srgbClr val="000024"/>
                </a:solidFill>
              </a:rPr>
              <a:t>officinalis </a:t>
            </a:r>
            <a:r>
              <a:rPr lang="tr-TR" altLang="tr-TR" sz="1600" b="1" dirty="0">
                <a:solidFill>
                  <a:srgbClr val="000024"/>
                </a:solidFill>
              </a:rPr>
              <a:t>- Aynısafa					Kan </a:t>
            </a:r>
            <a:r>
              <a:rPr lang="tr-TR" altLang="tr-TR" sz="1600" b="1" dirty="0">
                <a:solidFill>
                  <a:srgbClr val="000024"/>
                </a:solidFill>
              </a:rPr>
              <a:t>hastalıkları ve varis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FF0000"/>
                </a:solidFill>
              </a:rPr>
              <a:t>Catharanthus </a:t>
            </a:r>
            <a:r>
              <a:rPr lang="tr-TR" altLang="tr-TR" sz="1600" b="1" i="1" dirty="0">
                <a:solidFill>
                  <a:srgbClr val="FF0000"/>
                </a:solidFill>
              </a:rPr>
              <a:t>roseus </a:t>
            </a:r>
            <a:r>
              <a:rPr lang="tr-TR" altLang="tr-TR" sz="1600" b="1" dirty="0">
                <a:solidFill>
                  <a:srgbClr val="FF0000"/>
                </a:solidFill>
              </a:rPr>
              <a:t>- Rozet </a:t>
            </a:r>
            <a:r>
              <a:rPr lang="tr-TR" altLang="tr-TR" sz="1600" b="1" dirty="0">
                <a:solidFill>
                  <a:srgbClr val="FF0000"/>
                </a:solidFill>
              </a:rPr>
              <a:t>çiçeği	</a:t>
            </a:r>
            <a:r>
              <a:rPr lang="tr-TR" altLang="tr-TR" sz="1600" b="1" dirty="0">
                <a:solidFill>
                  <a:srgbClr val="FF0000"/>
                </a:solidFill>
              </a:rPr>
              <a:t>			Kanser </a:t>
            </a:r>
            <a:r>
              <a:rPr lang="tr-TR" altLang="tr-TR" sz="1600" b="1" dirty="0">
                <a:solidFill>
                  <a:srgbClr val="FF0000"/>
                </a:solidFill>
              </a:rPr>
              <a:t>tedavisi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000024"/>
                </a:solidFill>
              </a:rPr>
              <a:t>Chincona </a:t>
            </a:r>
            <a:r>
              <a:rPr lang="tr-TR" altLang="tr-TR" sz="1600" b="1" i="1" dirty="0">
                <a:solidFill>
                  <a:srgbClr val="000024"/>
                </a:solidFill>
              </a:rPr>
              <a:t>officinalis </a:t>
            </a:r>
            <a:r>
              <a:rPr lang="tr-TR" altLang="tr-TR" sz="1600" b="1" dirty="0">
                <a:solidFill>
                  <a:srgbClr val="000024"/>
                </a:solidFill>
              </a:rPr>
              <a:t>- Kına </a:t>
            </a:r>
            <a:r>
              <a:rPr lang="tr-TR" altLang="tr-TR" sz="1600" b="1" dirty="0">
                <a:solidFill>
                  <a:srgbClr val="000024"/>
                </a:solidFill>
              </a:rPr>
              <a:t>kına	</a:t>
            </a:r>
            <a:r>
              <a:rPr lang="tr-TR" altLang="tr-TR" sz="1600" b="1" dirty="0">
                <a:solidFill>
                  <a:srgbClr val="000024"/>
                </a:solidFill>
              </a:rPr>
              <a:t>				Sıtma </a:t>
            </a:r>
            <a:r>
              <a:rPr lang="tr-TR" altLang="tr-TR" sz="1600" b="1" dirty="0">
                <a:solidFill>
                  <a:srgbClr val="000024"/>
                </a:solidFill>
              </a:rPr>
              <a:t>tedavisinde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FF0000"/>
                </a:solidFill>
              </a:rPr>
              <a:t>Datura </a:t>
            </a:r>
            <a:r>
              <a:rPr lang="tr-TR" altLang="tr-TR" sz="1600" b="1" i="1" dirty="0">
                <a:solidFill>
                  <a:srgbClr val="FF0000"/>
                </a:solidFill>
              </a:rPr>
              <a:t>stramonium </a:t>
            </a:r>
            <a:r>
              <a:rPr lang="tr-TR" altLang="tr-TR" sz="1600" b="1" dirty="0">
                <a:solidFill>
                  <a:srgbClr val="FF0000"/>
                </a:solidFill>
              </a:rPr>
              <a:t>- Şeytan </a:t>
            </a:r>
            <a:r>
              <a:rPr lang="tr-TR" altLang="tr-TR" sz="1600" b="1" dirty="0">
                <a:solidFill>
                  <a:srgbClr val="FF0000"/>
                </a:solidFill>
              </a:rPr>
              <a:t>elması	</a:t>
            </a:r>
            <a:r>
              <a:rPr lang="tr-TR" altLang="tr-TR" sz="1600" b="1" dirty="0">
                <a:solidFill>
                  <a:srgbClr val="FF0000"/>
                </a:solidFill>
              </a:rPr>
              <a:t>			Endişe </a:t>
            </a:r>
            <a:r>
              <a:rPr lang="tr-TR" altLang="tr-TR" sz="1600" b="1" dirty="0">
                <a:solidFill>
                  <a:srgbClr val="FF0000"/>
                </a:solidFill>
              </a:rPr>
              <a:t>ve terleme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000024"/>
                </a:solidFill>
              </a:rPr>
              <a:t>Digitalis </a:t>
            </a:r>
            <a:r>
              <a:rPr lang="tr-TR" altLang="tr-TR" sz="1600" b="1" i="1" dirty="0">
                <a:solidFill>
                  <a:srgbClr val="000024"/>
                </a:solidFill>
              </a:rPr>
              <a:t>lanata </a:t>
            </a:r>
            <a:r>
              <a:rPr lang="tr-TR" altLang="tr-TR" sz="1600" b="1" dirty="0">
                <a:solidFill>
                  <a:srgbClr val="000024"/>
                </a:solidFill>
              </a:rPr>
              <a:t>- Yüksük </a:t>
            </a:r>
            <a:r>
              <a:rPr lang="tr-TR" altLang="tr-TR" sz="1600" b="1" dirty="0">
                <a:solidFill>
                  <a:srgbClr val="000024"/>
                </a:solidFill>
              </a:rPr>
              <a:t>otu		</a:t>
            </a:r>
            <a:r>
              <a:rPr lang="tr-TR" altLang="tr-TR" sz="1600" b="1" dirty="0">
                <a:solidFill>
                  <a:srgbClr val="000024"/>
                </a:solidFill>
              </a:rPr>
              <a:t>				Kalp </a:t>
            </a:r>
            <a:r>
              <a:rPr lang="tr-TR" altLang="tr-TR" sz="1600" b="1" dirty="0">
                <a:solidFill>
                  <a:srgbClr val="000024"/>
                </a:solidFill>
              </a:rPr>
              <a:t>hastalıkları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FF0000"/>
                </a:solidFill>
              </a:rPr>
              <a:t>Echinacea </a:t>
            </a:r>
            <a:r>
              <a:rPr lang="tr-TR" altLang="tr-TR" sz="1600" b="1" i="1" dirty="0">
                <a:solidFill>
                  <a:srgbClr val="FF0000"/>
                </a:solidFill>
              </a:rPr>
              <a:t>purpurea </a:t>
            </a:r>
            <a:r>
              <a:rPr lang="tr-TR" altLang="tr-TR" sz="1600" b="1" dirty="0">
                <a:solidFill>
                  <a:srgbClr val="FF0000"/>
                </a:solidFill>
              </a:rPr>
              <a:t>- </a:t>
            </a:r>
            <a:r>
              <a:rPr lang="tr-TR" altLang="tr-TR" sz="1600" b="1" dirty="0">
                <a:solidFill>
                  <a:srgbClr val="FF0000"/>
                </a:solidFill>
              </a:rPr>
              <a:t>Ekinezya	</a:t>
            </a:r>
            <a:r>
              <a:rPr lang="tr-TR" altLang="tr-TR" sz="1600" b="1" dirty="0">
                <a:solidFill>
                  <a:srgbClr val="FF0000"/>
                </a:solidFill>
              </a:rPr>
              <a:t>				Üşütme </a:t>
            </a:r>
            <a:r>
              <a:rPr lang="tr-TR" altLang="tr-TR" sz="1600" b="1" dirty="0">
                <a:solidFill>
                  <a:srgbClr val="FF0000"/>
                </a:solidFill>
              </a:rPr>
              <a:t>ve grip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000024"/>
                </a:solidFill>
              </a:rPr>
              <a:t>Ephedra </a:t>
            </a:r>
            <a:r>
              <a:rPr lang="tr-TR" altLang="tr-TR" sz="1600" b="1" i="1" dirty="0">
                <a:solidFill>
                  <a:srgbClr val="000024"/>
                </a:solidFill>
              </a:rPr>
              <a:t>sinica </a:t>
            </a:r>
            <a:r>
              <a:rPr lang="tr-TR" altLang="tr-TR" sz="1600" b="1" dirty="0">
                <a:solidFill>
                  <a:srgbClr val="000024"/>
                </a:solidFill>
              </a:rPr>
              <a:t>- Deniz </a:t>
            </a:r>
            <a:r>
              <a:rPr lang="tr-TR" altLang="tr-TR" sz="1600" b="1" dirty="0">
                <a:solidFill>
                  <a:srgbClr val="000024"/>
                </a:solidFill>
              </a:rPr>
              <a:t>üzümü  	</a:t>
            </a:r>
            <a:r>
              <a:rPr lang="tr-TR" altLang="tr-TR" sz="1600" b="1" dirty="0">
                <a:solidFill>
                  <a:srgbClr val="000024"/>
                </a:solidFill>
              </a:rPr>
              <a:t>				Halsizlik </a:t>
            </a:r>
            <a:r>
              <a:rPr lang="tr-TR" altLang="tr-TR" sz="1600" b="1" dirty="0">
                <a:solidFill>
                  <a:srgbClr val="000024"/>
                </a:solidFill>
              </a:rPr>
              <a:t>ve astım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FF0000"/>
                </a:solidFill>
              </a:rPr>
              <a:t>Gentiana </a:t>
            </a:r>
            <a:r>
              <a:rPr lang="tr-TR" altLang="tr-TR" sz="1600" b="1" i="1" dirty="0">
                <a:solidFill>
                  <a:srgbClr val="FF0000"/>
                </a:solidFill>
              </a:rPr>
              <a:t>lutea </a:t>
            </a:r>
            <a:r>
              <a:rPr lang="tr-TR" altLang="tr-TR" sz="1600" b="1" dirty="0">
                <a:solidFill>
                  <a:srgbClr val="FF0000"/>
                </a:solidFill>
              </a:rPr>
              <a:t>- Centiyan</a:t>
            </a:r>
            <a:r>
              <a:rPr lang="tr-TR" altLang="tr-TR" sz="1600" b="1" dirty="0">
                <a:solidFill>
                  <a:srgbClr val="FF0000"/>
                </a:solidFill>
              </a:rPr>
              <a:t>	            </a:t>
            </a:r>
            <a:r>
              <a:rPr lang="tr-TR" altLang="tr-TR" sz="1600" b="1" dirty="0">
                <a:solidFill>
                  <a:srgbClr val="FF0000"/>
                </a:solidFill>
              </a:rPr>
              <a:t>				Kansızlık </a:t>
            </a:r>
            <a:r>
              <a:rPr lang="tr-TR" altLang="tr-TR" sz="1600" b="1" dirty="0">
                <a:solidFill>
                  <a:srgbClr val="FF0000"/>
                </a:solidFill>
              </a:rPr>
              <a:t>ve iştahsızlık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000024"/>
                </a:solidFill>
              </a:rPr>
              <a:t>Ginkgo </a:t>
            </a:r>
            <a:r>
              <a:rPr lang="tr-TR" altLang="tr-TR" sz="1600" b="1" i="1" dirty="0">
                <a:solidFill>
                  <a:srgbClr val="000024"/>
                </a:solidFill>
              </a:rPr>
              <a:t>biloba </a:t>
            </a:r>
            <a:r>
              <a:rPr lang="tr-TR" altLang="tr-TR" sz="1600" b="1" dirty="0">
                <a:solidFill>
                  <a:srgbClr val="000024"/>
                </a:solidFill>
              </a:rPr>
              <a:t>- </a:t>
            </a:r>
            <a:r>
              <a:rPr lang="tr-TR" altLang="tr-TR" sz="1600" b="1" dirty="0">
                <a:solidFill>
                  <a:srgbClr val="000024"/>
                </a:solidFill>
              </a:rPr>
              <a:t>Mabet ağacı	             </a:t>
            </a:r>
            <a:r>
              <a:rPr lang="tr-TR" altLang="tr-TR" sz="1600" b="1" dirty="0">
                <a:solidFill>
                  <a:srgbClr val="000024"/>
                </a:solidFill>
              </a:rPr>
              <a:t>			Hafıza </a:t>
            </a:r>
            <a:r>
              <a:rPr lang="tr-TR" altLang="tr-TR" sz="1600" b="1" dirty="0">
                <a:solidFill>
                  <a:srgbClr val="000024"/>
                </a:solidFill>
              </a:rPr>
              <a:t>kaybı</a:t>
            </a:r>
          </a:p>
          <a:p>
            <a:pPr>
              <a:spcAft>
                <a:spcPts val="600"/>
              </a:spcAft>
            </a:pPr>
            <a:r>
              <a:rPr lang="tr-TR" altLang="tr-TR" sz="1600" b="1" i="1" dirty="0">
                <a:solidFill>
                  <a:srgbClr val="FF0000"/>
                </a:solidFill>
              </a:rPr>
              <a:t>Glycyrrhiza </a:t>
            </a:r>
            <a:r>
              <a:rPr lang="tr-TR" altLang="tr-TR" sz="1600" b="1" i="1" dirty="0">
                <a:solidFill>
                  <a:srgbClr val="FF0000"/>
                </a:solidFill>
              </a:rPr>
              <a:t>glabra </a:t>
            </a:r>
            <a:r>
              <a:rPr lang="tr-TR" altLang="tr-TR" sz="1600" b="1" dirty="0">
                <a:solidFill>
                  <a:srgbClr val="FF0000"/>
                </a:solidFill>
              </a:rPr>
              <a:t>- Meyan </a:t>
            </a:r>
            <a:r>
              <a:rPr lang="tr-TR" altLang="tr-TR" sz="1600" b="1" dirty="0">
                <a:solidFill>
                  <a:srgbClr val="FF0000"/>
                </a:solidFill>
              </a:rPr>
              <a:t>kökü	</a:t>
            </a:r>
            <a:r>
              <a:rPr lang="tr-TR" altLang="tr-TR" sz="1600" b="1" dirty="0">
                <a:solidFill>
                  <a:srgbClr val="FF0000"/>
                </a:solidFill>
              </a:rPr>
              <a:t>				Öksürük </a:t>
            </a:r>
            <a:r>
              <a:rPr lang="tr-TR" altLang="tr-TR" sz="1600" b="1" dirty="0">
                <a:solidFill>
                  <a:srgbClr val="FF0000"/>
                </a:solidFill>
              </a:rPr>
              <a:t>ve </a:t>
            </a:r>
            <a:r>
              <a:rPr lang="tr-TR" altLang="tr-TR" sz="1600" b="1" dirty="0">
                <a:solidFill>
                  <a:srgbClr val="FF0000"/>
                </a:solidFill>
              </a:rPr>
              <a:t>sindirim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Hypericum </a:t>
            </a:r>
            <a:r>
              <a:rPr lang="tr-TR" sz="1600" b="1" i="1" dirty="0">
                <a:solidFill>
                  <a:srgbClr val="000024"/>
                </a:solidFill>
              </a:rPr>
              <a:t>perforatum</a:t>
            </a:r>
            <a:r>
              <a:rPr lang="tr-TR" sz="1600" b="1" dirty="0">
                <a:solidFill>
                  <a:srgbClr val="000024"/>
                </a:solidFill>
              </a:rPr>
              <a:t> – Kantaron			</a:t>
            </a:r>
            <a:r>
              <a:rPr lang="tr-TR" sz="1600" b="1" dirty="0">
                <a:solidFill>
                  <a:srgbClr val="000024"/>
                </a:solidFill>
              </a:rPr>
              <a:t>	Depresyon ve bağışıklık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FF0000"/>
                </a:solidFill>
              </a:rPr>
              <a:t>Mandragora </a:t>
            </a:r>
            <a:r>
              <a:rPr lang="tr-TR" sz="1600" b="1" i="1" dirty="0">
                <a:solidFill>
                  <a:srgbClr val="FF0000"/>
                </a:solidFill>
              </a:rPr>
              <a:t>officinarum</a:t>
            </a:r>
            <a:r>
              <a:rPr lang="tr-TR" sz="1600" b="1" dirty="0">
                <a:solidFill>
                  <a:srgbClr val="FF0000"/>
                </a:solidFill>
              </a:rPr>
              <a:t> - Adamotu</a:t>
            </a:r>
            <a:r>
              <a:rPr lang="tr-TR" sz="1600" b="1" dirty="0">
                <a:solidFill>
                  <a:srgbClr val="FF0000"/>
                </a:solidFill>
              </a:rPr>
              <a:t>	</a:t>
            </a:r>
            <a:r>
              <a:rPr lang="tr-TR" sz="1600" b="1" dirty="0">
                <a:solidFill>
                  <a:srgbClr val="FF0000"/>
                </a:solidFill>
              </a:rPr>
              <a:t>			Bunaltı </a:t>
            </a:r>
            <a:r>
              <a:rPr lang="tr-TR" sz="1600" b="1" dirty="0">
                <a:solidFill>
                  <a:srgbClr val="FF0000"/>
                </a:solidFill>
              </a:rPr>
              <a:t>ve uykusuzluk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Panax </a:t>
            </a:r>
            <a:r>
              <a:rPr lang="tr-TR" sz="1600" b="1" i="1" dirty="0">
                <a:solidFill>
                  <a:srgbClr val="000024"/>
                </a:solidFill>
              </a:rPr>
              <a:t>ginseng</a:t>
            </a:r>
            <a:r>
              <a:rPr lang="tr-TR" sz="1600" b="1" dirty="0">
                <a:solidFill>
                  <a:srgbClr val="000024"/>
                </a:solidFill>
              </a:rPr>
              <a:t> - Ginseng</a:t>
            </a:r>
            <a:r>
              <a:rPr lang="tr-TR" sz="1600" b="1" dirty="0">
                <a:solidFill>
                  <a:srgbClr val="000024"/>
                </a:solidFill>
              </a:rPr>
              <a:t>	             </a:t>
            </a:r>
            <a:r>
              <a:rPr lang="tr-TR" sz="1600" b="1" dirty="0">
                <a:solidFill>
                  <a:srgbClr val="000024"/>
                </a:solidFill>
              </a:rPr>
              <a:t>					Halsizlik </a:t>
            </a:r>
            <a:r>
              <a:rPr lang="tr-TR" sz="1600" b="1" dirty="0">
                <a:solidFill>
                  <a:srgbClr val="000024"/>
                </a:solidFill>
              </a:rPr>
              <a:t>ve bitkinlik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FF0000"/>
                </a:solidFill>
              </a:rPr>
              <a:t>Papaver </a:t>
            </a:r>
            <a:r>
              <a:rPr lang="tr-TR" sz="1600" b="1" i="1" dirty="0">
                <a:solidFill>
                  <a:srgbClr val="FF0000"/>
                </a:solidFill>
              </a:rPr>
              <a:t>somniferum</a:t>
            </a:r>
            <a:r>
              <a:rPr lang="tr-TR" sz="1600" b="1" dirty="0">
                <a:solidFill>
                  <a:srgbClr val="FF0000"/>
                </a:solidFill>
              </a:rPr>
              <a:t> - Haşhaş</a:t>
            </a:r>
            <a:r>
              <a:rPr lang="tr-TR" sz="1600" b="1" dirty="0">
                <a:solidFill>
                  <a:srgbClr val="FF0000"/>
                </a:solidFill>
              </a:rPr>
              <a:t>	</a:t>
            </a:r>
            <a:r>
              <a:rPr lang="tr-TR" sz="1600" b="1" dirty="0">
                <a:solidFill>
                  <a:srgbClr val="FF0000"/>
                </a:solidFill>
              </a:rPr>
              <a:t>					Ağrı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r>
              <a:rPr lang="tr-TR" sz="1600" b="1" dirty="0">
                <a:solidFill>
                  <a:srgbClr val="FF0000"/>
                </a:solidFill>
              </a:rPr>
              <a:t>endişe </a:t>
            </a:r>
            <a:r>
              <a:rPr lang="tr-TR" sz="1600" b="1" dirty="0">
                <a:solidFill>
                  <a:srgbClr val="FF0000"/>
                </a:solidFill>
              </a:rPr>
              <a:t>ve </a:t>
            </a:r>
            <a:r>
              <a:rPr lang="tr-TR" sz="1600" b="1" dirty="0">
                <a:solidFill>
                  <a:srgbClr val="FF0000"/>
                </a:solidFill>
              </a:rPr>
              <a:t>kaygı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Tıbbi Bitkiler ve Kullanımları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Passiflora incarnata</a:t>
            </a:r>
            <a:r>
              <a:rPr lang="tr-TR" sz="1600" b="1" dirty="0">
                <a:solidFill>
                  <a:srgbClr val="000024"/>
                </a:solidFill>
              </a:rPr>
              <a:t> - Tutku </a:t>
            </a:r>
            <a:r>
              <a:rPr lang="tr-TR" sz="1600" b="1" dirty="0">
                <a:solidFill>
                  <a:srgbClr val="000024"/>
                </a:solidFill>
              </a:rPr>
              <a:t>çiçeği	</a:t>
            </a:r>
            <a:r>
              <a:rPr lang="tr-TR" sz="1600" b="1" dirty="0">
                <a:solidFill>
                  <a:srgbClr val="000024"/>
                </a:solidFill>
              </a:rPr>
              <a:t>			Uykusuzluk </a:t>
            </a:r>
            <a:r>
              <a:rPr lang="tr-TR" sz="1600" b="1" dirty="0">
                <a:solidFill>
                  <a:srgbClr val="000024"/>
                </a:solidFill>
              </a:rPr>
              <a:t>ve endişe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FF0000"/>
                </a:solidFill>
              </a:rPr>
              <a:t>Plantago asiatica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>
                <a:solidFill>
                  <a:srgbClr val="FF0000"/>
                </a:solidFill>
              </a:rPr>
              <a:t>- Sinirli </a:t>
            </a:r>
            <a:r>
              <a:rPr lang="tr-TR" sz="1600" b="1" dirty="0">
                <a:solidFill>
                  <a:srgbClr val="FF0000"/>
                </a:solidFill>
              </a:rPr>
              <a:t>ot		</a:t>
            </a:r>
            <a:r>
              <a:rPr lang="tr-TR" sz="1600" b="1" dirty="0">
                <a:solidFill>
                  <a:srgbClr val="FF0000"/>
                </a:solidFill>
              </a:rPr>
              <a:t>					Kabızlık </a:t>
            </a:r>
            <a:r>
              <a:rPr lang="tr-TR" sz="1600" b="1" dirty="0">
                <a:solidFill>
                  <a:srgbClr val="FF0000"/>
                </a:solidFill>
              </a:rPr>
              <a:t>ve kolestrol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Silybum </a:t>
            </a:r>
            <a:r>
              <a:rPr lang="tr-TR" sz="1600" b="1" i="1" dirty="0">
                <a:solidFill>
                  <a:srgbClr val="000024"/>
                </a:solidFill>
              </a:rPr>
              <a:t>marianum</a:t>
            </a:r>
            <a:r>
              <a:rPr lang="tr-TR" sz="1600" b="1" dirty="0">
                <a:solidFill>
                  <a:srgbClr val="000024"/>
                </a:solidFill>
              </a:rPr>
              <a:t> - Deve </a:t>
            </a:r>
            <a:r>
              <a:rPr lang="tr-TR" sz="1600" b="1" dirty="0">
                <a:solidFill>
                  <a:srgbClr val="000024"/>
                </a:solidFill>
              </a:rPr>
              <a:t>dikeni	</a:t>
            </a:r>
            <a:r>
              <a:rPr lang="tr-TR" sz="1600" b="1" dirty="0">
                <a:solidFill>
                  <a:srgbClr val="000024"/>
                </a:solidFill>
              </a:rPr>
              <a:t>				Siroz</a:t>
            </a:r>
            <a:r>
              <a:rPr lang="tr-TR" sz="1600" b="1" dirty="0">
                <a:solidFill>
                  <a:srgbClr val="000024"/>
                </a:solidFill>
              </a:rPr>
              <a:t>, karaciğer, hepatit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FF0000"/>
                </a:solidFill>
              </a:rPr>
              <a:t>Tanecetum </a:t>
            </a:r>
            <a:r>
              <a:rPr lang="tr-TR" sz="1600" b="1" i="1" dirty="0">
                <a:solidFill>
                  <a:srgbClr val="FF0000"/>
                </a:solidFill>
              </a:rPr>
              <a:t>parthenium</a:t>
            </a:r>
            <a:r>
              <a:rPr lang="tr-TR" sz="1600" b="1" dirty="0">
                <a:solidFill>
                  <a:srgbClr val="FF0000"/>
                </a:solidFill>
              </a:rPr>
              <a:t> - Gümüş </a:t>
            </a:r>
            <a:r>
              <a:rPr lang="tr-TR" sz="1600" b="1" dirty="0">
                <a:solidFill>
                  <a:srgbClr val="FF0000"/>
                </a:solidFill>
              </a:rPr>
              <a:t>düğme </a:t>
            </a:r>
            <a:r>
              <a:rPr lang="tr-TR" sz="1600" b="1" dirty="0">
                <a:solidFill>
                  <a:srgbClr val="FF0000"/>
                </a:solidFill>
              </a:rPr>
              <a:t>		Migren </a:t>
            </a:r>
            <a:r>
              <a:rPr lang="tr-TR" sz="1600" b="1" dirty="0">
                <a:solidFill>
                  <a:srgbClr val="FF0000"/>
                </a:solidFill>
              </a:rPr>
              <a:t>ve baş ağrıları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Taxus </a:t>
            </a:r>
            <a:r>
              <a:rPr lang="tr-TR" sz="1600" b="1" i="1" dirty="0">
                <a:solidFill>
                  <a:srgbClr val="000024"/>
                </a:solidFill>
              </a:rPr>
              <a:t>brevifolia</a:t>
            </a:r>
            <a:r>
              <a:rPr lang="tr-TR" sz="1600" b="1" dirty="0">
                <a:solidFill>
                  <a:srgbClr val="000024"/>
                </a:solidFill>
              </a:rPr>
              <a:t> - Porsuk </a:t>
            </a:r>
            <a:r>
              <a:rPr lang="tr-TR" sz="1600" b="1" dirty="0">
                <a:solidFill>
                  <a:srgbClr val="000024"/>
                </a:solidFill>
              </a:rPr>
              <a:t>ağacı	</a:t>
            </a:r>
            <a:r>
              <a:rPr lang="tr-TR" sz="1600" b="1" dirty="0">
                <a:solidFill>
                  <a:srgbClr val="000024"/>
                </a:solidFill>
              </a:rPr>
              <a:t>				Kanser </a:t>
            </a:r>
            <a:r>
              <a:rPr lang="tr-TR" sz="1600" b="1" dirty="0">
                <a:solidFill>
                  <a:srgbClr val="000024"/>
                </a:solidFill>
              </a:rPr>
              <a:t>ve bağışıklık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FF0000"/>
                </a:solidFill>
              </a:rPr>
              <a:t>Urtica </a:t>
            </a:r>
            <a:r>
              <a:rPr lang="tr-TR" sz="1600" b="1" i="1" dirty="0">
                <a:solidFill>
                  <a:srgbClr val="FF0000"/>
                </a:solidFill>
              </a:rPr>
              <a:t>diocia</a:t>
            </a:r>
            <a:r>
              <a:rPr lang="tr-TR" sz="1600" b="1" dirty="0">
                <a:solidFill>
                  <a:srgbClr val="FF0000"/>
                </a:solidFill>
              </a:rPr>
              <a:t> – Isırgan</a:t>
            </a:r>
            <a:r>
              <a:rPr lang="tr-TR" sz="1600" b="1" dirty="0">
                <a:solidFill>
                  <a:srgbClr val="FF0000"/>
                </a:solidFill>
              </a:rPr>
              <a:t>	</a:t>
            </a:r>
            <a:r>
              <a:rPr lang="tr-TR" sz="1600" b="1" dirty="0">
                <a:solidFill>
                  <a:srgbClr val="FF0000"/>
                </a:solidFill>
              </a:rPr>
              <a:t>			                        </a:t>
            </a:r>
            <a:r>
              <a:rPr lang="tr-TR" sz="1600" b="1" dirty="0">
                <a:solidFill>
                  <a:srgbClr val="FF0000"/>
                </a:solidFill>
              </a:rPr>
              <a:t>Prostat ve romatizma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Vaccinium </a:t>
            </a:r>
            <a:r>
              <a:rPr lang="tr-TR" sz="1600" b="1" i="1" dirty="0">
                <a:solidFill>
                  <a:srgbClr val="000024"/>
                </a:solidFill>
              </a:rPr>
              <a:t>myrtillus</a:t>
            </a:r>
            <a:r>
              <a:rPr lang="tr-TR" sz="1600" b="1" dirty="0">
                <a:solidFill>
                  <a:srgbClr val="000024"/>
                </a:solidFill>
              </a:rPr>
              <a:t> - Yaban </a:t>
            </a:r>
            <a:r>
              <a:rPr lang="tr-TR" sz="1600" b="1" dirty="0">
                <a:solidFill>
                  <a:srgbClr val="000024"/>
                </a:solidFill>
              </a:rPr>
              <a:t>mersini	</a:t>
            </a:r>
            <a:r>
              <a:rPr lang="tr-TR" sz="1600" b="1" dirty="0">
                <a:solidFill>
                  <a:srgbClr val="000024"/>
                </a:solidFill>
              </a:rPr>
              <a:t>			Görme </a:t>
            </a:r>
            <a:r>
              <a:rPr lang="tr-TR" sz="1600" b="1" dirty="0">
                <a:solidFill>
                  <a:srgbClr val="000024"/>
                </a:solidFill>
              </a:rPr>
              <a:t>bozuklukları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FF0000"/>
                </a:solidFill>
              </a:rPr>
              <a:t>Valeriana </a:t>
            </a:r>
            <a:r>
              <a:rPr lang="tr-TR" sz="1600" b="1" i="1" dirty="0">
                <a:solidFill>
                  <a:srgbClr val="FF0000"/>
                </a:solidFill>
              </a:rPr>
              <a:t>officinalis</a:t>
            </a:r>
            <a:r>
              <a:rPr lang="tr-TR" sz="1600" b="1" dirty="0">
                <a:solidFill>
                  <a:srgbClr val="FF0000"/>
                </a:solidFill>
              </a:rPr>
              <a:t> - Kedi </a:t>
            </a:r>
            <a:r>
              <a:rPr lang="tr-TR" sz="1600" b="1" dirty="0">
                <a:solidFill>
                  <a:srgbClr val="FF0000"/>
                </a:solidFill>
              </a:rPr>
              <a:t>otu	</a:t>
            </a:r>
            <a:r>
              <a:rPr lang="tr-TR" sz="1600" b="1" dirty="0">
                <a:solidFill>
                  <a:srgbClr val="FF0000"/>
                </a:solidFill>
              </a:rPr>
              <a:t>			 		Uykusuzluk </a:t>
            </a:r>
            <a:r>
              <a:rPr lang="tr-TR" sz="1600" b="1" dirty="0">
                <a:solidFill>
                  <a:srgbClr val="FF0000"/>
                </a:solidFill>
              </a:rPr>
              <a:t>ve bunaltı</a:t>
            </a:r>
          </a:p>
          <a:p>
            <a:pPr>
              <a:spcAft>
                <a:spcPts val="600"/>
              </a:spcAft>
              <a:defRPr/>
            </a:pPr>
            <a:r>
              <a:rPr lang="tr-TR" sz="1600" b="1" i="1" dirty="0">
                <a:solidFill>
                  <a:srgbClr val="000024"/>
                </a:solidFill>
              </a:rPr>
              <a:t>Zingiber </a:t>
            </a:r>
            <a:r>
              <a:rPr lang="tr-TR" sz="1600" b="1" i="1" dirty="0">
                <a:solidFill>
                  <a:srgbClr val="000024"/>
                </a:solidFill>
              </a:rPr>
              <a:t>officinale</a:t>
            </a:r>
            <a:r>
              <a:rPr lang="tr-TR" sz="1600" b="1" dirty="0">
                <a:solidFill>
                  <a:srgbClr val="000024"/>
                </a:solidFill>
              </a:rPr>
              <a:t> - Zencefil</a:t>
            </a:r>
            <a:r>
              <a:rPr lang="tr-TR" sz="1600" b="1" dirty="0">
                <a:solidFill>
                  <a:srgbClr val="000024"/>
                </a:solidFill>
              </a:rPr>
              <a:t>	</a:t>
            </a:r>
            <a:r>
              <a:rPr lang="tr-TR" sz="1600" b="1" dirty="0">
                <a:solidFill>
                  <a:srgbClr val="000024"/>
                </a:solidFill>
              </a:rPr>
              <a:t>					Bulantı </a:t>
            </a:r>
            <a:r>
              <a:rPr lang="tr-TR" sz="1600" b="1" dirty="0">
                <a:solidFill>
                  <a:srgbClr val="000024"/>
                </a:solidFill>
              </a:rPr>
              <a:t>ve baş dönmesi</a:t>
            </a:r>
          </a:p>
          <a:p>
            <a:pPr>
              <a:spcAft>
                <a:spcPts val="600"/>
              </a:spcAft>
            </a:pPr>
            <a:endParaRPr lang="tr-TR" alt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Bitkisel İlaçlar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900"/>
              </a:spcAft>
              <a:defRPr/>
            </a:pPr>
            <a:r>
              <a:rPr lang="tr-TR" sz="1600" b="1" dirty="0"/>
              <a:t>Prepagel (Reparil Gel N) </a:t>
            </a:r>
            <a:r>
              <a:rPr lang="tr-TR" sz="1600" b="1" dirty="0"/>
              <a:t>: </a:t>
            </a:r>
            <a:r>
              <a:rPr lang="fi-FI" sz="1600" b="1" dirty="0"/>
              <a:t>At </a:t>
            </a:r>
            <a:r>
              <a:rPr lang="fi-FI" sz="1600" b="1" dirty="0"/>
              <a:t>Kestanesi Tohum Ekstresi Essin </a:t>
            </a:r>
            <a:r>
              <a:rPr lang="fi-FI" sz="1600" b="1" dirty="0"/>
              <a:t>(%1</a:t>
            </a:r>
            <a:r>
              <a:rPr lang="fi-FI" sz="1600" b="1" dirty="0"/>
              <a:t>) 	</a:t>
            </a:r>
          </a:p>
          <a:p>
            <a:pPr>
              <a:spcAft>
                <a:spcPts val="900"/>
              </a:spcAft>
              <a:defRPr/>
            </a:pPr>
            <a:r>
              <a:rPr lang="tr-TR" sz="1600" b="1" dirty="0">
                <a:solidFill>
                  <a:srgbClr val="FF0000"/>
                </a:solidFill>
              </a:rPr>
              <a:t>Venotrex</a:t>
            </a:r>
            <a:r>
              <a:rPr lang="tr-TR" sz="1600" b="1" dirty="0">
                <a:solidFill>
                  <a:srgbClr val="FF0000"/>
                </a:solidFill>
              </a:rPr>
              <a:t>:	50 mg triterpen glikozite eşdeğer </a:t>
            </a:r>
            <a:r>
              <a:rPr lang="tr-TR" sz="1600" b="1" dirty="0">
                <a:solidFill>
                  <a:srgbClr val="FF0000"/>
                </a:solidFill>
              </a:rPr>
              <a:t>at </a:t>
            </a:r>
            <a:r>
              <a:rPr lang="tr-TR" sz="1600" b="1" dirty="0">
                <a:solidFill>
                  <a:srgbClr val="FF0000"/>
                </a:solidFill>
              </a:rPr>
              <a:t>ketsanesi tohum ekstresi </a:t>
            </a:r>
            <a:r>
              <a:rPr lang="tr-TR" sz="1600" b="1" dirty="0"/>
              <a:t>	</a:t>
            </a:r>
          </a:p>
          <a:p>
            <a:pPr>
              <a:spcAft>
                <a:spcPts val="900"/>
              </a:spcAft>
              <a:defRPr/>
            </a:pPr>
            <a:r>
              <a:rPr lang="tr-TR" sz="1600" b="1" dirty="0"/>
              <a:t>Fitokrem:</a:t>
            </a:r>
            <a:r>
              <a:rPr lang="pt-BR" sz="1600" b="1" i="1" dirty="0"/>
              <a:t>Triticum vulgare</a:t>
            </a:r>
            <a:r>
              <a:rPr lang="pt-BR" sz="1600" b="1" dirty="0"/>
              <a:t> sulu extresi </a:t>
            </a:r>
            <a:r>
              <a:rPr lang="pt-BR" sz="1600" b="1" dirty="0"/>
              <a:t>(%15</a:t>
            </a:r>
            <a:r>
              <a:rPr lang="pt-BR" sz="1600" b="1" dirty="0"/>
              <a:t>) 	</a:t>
            </a:r>
          </a:p>
          <a:p>
            <a:pPr>
              <a:spcAft>
                <a:spcPts val="900"/>
              </a:spcAft>
              <a:defRPr/>
            </a:pPr>
            <a:r>
              <a:rPr lang="tr-TR" sz="1600" b="1" dirty="0">
                <a:solidFill>
                  <a:srgbClr val="FF0000"/>
                </a:solidFill>
              </a:rPr>
              <a:t>Hametan: </a:t>
            </a:r>
            <a:r>
              <a:rPr lang="tr-TR" sz="1600" b="1" i="1" dirty="0">
                <a:solidFill>
                  <a:srgbClr val="FF0000"/>
                </a:solidFill>
              </a:rPr>
              <a:t>Hammamelis </a:t>
            </a:r>
            <a:r>
              <a:rPr lang="tr-TR" sz="1600" b="1" i="1" dirty="0">
                <a:solidFill>
                  <a:srgbClr val="FF0000"/>
                </a:solidFill>
              </a:rPr>
              <a:t>virginiana</a:t>
            </a:r>
            <a:r>
              <a:rPr lang="tr-TR" sz="1600" b="1" dirty="0">
                <a:solidFill>
                  <a:srgbClr val="FF0000"/>
                </a:solidFill>
              </a:rPr>
              <a:t> distilatı </a:t>
            </a:r>
            <a:r>
              <a:rPr lang="tr-TR" sz="1600" b="1" dirty="0">
                <a:solidFill>
                  <a:srgbClr val="FF0000"/>
                </a:solidFill>
              </a:rPr>
              <a:t>5.35 </a:t>
            </a:r>
            <a:r>
              <a:rPr lang="tr-TR" sz="1600" b="1" dirty="0">
                <a:solidFill>
                  <a:srgbClr val="FF0000"/>
                </a:solidFill>
              </a:rPr>
              <a:t>g </a:t>
            </a:r>
            <a:r>
              <a:rPr lang="tr-TR" sz="1600" b="1" dirty="0"/>
              <a:t>	</a:t>
            </a:r>
          </a:p>
          <a:p>
            <a:pPr>
              <a:spcAft>
                <a:spcPts val="900"/>
              </a:spcAft>
              <a:defRPr/>
            </a:pPr>
            <a:r>
              <a:rPr lang="tr-TR" sz="1600" b="1" dirty="0"/>
              <a:t>Prostagood: </a:t>
            </a:r>
            <a:r>
              <a:rPr lang="tr-TR" sz="1600" b="1" i="1" dirty="0"/>
              <a:t>Serenoa </a:t>
            </a:r>
            <a:r>
              <a:rPr lang="tr-TR" sz="1600" b="1" i="1" dirty="0"/>
              <a:t>repens</a:t>
            </a:r>
            <a:r>
              <a:rPr lang="tr-TR" sz="1600" b="1" dirty="0"/>
              <a:t> lipofilik extresi 160 mg 	</a:t>
            </a:r>
          </a:p>
          <a:p>
            <a:pPr>
              <a:spcAft>
                <a:spcPts val="900"/>
              </a:spcAft>
              <a:defRPr/>
            </a:pPr>
            <a:r>
              <a:rPr lang="tr-TR" sz="1600" b="1" dirty="0">
                <a:solidFill>
                  <a:srgbClr val="FF0000"/>
                </a:solidFill>
              </a:rPr>
              <a:t>Tebokan </a:t>
            </a:r>
            <a:r>
              <a:rPr lang="tr-TR" sz="1600" b="1" dirty="0">
                <a:solidFill>
                  <a:srgbClr val="FF0000"/>
                </a:solidFill>
              </a:rPr>
              <a:t>special (Gingobil ve Bilokan) </a:t>
            </a:r>
            <a:r>
              <a:rPr lang="tr-TR" sz="1600" b="1" dirty="0">
                <a:solidFill>
                  <a:srgbClr val="FF0000"/>
                </a:solidFill>
              </a:rPr>
              <a:t>: </a:t>
            </a:r>
            <a:r>
              <a:rPr lang="tr-TR" sz="1600" b="1" i="1" dirty="0">
                <a:solidFill>
                  <a:srgbClr val="FF0000"/>
                </a:solidFill>
              </a:rPr>
              <a:t>Ginkgo </a:t>
            </a:r>
            <a:r>
              <a:rPr lang="tr-TR" sz="1600" b="1" i="1" dirty="0">
                <a:solidFill>
                  <a:srgbClr val="FF0000"/>
                </a:solidFill>
              </a:rPr>
              <a:t>biloba</a:t>
            </a:r>
            <a:r>
              <a:rPr lang="tr-TR" sz="1600" b="1" dirty="0">
                <a:solidFill>
                  <a:srgbClr val="FF0000"/>
                </a:solidFill>
              </a:rPr>
              <a:t> yaprak extresi (</a:t>
            </a:r>
            <a:r>
              <a:rPr lang="tr-TR" sz="1600" b="1" dirty="0">
                <a:solidFill>
                  <a:srgbClr val="FF0000"/>
                </a:solidFill>
              </a:rPr>
              <a:t>19.2 </a:t>
            </a:r>
            <a:r>
              <a:rPr lang="tr-TR" sz="1600" b="1" dirty="0">
                <a:solidFill>
                  <a:srgbClr val="FF0000"/>
                </a:solidFill>
              </a:rPr>
              <a:t>mg ginkgo glikoziti</a:t>
            </a:r>
            <a:r>
              <a:rPr lang="tr-TR" sz="1600" b="1" dirty="0">
                <a:solidFill>
                  <a:srgbClr val="FF0000"/>
                </a:solidFill>
              </a:rPr>
              <a:t>)</a:t>
            </a:r>
            <a:endParaRPr lang="tr-TR" alt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0</TotalTime>
  <Words>308</Words>
  <Application>Microsoft Office PowerPoint</Application>
  <PresentationFormat>Geniş ekran</PresentationFormat>
  <Paragraphs>66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Impact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2018-04-05T12:48:45Z</dcterms:created>
  <dcterms:modified xsi:type="dcterms:W3CDTF">2018-04-05T12:49:32Z</dcterms:modified>
</cp:coreProperties>
</file>