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1CBB7A4-B721-4D61-AF35-4BD8829626C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CB5054D-87F8-4A93-AD2B-CCFD2454281A}" type="slidenum">
              <a:rPr lang="tr-TR" smtClean="0"/>
              <a:t>‹#›</a:t>
            </a:fld>
            <a:endParaRPr lang="tr-TR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42646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BB7A4-B721-4D61-AF35-4BD8829626C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5054D-87F8-4A93-AD2B-CCFD24542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8967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BB7A4-B721-4D61-AF35-4BD8829626C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5054D-87F8-4A93-AD2B-CCFD24542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3080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BB7A4-B721-4D61-AF35-4BD8829626C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5054D-87F8-4A93-AD2B-CCFD2454281A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905888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BB7A4-B721-4D61-AF35-4BD8829626C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5054D-87F8-4A93-AD2B-CCFD24542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34400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BB7A4-B721-4D61-AF35-4BD8829626C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5054D-87F8-4A93-AD2B-CCFD24542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87689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BB7A4-B721-4D61-AF35-4BD8829626C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5054D-87F8-4A93-AD2B-CCFD24542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78197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BB7A4-B721-4D61-AF35-4BD8829626C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5054D-87F8-4A93-AD2B-CCFD24542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3177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BB7A4-B721-4D61-AF35-4BD8829626C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5054D-87F8-4A93-AD2B-CCFD24542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8658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BB7A4-B721-4D61-AF35-4BD8829626C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5054D-87F8-4A93-AD2B-CCFD24542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6302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BB7A4-B721-4D61-AF35-4BD8829626C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5054D-87F8-4A93-AD2B-CCFD24542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5055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BB7A4-B721-4D61-AF35-4BD8829626C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5054D-87F8-4A93-AD2B-CCFD24542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287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BB7A4-B721-4D61-AF35-4BD8829626C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5054D-87F8-4A93-AD2B-CCFD24542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439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BB7A4-B721-4D61-AF35-4BD8829626C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5054D-87F8-4A93-AD2B-CCFD24542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6293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BB7A4-B721-4D61-AF35-4BD8829626C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5054D-87F8-4A93-AD2B-CCFD24542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772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BB7A4-B721-4D61-AF35-4BD8829626C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5054D-87F8-4A93-AD2B-CCFD24542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6278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BB7A4-B721-4D61-AF35-4BD8829626C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5054D-87F8-4A93-AD2B-CCFD24542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7259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1CBB7A4-B721-4D61-AF35-4BD8829626C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CB5054D-87F8-4A93-AD2B-CCFD24542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4633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/>
          <p:cNvSpPr>
            <a:spLocks noChangeArrowheads="1"/>
          </p:cNvSpPr>
          <p:nvPr/>
        </p:nvSpPr>
        <p:spPr bwMode="auto">
          <a:xfrm>
            <a:off x="1524000" y="2475587"/>
            <a:ext cx="9144000" cy="707886"/>
          </a:xfrm>
          <a:prstGeom prst="rect">
            <a:avLst/>
          </a:prstGeom>
          <a:noFill/>
          <a:ln>
            <a:noFill/>
          </a:ln>
          <a:effectLst>
            <a:outerShdw dist="23000" dir="5400000" rotWithShape="0">
              <a:schemeClr val="bg2">
                <a:alpha val="34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tr-TR" sz="4000" b="1" dirty="0">
                <a:ln>
                  <a:solidFill>
                    <a:schemeClr val="tx1"/>
                  </a:solidFill>
                </a:ln>
              </a:rPr>
              <a:t>İLAÇ VE BAHARAT BİTKİLER</a:t>
            </a:r>
            <a:endParaRPr lang="tr-TR" sz="4000" b="1" dirty="0">
              <a:ln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712568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47838" y="419100"/>
            <a:ext cx="7764462" cy="609600"/>
          </a:xfrm>
          <a:prstGeom prst="rect">
            <a:avLst/>
          </a:prstGeom>
          <a:noFill/>
          <a:ln>
            <a:headEnd/>
            <a:tailEnd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/>
            <a:r>
              <a:rPr lang="tr-TR" sz="2800" b="1" dirty="0">
                <a:solidFill>
                  <a:prstClr val="black"/>
                </a:solidFill>
              </a:rPr>
              <a:t>Sekonder Metabolitlerin Sınıflandırılması</a:t>
            </a:r>
            <a:endParaRPr lang="tr-TR" sz="2800" b="1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47838" y="1317626"/>
            <a:ext cx="8705850" cy="1423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66825" indent="-28575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674813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82800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90788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479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051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623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195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Aft>
                <a:spcPts val="900"/>
              </a:spcAft>
            </a:pPr>
            <a:r>
              <a:rPr lang="tr-TR" altLang="tr-TR" sz="1600" b="1" dirty="0">
                <a:solidFill>
                  <a:srgbClr val="000024"/>
                </a:solidFill>
              </a:rPr>
              <a:t>Sekonder metabolitler 3 ana gruba ayrılır.</a:t>
            </a:r>
          </a:p>
          <a:p>
            <a:pPr marL="285750" indent="-285750" algn="just">
              <a:spcAft>
                <a:spcPts val="900"/>
              </a:spcAft>
              <a:buFontTx/>
              <a:buChar char="-"/>
            </a:pPr>
            <a:r>
              <a:rPr lang="tr-TR" altLang="tr-TR" sz="1600" b="1" dirty="0">
                <a:solidFill>
                  <a:srgbClr val="000024"/>
                </a:solidFill>
              </a:rPr>
              <a:t>Terpenler,</a:t>
            </a:r>
          </a:p>
          <a:p>
            <a:pPr marL="285750" indent="-285750" algn="just">
              <a:spcAft>
                <a:spcPts val="900"/>
              </a:spcAft>
              <a:buFontTx/>
              <a:buChar char="-"/>
            </a:pPr>
            <a:r>
              <a:rPr lang="tr-TR" altLang="tr-TR" sz="1600" b="1" dirty="0">
                <a:solidFill>
                  <a:srgbClr val="000024"/>
                </a:solidFill>
              </a:rPr>
              <a:t>Fenolik bileşikler,</a:t>
            </a:r>
          </a:p>
          <a:p>
            <a:pPr marL="285750" indent="-285750" algn="just">
              <a:spcAft>
                <a:spcPts val="900"/>
              </a:spcAft>
              <a:buFontTx/>
              <a:buChar char="-"/>
            </a:pPr>
            <a:r>
              <a:rPr lang="tr-TR" altLang="tr-TR" sz="1600" b="1" dirty="0">
                <a:solidFill>
                  <a:srgbClr val="000024"/>
                </a:solidFill>
              </a:rPr>
              <a:t>Azotlu bileşikler</a:t>
            </a:r>
          </a:p>
        </p:txBody>
      </p:sp>
    </p:spTree>
    <p:extLst>
      <p:ext uri="{BB962C8B-B14F-4D97-AF65-F5344CB8AC3E}">
        <p14:creationId xmlns:p14="http://schemas.microsoft.com/office/powerpoint/2010/main" val="1967928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47838" y="419100"/>
            <a:ext cx="7764462" cy="609600"/>
          </a:xfrm>
          <a:prstGeom prst="rect">
            <a:avLst/>
          </a:prstGeom>
          <a:noFill/>
          <a:ln>
            <a:headEnd/>
            <a:tailEnd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/>
            <a:r>
              <a:rPr lang="tr-TR" sz="2800" b="1" dirty="0">
                <a:solidFill>
                  <a:prstClr val="black"/>
                </a:solidFill>
              </a:rPr>
              <a:t>Sekonder Metabolitler - Terpenler</a:t>
            </a:r>
            <a:endParaRPr lang="tr-TR" sz="2800" b="1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47838" y="1317626"/>
            <a:ext cx="8705850" cy="4916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66825" indent="-28575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674813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82800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90788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479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051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623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195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Aft>
                <a:spcPts val="900"/>
              </a:spcAft>
            </a:pPr>
            <a:r>
              <a:rPr lang="tr-TR" altLang="tr-TR" sz="1600" b="1" dirty="0">
                <a:solidFill>
                  <a:srgbClr val="000024"/>
                </a:solidFill>
              </a:rPr>
              <a:t>Terpenler; </a:t>
            </a:r>
            <a:r>
              <a:rPr lang="tr-TR" altLang="tr-TR" sz="1600" b="1" dirty="0">
                <a:solidFill>
                  <a:srgbClr val="000024"/>
                </a:solidFill>
              </a:rPr>
              <a:t>uçucu </a:t>
            </a:r>
            <a:r>
              <a:rPr lang="tr-TR" altLang="tr-TR" sz="1600" b="1" dirty="0">
                <a:solidFill>
                  <a:srgbClr val="000024"/>
                </a:solidFill>
              </a:rPr>
              <a:t>yağlar, kardenolitler – glikozitler, saponinler, steroitler, reçineler, kauçuk ve gibberilinlerden oluşur. Terpenler, sekonder </a:t>
            </a:r>
            <a:r>
              <a:rPr lang="tr-TR" altLang="tr-TR" sz="1600" b="1" dirty="0">
                <a:solidFill>
                  <a:srgbClr val="000024"/>
                </a:solidFill>
              </a:rPr>
              <a:t>ürünlerin en geniş sınıfını oluşturur. Bu bileşikler genellikle suda çözünmezler</a:t>
            </a:r>
            <a:r>
              <a:rPr lang="tr-TR" altLang="tr-TR" sz="1600" b="1" dirty="0">
                <a:solidFill>
                  <a:srgbClr val="000024"/>
                </a:solidFill>
              </a:rPr>
              <a:t>.</a:t>
            </a:r>
          </a:p>
          <a:p>
            <a:pPr algn="just">
              <a:spcAft>
                <a:spcPts val="900"/>
              </a:spcAft>
            </a:pPr>
            <a:r>
              <a:rPr lang="tr-TR" altLang="tr-TR" sz="1600" b="1" dirty="0">
                <a:solidFill>
                  <a:srgbClr val="FF0000"/>
                </a:solidFill>
              </a:rPr>
              <a:t>Terpenler 5 karbonlu </a:t>
            </a:r>
            <a:r>
              <a:rPr lang="tr-TR" altLang="tr-TR" sz="1600" b="1" u="sng" dirty="0">
                <a:solidFill>
                  <a:srgbClr val="FF0000"/>
                </a:solidFill>
              </a:rPr>
              <a:t>izopren</a:t>
            </a:r>
            <a:r>
              <a:rPr lang="tr-TR" altLang="tr-TR" sz="1600" b="1" dirty="0">
                <a:solidFill>
                  <a:srgbClr val="FF0000"/>
                </a:solidFill>
              </a:rPr>
              <a:t> birimlerinin birleşmesi sonucu oluşurlar</a:t>
            </a:r>
            <a:r>
              <a:rPr lang="tr-TR" altLang="tr-TR" sz="1600" b="1" dirty="0">
                <a:solidFill>
                  <a:srgbClr val="FF0000"/>
                </a:solidFill>
              </a:rPr>
              <a:t>.</a:t>
            </a:r>
          </a:p>
          <a:p>
            <a:r>
              <a:rPr lang="tr-TR" altLang="tr-TR" sz="1600" dirty="0">
                <a:solidFill>
                  <a:srgbClr val="000024"/>
                </a:solidFill>
              </a:rPr>
              <a:t>						H</a:t>
            </a:r>
            <a:r>
              <a:rPr lang="tr-TR" altLang="tr-TR" sz="1600" baseline="-25000" dirty="0">
                <a:solidFill>
                  <a:srgbClr val="000024"/>
                </a:solidFill>
              </a:rPr>
              <a:t>3</a:t>
            </a:r>
            <a:r>
              <a:rPr lang="tr-TR" altLang="tr-TR" sz="1600" dirty="0">
                <a:solidFill>
                  <a:srgbClr val="000024"/>
                </a:solidFill>
              </a:rPr>
              <a:t>C</a:t>
            </a:r>
            <a:endParaRPr lang="tr-TR" altLang="tr-TR" sz="1600" dirty="0">
              <a:solidFill>
                <a:srgbClr val="000024"/>
              </a:solidFill>
            </a:endParaRPr>
          </a:p>
          <a:p>
            <a:r>
              <a:rPr lang="tr-TR" altLang="tr-TR" sz="1600" dirty="0">
                <a:solidFill>
                  <a:srgbClr val="000024"/>
                </a:solidFill>
              </a:rPr>
              <a:t>                           </a:t>
            </a:r>
            <a:r>
              <a:rPr lang="tr-TR" altLang="tr-TR" sz="1600" dirty="0">
                <a:solidFill>
                  <a:srgbClr val="000024"/>
                </a:solidFill>
              </a:rPr>
              <a:t>				 </a:t>
            </a:r>
            <a:r>
              <a:rPr lang="tr-TR" altLang="tr-TR" sz="1600" dirty="0">
                <a:solidFill>
                  <a:srgbClr val="000024"/>
                </a:solidFill>
              </a:rPr>
              <a:t>CH-CH</a:t>
            </a:r>
            <a:r>
              <a:rPr lang="tr-TR" altLang="tr-TR" sz="1600" baseline="-25000" dirty="0">
                <a:solidFill>
                  <a:srgbClr val="000024"/>
                </a:solidFill>
              </a:rPr>
              <a:t>2</a:t>
            </a:r>
            <a:r>
              <a:rPr lang="tr-TR" altLang="tr-TR" sz="1600" dirty="0">
                <a:solidFill>
                  <a:srgbClr val="000024"/>
                </a:solidFill>
              </a:rPr>
              <a:t>-CH</a:t>
            </a:r>
            <a:r>
              <a:rPr lang="tr-TR" altLang="tr-TR" sz="1600" baseline="-25000" dirty="0">
                <a:solidFill>
                  <a:srgbClr val="000024"/>
                </a:solidFill>
              </a:rPr>
              <a:t>3</a:t>
            </a:r>
          </a:p>
          <a:p>
            <a:r>
              <a:rPr lang="tr-TR" altLang="tr-TR" sz="1600" dirty="0">
                <a:solidFill>
                  <a:srgbClr val="000024"/>
                </a:solidFill>
              </a:rPr>
              <a:t>              </a:t>
            </a:r>
            <a:r>
              <a:rPr lang="tr-TR" altLang="tr-TR" sz="1600" dirty="0">
                <a:solidFill>
                  <a:srgbClr val="000024"/>
                </a:solidFill>
              </a:rPr>
              <a:t>				H</a:t>
            </a:r>
            <a:r>
              <a:rPr lang="tr-TR" altLang="tr-TR" sz="1600" baseline="-25000" dirty="0">
                <a:solidFill>
                  <a:srgbClr val="000024"/>
                </a:solidFill>
              </a:rPr>
              <a:t>3</a:t>
            </a:r>
            <a:r>
              <a:rPr lang="tr-TR" altLang="tr-TR" sz="1600" dirty="0">
                <a:solidFill>
                  <a:srgbClr val="000024"/>
                </a:solidFill>
              </a:rPr>
              <a:t>C</a:t>
            </a:r>
            <a:endParaRPr lang="tr-TR" altLang="tr-TR" sz="1600" dirty="0">
              <a:solidFill>
                <a:srgbClr val="000024"/>
              </a:solidFill>
            </a:endParaRPr>
          </a:p>
          <a:p>
            <a:pPr marL="1616075" indent="-1616075" algn="just" defTabSz="298450">
              <a:spcAft>
                <a:spcPts val="900"/>
              </a:spcAft>
            </a:pPr>
            <a:r>
              <a:rPr lang="tr-TR" altLang="tr-TR" sz="1600" b="1" dirty="0"/>
              <a:t>Monoterpenler: 10 karbonlu, Adaçayı yağındaki </a:t>
            </a:r>
            <a:r>
              <a:rPr lang="tr-TR" altLang="tr-TR" sz="1600" b="1" u="sng" dirty="0"/>
              <a:t>thujon</a:t>
            </a:r>
            <a:r>
              <a:rPr lang="tr-TR" altLang="tr-TR" sz="1600" b="1" dirty="0"/>
              <a:t>, biberiyedeki </a:t>
            </a:r>
            <a:r>
              <a:rPr lang="tr-TR" altLang="tr-TR" sz="1600" b="1" u="sng" dirty="0"/>
              <a:t>kamfor</a:t>
            </a:r>
            <a:r>
              <a:rPr lang="tr-TR" altLang="tr-TR" sz="1600" b="1" dirty="0"/>
              <a:t>, defne yağındaki </a:t>
            </a:r>
            <a:r>
              <a:rPr lang="tr-TR" altLang="tr-TR" sz="1600" b="1" u="sng" dirty="0"/>
              <a:t>mirsen</a:t>
            </a:r>
            <a:r>
              <a:rPr lang="tr-TR" altLang="tr-TR" sz="1600" b="1" dirty="0"/>
              <a:t>, kekik yağındaki </a:t>
            </a:r>
            <a:r>
              <a:rPr lang="tr-TR" altLang="tr-TR" sz="1600" b="1" u="sng" dirty="0"/>
              <a:t>kavrakrol</a:t>
            </a:r>
            <a:r>
              <a:rPr lang="tr-TR" altLang="tr-TR" sz="1600" b="1" dirty="0"/>
              <a:t>, nane yağındaki </a:t>
            </a:r>
            <a:r>
              <a:rPr lang="tr-TR" altLang="tr-TR" sz="1600" b="1" u="sng" dirty="0"/>
              <a:t>mentol</a:t>
            </a:r>
            <a:r>
              <a:rPr lang="tr-TR" altLang="tr-TR" sz="1600" b="1" dirty="0"/>
              <a:t>.</a:t>
            </a:r>
          </a:p>
          <a:p>
            <a:pPr marL="1616075" indent="-1616075" algn="just" defTabSz="298450">
              <a:spcAft>
                <a:spcPts val="900"/>
              </a:spcAft>
            </a:pPr>
            <a:r>
              <a:rPr lang="tr-TR" altLang="tr-TR" sz="1600" b="1" dirty="0">
                <a:solidFill>
                  <a:srgbClr val="FF0000"/>
                </a:solidFill>
              </a:rPr>
              <a:t>Seskiterpenler: 15 karbonlu, </a:t>
            </a:r>
            <a:r>
              <a:rPr lang="tr-TR" altLang="tr-TR" sz="1600" b="1" i="1" dirty="0">
                <a:solidFill>
                  <a:srgbClr val="FF0000"/>
                </a:solidFill>
              </a:rPr>
              <a:t>Artemisia annua</a:t>
            </a:r>
            <a:r>
              <a:rPr lang="tr-TR" altLang="tr-TR" sz="1600" b="1" dirty="0">
                <a:solidFill>
                  <a:srgbClr val="FF0000"/>
                </a:solidFill>
              </a:rPr>
              <a:t>’dan elde edilen </a:t>
            </a:r>
            <a:r>
              <a:rPr lang="tr-TR" altLang="tr-TR" sz="1600" b="1" u="sng" dirty="0">
                <a:solidFill>
                  <a:srgbClr val="FF0000"/>
                </a:solidFill>
              </a:rPr>
              <a:t>artemisin</a:t>
            </a:r>
            <a:r>
              <a:rPr lang="tr-TR" altLang="tr-TR" sz="1600" b="1" dirty="0">
                <a:solidFill>
                  <a:srgbClr val="FF0000"/>
                </a:solidFill>
              </a:rPr>
              <a:t>, </a:t>
            </a:r>
            <a:r>
              <a:rPr lang="tr-TR" altLang="tr-TR" sz="1600" b="1" i="1" dirty="0">
                <a:solidFill>
                  <a:srgbClr val="FF0000"/>
                </a:solidFill>
              </a:rPr>
              <a:t>Arnica montana</a:t>
            </a:r>
            <a:r>
              <a:rPr lang="tr-TR" altLang="tr-TR" sz="1600" b="1" dirty="0">
                <a:solidFill>
                  <a:srgbClr val="FF0000"/>
                </a:solidFill>
              </a:rPr>
              <a:t>’dan elde edilen </a:t>
            </a:r>
            <a:r>
              <a:rPr lang="tr-TR" altLang="tr-TR" sz="1600" b="1" u="sng" dirty="0">
                <a:solidFill>
                  <a:srgbClr val="FF0000"/>
                </a:solidFill>
              </a:rPr>
              <a:t>helanalin</a:t>
            </a:r>
            <a:r>
              <a:rPr lang="tr-TR" altLang="tr-TR" sz="1600" b="1" dirty="0">
                <a:solidFill>
                  <a:srgbClr val="FF0000"/>
                </a:solidFill>
              </a:rPr>
              <a:t>.</a:t>
            </a:r>
          </a:p>
          <a:p>
            <a:pPr marL="1252538" indent="-1252538" algn="just" defTabSz="298450">
              <a:spcAft>
                <a:spcPts val="900"/>
              </a:spcAft>
            </a:pPr>
            <a:r>
              <a:rPr lang="tr-TR" altLang="tr-TR" sz="1600" b="1" dirty="0"/>
              <a:t>Triterpenler: 30 karbonlu, </a:t>
            </a:r>
            <a:r>
              <a:rPr lang="tr-TR" altLang="tr-TR" sz="1600" b="1" u="sng" dirty="0"/>
              <a:t>Glikozitler</a:t>
            </a:r>
            <a:r>
              <a:rPr lang="tr-TR" altLang="tr-TR" sz="1600" b="1" dirty="0"/>
              <a:t> olarak adlandırılır. Ş</a:t>
            </a:r>
            <a:r>
              <a:rPr lang="tr-TR" sz="1600" b="1" dirty="0">
                <a:solidFill>
                  <a:srgbClr val="000024"/>
                </a:solidFill>
              </a:rPr>
              <a:t>eker </a:t>
            </a:r>
            <a:r>
              <a:rPr lang="tr-TR" sz="1600" b="1" dirty="0">
                <a:solidFill>
                  <a:srgbClr val="000024"/>
                </a:solidFill>
              </a:rPr>
              <a:t>veya şekerlerin bağlı bulunduğu bileşikler olup, hayvanlar için toksik olup, insanlarda kalp kası üzerine etkilidirler</a:t>
            </a:r>
            <a:r>
              <a:rPr lang="tr-TR" sz="1600" b="1" dirty="0">
                <a:solidFill>
                  <a:srgbClr val="000024"/>
                </a:solidFill>
              </a:rPr>
              <a:t>.</a:t>
            </a:r>
          </a:p>
          <a:p>
            <a:pPr marL="1252538" indent="-1252538" algn="just" defTabSz="298450">
              <a:spcAft>
                <a:spcPts val="900"/>
              </a:spcAft>
            </a:pPr>
            <a:r>
              <a:rPr lang="tr-TR" altLang="tr-TR" sz="1600" b="1" dirty="0">
                <a:solidFill>
                  <a:srgbClr val="000024"/>
                </a:solidFill>
              </a:rPr>
              <a:t>	</a:t>
            </a:r>
            <a:r>
              <a:rPr lang="tr-TR" altLang="tr-TR" sz="1600" b="1" u="sng" dirty="0">
                <a:solidFill>
                  <a:srgbClr val="000024"/>
                </a:solidFill>
              </a:rPr>
              <a:t>Saponinler</a:t>
            </a:r>
            <a:r>
              <a:rPr lang="tr-TR" altLang="tr-TR" sz="1600" b="1" dirty="0">
                <a:solidFill>
                  <a:srgbClr val="000024"/>
                </a:solidFill>
              </a:rPr>
              <a:t>; triterpen glikozitlerdir. Hem yağda, hem suda çözünürler. Deterjan özelliği taşırlar ve suda çalkalanınca köpürürler. Meyan kökü, sarmaşık, çuha çiçeği, ginseng ve çöven.</a:t>
            </a:r>
            <a:endParaRPr lang="tr-TR" altLang="tr-TR" sz="1600" b="1" dirty="0"/>
          </a:p>
        </p:txBody>
      </p:sp>
      <p:cxnSp>
        <p:nvCxnSpPr>
          <p:cNvPr id="6" name="4 Düz Bağlayıcı"/>
          <p:cNvCxnSpPr/>
          <p:nvPr/>
        </p:nvCxnSpPr>
        <p:spPr>
          <a:xfrm>
            <a:off x="3848558" y="2464496"/>
            <a:ext cx="418643" cy="1910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Düz Bağlayıcı"/>
          <p:cNvCxnSpPr/>
          <p:nvPr/>
        </p:nvCxnSpPr>
        <p:spPr>
          <a:xfrm flipV="1">
            <a:off x="3848558" y="2733530"/>
            <a:ext cx="462483" cy="1772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133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47838" y="419100"/>
            <a:ext cx="7764462" cy="609600"/>
          </a:xfrm>
          <a:prstGeom prst="rect">
            <a:avLst/>
          </a:prstGeom>
          <a:noFill/>
          <a:ln>
            <a:headEnd/>
            <a:tailEnd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/>
            <a:r>
              <a:rPr lang="tr-TR" sz="2800" b="1" dirty="0">
                <a:solidFill>
                  <a:prstClr val="black"/>
                </a:solidFill>
              </a:rPr>
              <a:t>Sekonder Metabolitler – Fenolik Bileşikler</a:t>
            </a:r>
            <a:endParaRPr lang="tr-TR" sz="2800" b="1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47838" y="1317626"/>
            <a:ext cx="8705850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66825" indent="-28575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674813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82800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90788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479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051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623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195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000024"/>
                </a:solidFill>
              </a:rPr>
              <a:t>Yapısında bir fenol grubu, yani aromatik halkasında bir hidroksil grubu içeren </a:t>
            </a:r>
            <a:r>
              <a:rPr lang="tr-TR" sz="1600" b="1" dirty="0">
                <a:solidFill>
                  <a:srgbClr val="000024"/>
                </a:solidFill>
              </a:rPr>
              <a:t>sekonder </a:t>
            </a:r>
            <a:r>
              <a:rPr lang="tr-TR" sz="1600" b="1" dirty="0">
                <a:solidFill>
                  <a:srgbClr val="000024"/>
                </a:solidFill>
              </a:rPr>
              <a:t>maddelerdir</a:t>
            </a:r>
            <a:r>
              <a:rPr lang="tr-TR" sz="1600" b="1" dirty="0">
                <a:solidFill>
                  <a:srgbClr val="000024"/>
                </a:solidFill>
              </a:rPr>
              <a:t>.</a:t>
            </a:r>
          </a:p>
          <a:p>
            <a:pPr algn="just">
              <a:spcAft>
                <a:spcPts val="900"/>
              </a:spcAft>
            </a:pPr>
            <a:endParaRPr lang="tr-TR" sz="1600" b="1" dirty="0">
              <a:solidFill>
                <a:srgbClr val="000024"/>
              </a:solidFill>
            </a:endParaRPr>
          </a:p>
          <a:p>
            <a:pPr algn="just">
              <a:spcAft>
                <a:spcPts val="900"/>
              </a:spcAft>
            </a:pPr>
            <a:endParaRPr lang="tr-TR" sz="1600" b="1" dirty="0">
              <a:solidFill>
                <a:srgbClr val="000024"/>
              </a:solidFill>
            </a:endParaRPr>
          </a:p>
          <a:p>
            <a:pPr algn="just">
              <a:spcAft>
                <a:spcPts val="900"/>
              </a:spcAft>
            </a:pPr>
            <a:endParaRPr lang="tr-TR" sz="1600" b="1" dirty="0">
              <a:solidFill>
                <a:srgbClr val="000024"/>
              </a:solidFill>
            </a:endParaRPr>
          </a:p>
          <a:p>
            <a:pPr algn="just">
              <a:spcAft>
                <a:spcPts val="900"/>
              </a:spcAft>
            </a:pPr>
            <a:endParaRPr lang="tr-TR" sz="1600" b="1" dirty="0">
              <a:solidFill>
                <a:srgbClr val="000024"/>
              </a:solidFill>
            </a:endParaRPr>
          </a:p>
          <a:p>
            <a:pPr algn="just">
              <a:spcAft>
                <a:spcPts val="900"/>
              </a:spcAft>
            </a:pPr>
            <a:endParaRPr lang="tr-TR" sz="1600" b="1" dirty="0">
              <a:solidFill>
                <a:srgbClr val="000024"/>
              </a:solidFill>
            </a:endParaRPr>
          </a:p>
          <a:p>
            <a:pPr algn="just">
              <a:spcAft>
                <a:spcPts val="900"/>
              </a:spcAft>
            </a:pPr>
            <a:endParaRPr lang="tr-TR" sz="1600" b="1" dirty="0">
              <a:solidFill>
                <a:srgbClr val="000024"/>
              </a:solidFill>
            </a:endParaRP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FF0000"/>
                </a:solidFill>
              </a:rPr>
              <a:t>Bitkisel fenolikler yaklaşık 10.000 kadar bileşiğin yer </a:t>
            </a:r>
            <a:r>
              <a:rPr lang="tr-TR" sz="1600" b="1" dirty="0">
                <a:solidFill>
                  <a:srgbClr val="FF0000"/>
                </a:solidFill>
              </a:rPr>
              <a:t>aldığı, </a:t>
            </a:r>
            <a:r>
              <a:rPr lang="tr-TR" sz="1600" b="1" dirty="0">
                <a:solidFill>
                  <a:srgbClr val="FF0000"/>
                </a:solidFill>
              </a:rPr>
              <a:t>kimyasal olarak olarak heterojen bir gruptur. Bazıları suda, bazıları organik çözücülerde çözünür, bazıları ise büyük çözünmeyen </a:t>
            </a:r>
            <a:r>
              <a:rPr lang="tr-TR" sz="1600" b="1" dirty="0">
                <a:solidFill>
                  <a:srgbClr val="FF0000"/>
                </a:solidFill>
              </a:rPr>
              <a:t>polimerlerdir.</a:t>
            </a: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000024"/>
                </a:solidFill>
              </a:rPr>
              <a:t>Basit </a:t>
            </a:r>
            <a:r>
              <a:rPr lang="tr-TR" sz="1600" b="1" dirty="0">
                <a:solidFill>
                  <a:srgbClr val="000024"/>
                </a:solidFill>
              </a:rPr>
              <a:t>fenolik bileşikler; </a:t>
            </a:r>
            <a:r>
              <a:rPr lang="tr-TR" sz="1600" b="1" u="sng" dirty="0">
                <a:solidFill>
                  <a:srgbClr val="000024"/>
                </a:solidFill>
              </a:rPr>
              <a:t>kafeik</a:t>
            </a:r>
            <a:r>
              <a:rPr lang="tr-TR" sz="1600" b="1" dirty="0">
                <a:solidFill>
                  <a:srgbClr val="000024"/>
                </a:solidFill>
              </a:rPr>
              <a:t> ve </a:t>
            </a:r>
            <a:r>
              <a:rPr lang="tr-TR" sz="1600" b="1" u="sng" dirty="0">
                <a:solidFill>
                  <a:srgbClr val="000024"/>
                </a:solidFill>
              </a:rPr>
              <a:t>ferulik asitler</a:t>
            </a:r>
            <a:r>
              <a:rPr lang="tr-TR" sz="1600" b="1" dirty="0">
                <a:solidFill>
                  <a:srgbClr val="000024"/>
                </a:solidFill>
              </a:rPr>
              <a:t> </a:t>
            </a:r>
            <a:r>
              <a:rPr lang="tr-TR" sz="1600" b="1" dirty="0">
                <a:solidFill>
                  <a:srgbClr val="000024"/>
                </a:solidFill>
              </a:rPr>
              <a:t>toprağa salınabilir </a:t>
            </a:r>
            <a:r>
              <a:rPr lang="tr-TR" sz="1600" b="1" dirty="0">
                <a:solidFill>
                  <a:srgbClr val="000024"/>
                </a:solidFill>
              </a:rPr>
              <a:t>ve komşu bitkilerin büyümesi </a:t>
            </a:r>
            <a:r>
              <a:rPr lang="tr-TR" sz="1600" b="1" dirty="0">
                <a:solidFill>
                  <a:srgbClr val="000024"/>
                </a:solidFill>
              </a:rPr>
              <a:t>engeller </a:t>
            </a:r>
            <a:r>
              <a:rPr lang="tr-TR" sz="1600" b="1" dirty="0">
                <a:solidFill>
                  <a:srgbClr val="000024"/>
                </a:solidFill>
              </a:rPr>
              <a:t>(allelopati</a:t>
            </a:r>
            <a:r>
              <a:rPr lang="tr-TR" sz="1600" b="1" dirty="0">
                <a:solidFill>
                  <a:srgbClr val="000024"/>
                </a:solidFill>
              </a:rPr>
              <a:t>).</a:t>
            </a: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470" y="1960564"/>
            <a:ext cx="2160587" cy="18875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0259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47838" y="419100"/>
            <a:ext cx="7764462" cy="609600"/>
          </a:xfrm>
          <a:prstGeom prst="rect">
            <a:avLst/>
          </a:prstGeom>
          <a:noFill/>
          <a:ln>
            <a:headEnd/>
            <a:tailEnd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/>
            <a:r>
              <a:rPr lang="tr-TR" sz="2800" b="1" dirty="0">
                <a:solidFill>
                  <a:prstClr val="black"/>
                </a:solidFill>
              </a:rPr>
              <a:t>Sekonder Metabolitler – Fenolik Bileşikler</a:t>
            </a:r>
            <a:endParaRPr lang="tr-TR" sz="2800" b="1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47838" y="1317625"/>
            <a:ext cx="8705850" cy="2785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66825" indent="-28575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674813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82800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90788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479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051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623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195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Aft>
                <a:spcPts val="900"/>
              </a:spcAft>
            </a:pPr>
            <a:r>
              <a:rPr lang="tr-TR" sz="1600" b="1" u="sng" dirty="0"/>
              <a:t>Flavonoitler;</a:t>
            </a:r>
            <a:r>
              <a:rPr lang="tr-TR" sz="1600" b="1" dirty="0"/>
              <a:t> bitkisel </a:t>
            </a:r>
            <a:r>
              <a:rPr lang="tr-TR" sz="1600" b="1" dirty="0"/>
              <a:t>fenoliklerin en büyük grubudur. Güçlü birer antioksidan olarak  hücreleri </a:t>
            </a:r>
            <a:r>
              <a:rPr lang="tr-TR" sz="1600" b="1" dirty="0"/>
              <a:t>anti-radikallere </a:t>
            </a:r>
            <a:r>
              <a:rPr lang="tr-TR" sz="1600" b="1" dirty="0"/>
              <a:t>karşı korurlar. Bakteri ve virüslerin çoğalmasını </a:t>
            </a:r>
            <a:r>
              <a:rPr lang="tr-TR" sz="1600" b="1" dirty="0"/>
              <a:t>önlerler. Kanser </a:t>
            </a:r>
            <a:r>
              <a:rPr lang="tr-TR" sz="1600" b="1" dirty="0"/>
              <a:t>oluşumuna ve kalp krizine karşı direnç </a:t>
            </a:r>
            <a:r>
              <a:rPr lang="tr-TR" sz="1600" b="1" dirty="0"/>
              <a:t>sağlarlar. </a:t>
            </a:r>
            <a:r>
              <a:rPr lang="tr-TR" altLang="tr-TR" sz="1600" b="1" dirty="0">
                <a:solidFill>
                  <a:srgbClr val="000024"/>
                </a:solidFill>
              </a:rPr>
              <a:t>Meryemana </a:t>
            </a:r>
            <a:r>
              <a:rPr lang="tr-TR" altLang="tr-TR" sz="1600" b="1" dirty="0">
                <a:solidFill>
                  <a:srgbClr val="000024"/>
                </a:solidFill>
              </a:rPr>
              <a:t>dikeni (</a:t>
            </a:r>
            <a:r>
              <a:rPr lang="tr-TR" altLang="tr-TR" sz="1600" b="1" i="1" dirty="0">
                <a:solidFill>
                  <a:srgbClr val="000024"/>
                </a:solidFill>
              </a:rPr>
              <a:t>Silybum marianum</a:t>
            </a:r>
            <a:r>
              <a:rPr lang="tr-TR" altLang="tr-TR" sz="1600" b="1" dirty="0">
                <a:solidFill>
                  <a:srgbClr val="000024"/>
                </a:solidFill>
              </a:rPr>
              <a:t>) </a:t>
            </a:r>
            <a:r>
              <a:rPr lang="tr-TR" altLang="tr-TR" sz="1600" b="1" dirty="0">
                <a:solidFill>
                  <a:srgbClr val="000024"/>
                </a:solidFill>
              </a:rPr>
              <a:t>tohumlarında bulunan </a:t>
            </a:r>
            <a:r>
              <a:rPr lang="tr-TR" altLang="tr-TR" sz="1600" b="1" u="sng" dirty="0">
                <a:solidFill>
                  <a:srgbClr val="000024"/>
                </a:solidFill>
              </a:rPr>
              <a:t>silimarin</a:t>
            </a:r>
            <a:r>
              <a:rPr lang="tr-TR" altLang="tr-TR" sz="1600" b="1" dirty="0">
                <a:solidFill>
                  <a:srgbClr val="000024"/>
                </a:solidFill>
              </a:rPr>
              <a:t>  </a:t>
            </a:r>
            <a:r>
              <a:rPr lang="tr-TR" altLang="tr-TR" sz="1600" b="1" dirty="0">
                <a:solidFill>
                  <a:srgbClr val="000024"/>
                </a:solidFill>
              </a:rPr>
              <a:t>tıpda </a:t>
            </a:r>
            <a:r>
              <a:rPr lang="tr-TR" altLang="tr-TR" sz="1600" b="1" dirty="0">
                <a:solidFill>
                  <a:srgbClr val="000024"/>
                </a:solidFill>
              </a:rPr>
              <a:t>karaciğer rahatsızlıklarında kullanılır.</a:t>
            </a:r>
            <a:endParaRPr lang="tr-TR" sz="1600" b="1" dirty="0"/>
          </a:p>
          <a:p>
            <a:pPr algn="just">
              <a:spcAft>
                <a:spcPts val="900"/>
              </a:spcAft>
            </a:pPr>
            <a:r>
              <a:rPr lang="tr-TR" sz="1600" b="1" u="sng" dirty="0">
                <a:solidFill>
                  <a:srgbClr val="FF0000"/>
                </a:solidFill>
              </a:rPr>
              <a:t>Antosiyanlar;</a:t>
            </a:r>
            <a:r>
              <a:rPr lang="tr-TR" sz="1600" b="1" dirty="0">
                <a:solidFill>
                  <a:srgbClr val="FF0000"/>
                </a:solidFill>
              </a:rPr>
              <a:t> hayvanları cezbederek polen ve tohumların etrafa yayılmasını sağlarlar. </a:t>
            </a:r>
            <a:r>
              <a:rPr lang="tr-TR" altLang="tr-TR" sz="1600" b="1" dirty="0">
                <a:solidFill>
                  <a:srgbClr val="FF0000"/>
                </a:solidFill>
              </a:rPr>
              <a:t>Baklagil köklerinden salgılanan flavonoitler </a:t>
            </a:r>
            <a:r>
              <a:rPr lang="tr-TR" altLang="tr-TR" sz="1600" b="1" dirty="0">
                <a:solidFill>
                  <a:srgbClr val="FF0000"/>
                </a:solidFill>
              </a:rPr>
              <a:t>azot </a:t>
            </a:r>
            <a:r>
              <a:rPr lang="tr-TR" altLang="tr-TR" sz="1600" b="1" dirty="0">
                <a:solidFill>
                  <a:srgbClr val="FF0000"/>
                </a:solidFill>
              </a:rPr>
              <a:t>bağlayıcı bakterileri kendilerine çeker</a:t>
            </a:r>
            <a:r>
              <a:rPr lang="tr-TR" altLang="tr-TR" sz="1600" b="1" dirty="0">
                <a:solidFill>
                  <a:srgbClr val="FF0000"/>
                </a:solidFill>
              </a:rPr>
              <a:t>.</a:t>
            </a:r>
          </a:p>
          <a:p>
            <a:pPr algn="just">
              <a:spcAft>
                <a:spcPts val="900"/>
              </a:spcAft>
            </a:pPr>
            <a:r>
              <a:rPr lang="tr-TR" sz="1600" b="1" u="sng" dirty="0"/>
              <a:t>Tanenler</a:t>
            </a:r>
            <a:r>
              <a:rPr lang="tr-TR" sz="1600" b="1" dirty="0"/>
              <a:t>; </a:t>
            </a:r>
            <a:r>
              <a:rPr lang="tr-TR" altLang="tr-TR" sz="1600" b="1" dirty="0"/>
              <a:t>suda çözünebilen maddelerdir. Sumak, </a:t>
            </a:r>
            <a:r>
              <a:rPr lang="tr-TR" altLang="tr-TR" sz="1600" b="1" dirty="0"/>
              <a:t>okaliptüs </a:t>
            </a:r>
            <a:r>
              <a:rPr lang="tr-TR" altLang="tr-TR" sz="1600" b="1" dirty="0"/>
              <a:t>ve sardunya yapraklarında, palamut ve meşe mazısında </a:t>
            </a:r>
            <a:r>
              <a:rPr lang="tr-TR" altLang="tr-TR" sz="1600" b="1" dirty="0"/>
              <a:t>yüksek </a:t>
            </a:r>
            <a:r>
              <a:rPr lang="tr-TR" altLang="tr-TR" sz="1600" b="1" dirty="0"/>
              <a:t>oranda bulunur</a:t>
            </a:r>
            <a:r>
              <a:rPr lang="tr-TR" altLang="tr-TR" sz="1600" b="1" dirty="0"/>
              <a:t>. </a:t>
            </a:r>
            <a:r>
              <a:rPr lang="tr-TR" altLang="tr-TR" sz="1600" b="1" dirty="0">
                <a:solidFill>
                  <a:srgbClr val="000024"/>
                </a:solidFill>
              </a:rPr>
              <a:t>Tıpta </a:t>
            </a:r>
            <a:r>
              <a:rPr lang="tr-TR" altLang="tr-TR" sz="1600" b="1" dirty="0">
                <a:solidFill>
                  <a:srgbClr val="000024"/>
                </a:solidFill>
              </a:rPr>
              <a:t>damarları ve mukozayı büzücü etkilerinden dolayı bademcik, faranjit, basur ve bazı deri hastalıkları ilaçlarının bileşimine girer.</a:t>
            </a:r>
            <a:endParaRPr lang="tr-TR" sz="1600" b="1" dirty="0"/>
          </a:p>
        </p:txBody>
      </p:sp>
    </p:spTree>
    <p:extLst>
      <p:ext uri="{BB962C8B-B14F-4D97-AF65-F5344CB8AC3E}">
        <p14:creationId xmlns:p14="http://schemas.microsoft.com/office/powerpoint/2010/main" val="181891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47838" y="419100"/>
            <a:ext cx="7764462" cy="609600"/>
          </a:xfrm>
          <a:prstGeom prst="rect">
            <a:avLst/>
          </a:prstGeom>
          <a:noFill/>
          <a:ln>
            <a:headEnd/>
            <a:tailEnd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/>
            <a:r>
              <a:rPr lang="tr-TR" sz="2800" b="1" dirty="0">
                <a:solidFill>
                  <a:prstClr val="black"/>
                </a:solidFill>
              </a:rPr>
              <a:t>Sekonder Metabolitler – Azotlu Bileşikler</a:t>
            </a:r>
            <a:endParaRPr lang="tr-TR" sz="2800" b="1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47838" y="1317626"/>
            <a:ext cx="87058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66825" indent="-28575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674813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82800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90788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479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051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623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195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Aft>
                <a:spcPts val="900"/>
              </a:spcAft>
            </a:pPr>
            <a:r>
              <a:rPr lang="tr-TR" sz="1600" b="1" u="sng" dirty="0">
                <a:solidFill>
                  <a:prstClr val="black"/>
                </a:solidFill>
              </a:rPr>
              <a:t>Alkaloitler;</a:t>
            </a:r>
            <a:r>
              <a:rPr lang="tr-TR" sz="1600" b="1" dirty="0">
                <a:solidFill>
                  <a:prstClr val="black"/>
                </a:solidFill>
              </a:rPr>
              <a:t> </a:t>
            </a:r>
            <a:r>
              <a:rPr lang="tr-TR" altLang="tr-TR" sz="1600" b="1" dirty="0">
                <a:solidFill>
                  <a:srgbClr val="000024"/>
                </a:solidFill>
              </a:rPr>
              <a:t>azot içeren alkalin yapısında olan aktif moleküllerdir. 10.000 bitki cinsinin sadece %</a:t>
            </a:r>
            <a:r>
              <a:rPr lang="tr-TR" altLang="tr-TR" sz="1600" b="1" dirty="0">
                <a:solidFill>
                  <a:srgbClr val="000024"/>
                </a:solidFill>
              </a:rPr>
              <a:t>9’u </a:t>
            </a:r>
            <a:r>
              <a:rPr lang="tr-TR" altLang="tr-TR" sz="1600" b="1" dirty="0">
                <a:solidFill>
                  <a:srgbClr val="000024"/>
                </a:solidFill>
              </a:rPr>
              <a:t>alkaloit üretmektedir.</a:t>
            </a:r>
            <a:endParaRPr lang="tr-TR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298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47838" y="419100"/>
            <a:ext cx="7764462" cy="609600"/>
          </a:xfrm>
          <a:prstGeom prst="rect">
            <a:avLst/>
          </a:prstGeom>
          <a:noFill/>
          <a:ln>
            <a:headEnd/>
            <a:tailEnd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/>
            <a:r>
              <a:rPr lang="tr-TR" sz="2800" b="1" dirty="0">
                <a:solidFill>
                  <a:prstClr val="black"/>
                </a:solidFill>
              </a:rPr>
              <a:t>Tıbbi Bitkiler ve Kullanımları</a:t>
            </a:r>
            <a:endParaRPr lang="tr-TR" sz="2800" b="1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47838" y="1317626"/>
            <a:ext cx="8705850" cy="5186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66825" indent="-28575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674813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82800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90788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479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051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623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195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tr-TR" altLang="tr-TR" sz="1600" b="1" i="1" dirty="0">
                <a:solidFill>
                  <a:srgbClr val="000024"/>
                </a:solidFill>
              </a:rPr>
              <a:t>Allium </a:t>
            </a:r>
            <a:r>
              <a:rPr lang="tr-TR" altLang="tr-TR" sz="1600" b="1" i="1" dirty="0">
                <a:solidFill>
                  <a:srgbClr val="000024"/>
                </a:solidFill>
              </a:rPr>
              <a:t>sativum </a:t>
            </a:r>
            <a:r>
              <a:rPr lang="tr-TR" altLang="tr-TR" sz="1600" b="1" dirty="0">
                <a:solidFill>
                  <a:srgbClr val="000024"/>
                </a:solidFill>
              </a:rPr>
              <a:t>- Sarımsak</a:t>
            </a:r>
            <a:r>
              <a:rPr lang="tr-TR" altLang="tr-TR" sz="1600" b="1" dirty="0">
                <a:solidFill>
                  <a:srgbClr val="000024"/>
                </a:solidFill>
              </a:rPr>
              <a:t>	</a:t>
            </a:r>
            <a:r>
              <a:rPr lang="tr-TR" altLang="tr-TR" sz="1600" b="1" dirty="0">
                <a:solidFill>
                  <a:srgbClr val="000024"/>
                </a:solidFill>
              </a:rPr>
              <a:t>						Tansiyon </a:t>
            </a:r>
            <a:r>
              <a:rPr lang="tr-TR" altLang="tr-TR" sz="1600" b="1" dirty="0">
                <a:solidFill>
                  <a:srgbClr val="000024"/>
                </a:solidFill>
              </a:rPr>
              <a:t>ve kolestrol</a:t>
            </a:r>
          </a:p>
          <a:p>
            <a:pPr>
              <a:spcAft>
                <a:spcPts val="600"/>
              </a:spcAft>
            </a:pPr>
            <a:r>
              <a:rPr lang="tr-TR" altLang="tr-TR" sz="1600" b="1" i="1" dirty="0">
                <a:solidFill>
                  <a:srgbClr val="FF0000"/>
                </a:solidFill>
              </a:rPr>
              <a:t>Aloe </a:t>
            </a:r>
            <a:r>
              <a:rPr lang="tr-TR" altLang="tr-TR" sz="1600" b="1" i="1" dirty="0">
                <a:solidFill>
                  <a:srgbClr val="FF0000"/>
                </a:solidFill>
              </a:rPr>
              <a:t>vera </a:t>
            </a:r>
            <a:r>
              <a:rPr lang="tr-TR" altLang="tr-TR" sz="1600" b="1" dirty="0">
                <a:solidFill>
                  <a:srgbClr val="FF0000"/>
                </a:solidFill>
              </a:rPr>
              <a:t>- </a:t>
            </a:r>
            <a:r>
              <a:rPr lang="tr-TR" altLang="tr-TR" sz="1600" b="1" dirty="0">
                <a:solidFill>
                  <a:srgbClr val="FF0000"/>
                </a:solidFill>
              </a:rPr>
              <a:t>Sarı sabır </a:t>
            </a:r>
            <a:r>
              <a:rPr lang="tr-TR" altLang="tr-TR" sz="1600" b="1" dirty="0">
                <a:solidFill>
                  <a:srgbClr val="FF0000"/>
                </a:solidFill>
              </a:rPr>
              <a:t>otu								Deri </a:t>
            </a:r>
            <a:r>
              <a:rPr lang="tr-TR" altLang="tr-TR" sz="1600" b="1" dirty="0">
                <a:solidFill>
                  <a:srgbClr val="FF0000"/>
                </a:solidFill>
              </a:rPr>
              <a:t>ve sindirim</a:t>
            </a:r>
          </a:p>
          <a:p>
            <a:pPr>
              <a:spcAft>
                <a:spcPts val="600"/>
              </a:spcAft>
            </a:pPr>
            <a:r>
              <a:rPr lang="tr-TR" altLang="tr-TR" sz="1600" b="1" i="1" dirty="0">
                <a:solidFill>
                  <a:srgbClr val="000024"/>
                </a:solidFill>
              </a:rPr>
              <a:t>Calendula </a:t>
            </a:r>
            <a:r>
              <a:rPr lang="tr-TR" altLang="tr-TR" sz="1600" b="1" i="1" dirty="0">
                <a:solidFill>
                  <a:srgbClr val="000024"/>
                </a:solidFill>
              </a:rPr>
              <a:t>officinalis </a:t>
            </a:r>
            <a:r>
              <a:rPr lang="tr-TR" altLang="tr-TR" sz="1600" b="1" dirty="0">
                <a:solidFill>
                  <a:srgbClr val="000024"/>
                </a:solidFill>
              </a:rPr>
              <a:t>- Aynısafa					Kan </a:t>
            </a:r>
            <a:r>
              <a:rPr lang="tr-TR" altLang="tr-TR" sz="1600" b="1" dirty="0">
                <a:solidFill>
                  <a:srgbClr val="000024"/>
                </a:solidFill>
              </a:rPr>
              <a:t>hastalıkları ve varis</a:t>
            </a:r>
          </a:p>
          <a:p>
            <a:pPr>
              <a:spcAft>
                <a:spcPts val="600"/>
              </a:spcAft>
            </a:pPr>
            <a:r>
              <a:rPr lang="tr-TR" altLang="tr-TR" sz="1600" b="1" i="1" dirty="0">
                <a:solidFill>
                  <a:srgbClr val="FF0000"/>
                </a:solidFill>
              </a:rPr>
              <a:t>Catharanthus </a:t>
            </a:r>
            <a:r>
              <a:rPr lang="tr-TR" altLang="tr-TR" sz="1600" b="1" i="1" dirty="0">
                <a:solidFill>
                  <a:srgbClr val="FF0000"/>
                </a:solidFill>
              </a:rPr>
              <a:t>roseus </a:t>
            </a:r>
            <a:r>
              <a:rPr lang="tr-TR" altLang="tr-TR" sz="1600" b="1" dirty="0">
                <a:solidFill>
                  <a:srgbClr val="FF0000"/>
                </a:solidFill>
              </a:rPr>
              <a:t>- Rozet </a:t>
            </a:r>
            <a:r>
              <a:rPr lang="tr-TR" altLang="tr-TR" sz="1600" b="1" dirty="0">
                <a:solidFill>
                  <a:srgbClr val="FF0000"/>
                </a:solidFill>
              </a:rPr>
              <a:t>çiçeği	</a:t>
            </a:r>
            <a:r>
              <a:rPr lang="tr-TR" altLang="tr-TR" sz="1600" b="1" dirty="0">
                <a:solidFill>
                  <a:srgbClr val="FF0000"/>
                </a:solidFill>
              </a:rPr>
              <a:t>			Kanser </a:t>
            </a:r>
            <a:r>
              <a:rPr lang="tr-TR" altLang="tr-TR" sz="1600" b="1" dirty="0">
                <a:solidFill>
                  <a:srgbClr val="FF0000"/>
                </a:solidFill>
              </a:rPr>
              <a:t>tedavisi</a:t>
            </a:r>
          </a:p>
          <a:p>
            <a:pPr>
              <a:spcAft>
                <a:spcPts val="600"/>
              </a:spcAft>
            </a:pPr>
            <a:r>
              <a:rPr lang="tr-TR" altLang="tr-TR" sz="1600" b="1" i="1" dirty="0">
                <a:solidFill>
                  <a:srgbClr val="000024"/>
                </a:solidFill>
              </a:rPr>
              <a:t>Chincona </a:t>
            </a:r>
            <a:r>
              <a:rPr lang="tr-TR" altLang="tr-TR" sz="1600" b="1" i="1" dirty="0">
                <a:solidFill>
                  <a:srgbClr val="000024"/>
                </a:solidFill>
              </a:rPr>
              <a:t>officinalis </a:t>
            </a:r>
            <a:r>
              <a:rPr lang="tr-TR" altLang="tr-TR" sz="1600" b="1" dirty="0">
                <a:solidFill>
                  <a:srgbClr val="000024"/>
                </a:solidFill>
              </a:rPr>
              <a:t>- Kına </a:t>
            </a:r>
            <a:r>
              <a:rPr lang="tr-TR" altLang="tr-TR" sz="1600" b="1" dirty="0">
                <a:solidFill>
                  <a:srgbClr val="000024"/>
                </a:solidFill>
              </a:rPr>
              <a:t>kına	</a:t>
            </a:r>
            <a:r>
              <a:rPr lang="tr-TR" altLang="tr-TR" sz="1600" b="1" dirty="0">
                <a:solidFill>
                  <a:srgbClr val="000024"/>
                </a:solidFill>
              </a:rPr>
              <a:t>				Sıtma </a:t>
            </a:r>
            <a:r>
              <a:rPr lang="tr-TR" altLang="tr-TR" sz="1600" b="1" dirty="0">
                <a:solidFill>
                  <a:srgbClr val="000024"/>
                </a:solidFill>
              </a:rPr>
              <a:t>tedavisinde</a:t>
            </a:r>
          </a:p>
          <a:p>
            <a:pPr>
              <a:spcAft>
                <a:spcPts val="600"/>
              </a:spcAft>
            </a:pPr>
            <a:r>
              <a:rPr lang="tr-TR" altLang="tr-TR" sz="1600" b="1" i="1" dirty="0">
                <a:solidFill>
                  <a:srgbClr val="FF0000"/>
                </a:solidFill>
              </a:rPr>
              <a:t>Datura </a:t>
            </a:r>
            <a:r>
              <a:rPr lang="tr-TR" altLang="tr-TR" sz="1600" b="1" i="1" dirty="0">
                <a:solidFill>
                  <a:srgbClr val="FF0000"/>
                </a:solidFill>
              </a:rPr>
              <a:t>stramonium </a:t>
            </a:r>
            <a:r>
              <a:rPr lang="tr-TR" altLang="tr-TR" sz="1600" b="1" dirty="0">
                <a:solidFill>
                  <a:srgbClr val="FF0000"/>
                </a:solidFill>
              </a:rPr>
              <a:t>- Şeytan </a:t>
            </a:r>
            <a:r>
              <a:rPr lang="tr-TR" altLang="tr-TR" sz="1600" b="1" dirty="0">
                <a:solidFill>
                  <a:srgbClr val="FF0000"/>
                </a:solidFill>
              </a:rPr>
              <a:t>elması	</a:t>
            </a:r>
            <a:r>
              <a:rPr lang="tr-TR" altLang="tr-TR" sz="1600" b="1" dirty="0">
                <a:solidFill>
                  <a:srgbClr val="FF0000"/>
                </a:solidFill>
              </a:rPr>
              <a:t>			Endişe </a:t>
            </a:r>
            <a:r>
              <a:rPr lang="tr-TR" altLang="tr-TR" sz="1600" b="1" dirty="0">
                <a:solidFill>
                  <a:srgbClr val="FF0000"/>
                </a:solidFill>
              </a:rPr>
              <a:t>ve terleme</a:t>
            </a:r>
          </a:p>
          <a:p>
            <a:pPr>
              <a:spcAft>
                <a:spcPts val="600"/>
              </a:spcAft>
            </a:pPr>
            <a:r>
              <a:rPr lang="tr-TR" altLang="tr-TR" sz="1600" b="1" i="1" dirty="0">
                <a:solidFill>
                  <a:srgbClr val="000024"/>
                </a:solidFill>
              </a:rPr>
              <a:t>Digitalis </a:t>
            </a:r>
            <a:r>
              <a:rPr lang="tr-TR" altLang="tr-TR" sz="1600" b="1" i="1" dirty="0">
                <a:solidFill>
                  <a:srgbClr val="000024"/>
                </a:solidFill>
              </a:rPr>
              <a:t>lanata </a:t>
            </a:r>
            <a:r>
              <a:rPr lang="tr-TR" altLang="tr-TR" sz="1600" b="1" dirty="0">
                <a:solidFill>
                  <a:srgbClr val="000024"/>
                </a:solidFill>
              </a:rPr>
              <a:t>- Yüksük </a:t>
            </a:r>
            <a:r>
              <a:rPr lang="tr-TR" altLang="tr-TR" sz="1600" b="1" dirty="0">
                <a:solidFill>
                  <a:srgbClr val="000024"/>
                </a:solidFill>
              </a:rPr>
              <a:t>otu		</a:t>
            </a:r>
            <a:r>
              <a:rPr lang="tr-TR" altLang="tr-TR" sz="1600" b="1" dirty="0">
                <a:solidFill>
                  <a:srgbClr val="000024"/>
                </a:solidFill>
              </a:rPr>
              <a:t>				Kalp </a:t>
            </a:r>
            <a:r>
              <a:rPr lang="tr-TR" altLang="tr-TR" sz="1600" b="1" dirty="0">
                <a:solidFill>
                  <a:srgbClr val="000024"/>
                </a:solidFill>
              </a:rPr>
              <a:t>hastalıkları</a:t>
            </a:r>
          </a:p>
          <a:p>
            <a:pPr>
              <a:spcAft>
                <a:spcPts val="600"/>
              </a:spcAft>
            </a:pPr>
            <a:r>
              <a:rPr lang="tr-TR" altLang="tr-TR" sz="1600" b="1" i="1" dirty="0">
                <a:solidFill>
                  <a:srgbClr val="FF0000"/>
                </a:solidFill>
              </a:rPr>
              <a:t>Echinacea </a:t>
            </a:r>
            <a:r>
              <a:rPr lang="tr-TR" altLang="tr-TR" sz="1600" b="1" i="1" dirty="0">
                <a:solidFill>
                  <a:srgbClr val="FF0000"/>
                </a:solidFill>
              </a:rPr>
              <a:t>purpurea </a:t>
            </a:r>
            <a:r>
              <a:rPr lang="tr-TR" altLang="tr-TR" sz="1600" b="1" dirty="0">
                <a:solidFill>
                  <a:srgbClr val="FF0000"/>
                </a:solidFill>
              </a:rPr>
              <a:t>- </a:t>
            </a:r>
            <a:r>
              <a:rPr lang="tr-TR" altLang="tr-TR" sz="1600" b="1" dirty="0">
                <a:solidFill>
                  <a:srgbClr val="FF0000"/>
                </a:solidFill>
              </a:rPr>
              <a:t>Ekinezya	</a:t>
            </a:r>
            <a:r>
              <a:rPr lang="tr-TR" altLang="tr-TR" sz="1600" b="1" dirty="0">
                <a:solidFill>
                  <a:srgbClr val="FF0000"/>
                </a:solidFill>
              </a:rPr>
              <a:t>				Üşütme </a:t>
            </a:r>
            <a:r>
              <a:rPr lang="tr-TR" altLang="tr-TR" sz="1600" b="1" dirty="0">
                <a:solidFill>
                  <a:srgbClr val="FF0000"/>
                </a:solidFill>
              </a:rPr>
              <a:t>ve grip</a:t>
            </a:r>
          </a:p>
          <a:p>
            <a:pPr>
              <a:spcAft>
                <a:spcPts val="600"/>
              </a:spcAft>
            </a:pPr>
            <a:r>
              <a:rPr lang="tr-TR" altLang="tr-TR" sz="1600" b="1" i="1" dirty="0">
                <a:solidFill>
                  <a:srgbClr val="000024"/>
                </a:solidFill>
              </a:rPr>
              <a:t>Ephedra </a:t>
            </a:r>
            <a:r>
              <a:rPr lang="tr-TR" altLang="tr-TR" sz="1600" b="1" i="1" dirty="0">
                <a:solidFill>
                  <a:srgbClr val="000024"/>
                </a:solidFill>
              </a:rPr>
              <a:t>sinica </a:t>
            </a:r>
            <a:r>
              <a:rPr lang="tr-TR" altLang="tr-TR" sz="1600" b="1" dirty="0">
                <a:solidFill>
                  <a:srgbClr val="000024"/>
                </a:solidFill>
              </a:rPr>
              <a:t>- Deniz </a:t>
            </a:r>
            <a:r>
              <a:rPr lang="tr-TR" altLang="tr-TR" sz="1600" b="1" dirty="0">
                <a:solidFill>
                  <a:srgbClr val="000024"/>
                </a:solidFill>
              </a:rPr>
              <a:t>üzümü  	</a:t>
            </a:r>
            <a:r>
              <a:rPr lang="tr-TR" altLang="tr-TR" sz="1600" b="1" dirty="0">
                <a:solidFill>
                  <a:srgbClr val="000024"/>
                </a:solidFill>
              </a:rPr>
              <a:t>				Halsizlik </a:t>
            </a:r>
            <a:r>
              <a:rPr lang="tr-TR" altLang="tr-TR" sz="1600" b="1" dirty="0">
                <a:solidFill>
                  <a:srgbClr val="000024"/>
                </a:solidFill>
              </a:rPr>
              <a:t>ve astım</a:t>
            </a:r>
          </a:p>
          <a:p>
            <a:pPr>
              <a:spcAft>
                <a:spcPts val="600"/>
              </a:spcAft>
            </a:pPr>
            <a:r>
              <a:rPr lang="tr-TR" altLang="tr-TR" sz="1600" b="1" i="1" dirty="0">
                <a:solidFill>
                  <a:srgbClr val="FF0000"/>
                </a:solidFill>
              </a:rPr>
              <a:t>Gentiana </a:t>
            </a:r>
            <a:r>
              <a:rPr lang="tr-TR" altLang="tr-TR" sz="1600" b="1" i="1" dirty="0">
                <a:solidFill>
                  <a:srgbClr val="FF0000"/>
                </a:solidFill>
              </a:rPr>
              <a:t>lutea </a:t>
            </a:r>
            <a:r>
              <a:rPr lang="tr-TR" altLang="tr-TR" sz="1600" b="1" dirty="0">
                <a:solidFill>
                  <a:srgbClr val="FF0000"/>
                </a:solidFill>
              </a:rPr>
              <a:t>- Centiyan</a:t>
            </a:r>
            <a:r>
              <a:rPr lang="tr-TR" altLang="tr-TR" sz="1600" b="1" dirty="0">
                <a:solidFill>
                  <a:srgbClr val="FF0000"/>
                </a:solidFill>
              </a:rPr>
              <a:t>	            </a:t>
            </a:r>
            <a:r>
              <a:rPr lang="tr-TR" altLang="tr-TR" sz="1600" b="1" dirty="0">
                <a:solidFill>
                  <a:srgbClr val="FF0000"/>
                </a:solidFill>
              </a:rPr>
              <a:t>				Kansızlık </a:t>
            </a:r>
            <a:r>
              <a:rPr lang="tr-TR" altLang="tr-TR" sz="1600" b="1" dirty="0">
                <a:solidFill>
                  <a:srgbClr val="FF0000"/>
                </a:solidFill>
              </a:rPr>
              <a:t>ve iştahsızlık</a:t>
            </a:r>
          </a:p>
          <a:p>
            <a:pPr>
              <a:spcAft>
                <a:spcPts val="600"/>
              </a:spcAft>
            </a:pPr>
            <a:r>
              <a:rPr lang="tr-TR" altLang="tr-TR" sz="1600" b="1" i="1" dirty="0">
                <a:solidFill>
                  <a:srgbClr val="000024"/>
                </a:solidFill>
              </a:rPr>
              <a:t>Ginkgo </a:t>
            </a:r>
            <a:r>
              <a:rPr lang="tr-TR" altLang="tr-TR" sz="1600" b="1" i="1" dirty="0">
                <a:solidFill>
                  <a:srgbClr val="000024"/>
                </a:solidFill>
              </a:rPr>
              <a:t>biloba </a:t>
            </a:r>
            <a:r>
              <a:rPr lang="tr-TR" altLang="tr-TR" sz="1600" b="1" dirty="0">
                <a:solidFill>
                  <a:srgbClr val="000024"/>
                </a:solidFill>
              </a:rPr>
              <a:t>- </a:t>
            </a:r>
            <a:r>
              <a:rPr lang="tr-TR" altLang="tr-TR" sz="1600" b="1" dirty="0">
                <a:solidFill>
                  <a:srgbClr val="000024"/>
                </a:solidFill>
              </a:rPr>
              <a:t>Mabet ağacı	             </a:t>
            </a:r>
            <a:r>
              <a:rPr lang="tr-TR" altLang="tr-TR" sz="1600" b="1" dirty="0">
                <a:solidFill>
                  <a:srgbClr val="000024"/>
                </a:solidFill>
              </a:rPr>
              <a:t>			Hafıza </a:t>
            </a:r>
            <a:r>
              <a:rPr lang="tr-TR" altLang="tr-TR" sz="1600" b="1" dirty="0">
                <a:solidFill>
                  <a:srgbClr val="000024"/>
                </a:solidFill>
              </a:rPr>
              <a:t>kaybı</a:t>
            </a:r>
          </a:p>
          <a:p>
            <a:pPr>
              <a:spcAft>
                <a:spcPts val="600"/>
              </a:spcAft>
            </a:pPr>
            <a:r>
              <a:rPr lang="tr-TR" altLang="tr-TR" sz="1600" b="1" i="1" dirty="0">
                <a:solidFill>
                  <a:srgbClr val="FF0000"/>
                </a:solidFill>
              </a:rPr>
              <a:t>Glycyrrhiza </a:t>
            </a:r>
            <a:r>
              <a:rPr lang="tr-TR" altLang="tr-TR" sz="1600" b="1" i="1" dirty="0">
                <a:solidFill>
                  <a:srgbClr val="FF0000"/>
                </a:solidFill>
              </a:rPr>
              <a:t>glabra </a:t>
            </a:r>
            <a:r>
              <a:rPr lang="tr-TR" altLang="tr-TR" sz="1600" b="1" dirty="0">
                <a:solidFill>
                  <a:srgbClr val="FF0000"/>
                </a:solidFill>
              </a:rPr>
              <a:t>- Meyan </a:t>
            </a:r>
            <a:r>
              <a:rPr lang="tr-TR" altLang="tr-TR" sz="1600" b="1" dirty="0">
                <a:solidFill>
                  <a:srgbClr val="FF0000"/>
                </a:solidFill>
              </a:rPr>
              <a:t>kökü	</a:t>
            </a:r>
            <a:r>
              <a:rPr lang="tr-TR" altLang="tr-TR" sz="1600" b="1" dirty="0">
                <a:solidFill>
                  <a:srgbClr val="FF0000"/>
                </a:solidFill>
              </a:rPr>
              <a:t>				Öksürük </a:t>
            </a:r>
            <a:r>
              <a:rPr lang="tr-TR" altLang="tr-TR" sz="1600" b="1" dirty="0">
                <a:solidFill>
                  <a:srgbClr val="FF0000"/>
                </a:solidFill>
              </a:rPr>
              <a:t>ve </a:t>
            </a:r>
            <a:r>
              <a:rPr lang="tr-TR" altLang="tr-TR" sz="1600" b="1" dirty="0">
                <a:solidFill>
                  <a:srgbClr val="FF0000"/>
                </a:solidFill>
              </a:rPr>
              <a:t>sindirim</a:t>
            </a:r>
          </a:p>
          <a:p>
            <a:pPr>
              <a:spcAft>
                <a:spcPts val="600"/>
              </a:spcAft>
              <a:defRPr/>
            </a:pPr>
            <a:r>
              <a:rPr lang="tr-TR" sz="1600" b="1" i="1" dirty="0">
                <a:solidFill>
                  <a:srgbClr val="000024"/>
                </a:solidFill>
              </a:rPr>
              <a:t>Hypericum </a:t>
            </a:r>
            <a:r>
              <a:rPr lang="tr-TR" sz="1600" b="1" i="1" dirty="0">
                <a:solidFill>
                  <a:srgbClr val="000024"/>
                </a:solidFill>
              </a:rPr>
              <a:t>perforatum</a:t>
            </a:r>
            <a:r>
              <a:rPr lang="tr-TR" sz="1600" b="1" dirty="0">
                <a:solidFill>
                  <a:srgbClr val="000024"/>
                </a:solidFill>
              </a:rPr>
              <a:t> – Kantaron			</a:t>
            </a:r>
            <a:r>
              <a:rPr lang="tr-TR" sz="1600" b="1" dirty="0">
                <a:solidFill>
                  <a:srgbClr val="000024"/>
                </a:solidFill>
              </a:rPr>
              <a:t>	Depresyon ve bağışıklık</a:t>
            </a:r>
          </a:p>
          <a:p>
            <a:pPr>
              <a:spcAft>
                <a:spcPts val="600"/>
              </a:spcAft>
              <a:defRPr/>
            </a:pPr>
            <a:r>
              <a:rPr lang="tr-TR" sz="1600" b="1" i="1" dirty="0">
                <a:solidFill>
                  <a:srgbClr val="FF0000"/>
                </a:solidFill>
              </a:rPr>
              <a:t>Mandragora </a:t>
            </a:r>
            <a:r>
              <a:rPr lang="tr-TR" sz="1600" b="1" i="1" dirty="0">
                <a:solidFill>
                  <a:srgbClr val="FF0000"/>
                </a:solidFill>
              </a:rPr>
              <a:t>officinarum</a:t>
            </a:r>
            <a:r>
              <a:rPr lang="tr-TR" sz="1600" b="1" dirty="0">
                <a:solidFill>
                  <a:srgbClr val="FF0000"/>
                </a:solidFill>
              </a:rPr>
              <a:t> - Adamotu</a:t>
            </a:r>
            <a:r>
              <a:rPr lang="tr-TR" sz="1600" b="1" dirty="0">
                <a:solidFill>
                  <a:srgbClr val="FF0000"/>
                </a:solidFill>
              </a:rPr>
              <a:t>	</a:t>
            </a:r>
            <a:r>
              <a:rPr lang="tr-TR" sz="1600" b="1" dirty="0">
                <a:solidFill>
                  <a:srgbClr val="FF0000"/>
                </a:solidFill>
              </a:rPr>
              <a:t>			Bunaltı </a:t>
            </a:r>
            <a:r>
              <a:rPr lang="tr-TR" sz="1600" b="1" dirty="0">
                <a:solidFill>
                  <a:srgbClr val="FF0000"/>
                </a:solidFill>
              </a:rPr>
              <a:t>ve uykusuzluk</a:t>
            </a:r>
          </a:p>
          <a:p>
            <a:pPr>
              <a:spcAft>
                <a:spcPts val="600"/>
              </a:spcAft>
              <a:defRPr/>
            </a:pPr>
            <a:r>
              <a:rPr lang="tr-TR" sz="1600" b="1" i="1" dirty="0">
                <a:solidFill>
                  <a:srgbClr val="000024"/>
                </a:solidFill>
              </a:rPr>
              <a:t>Panax </a:t>
            </a:r>
            <a:r>
              <a:rPr lang="tr-TR" sz="1600" b="1" i="1" dirty="0">
                <a:solidFill>
                  <a:srgbClr val="000024"/>
                </a:solidFill>
              </a:rPr>
              <a:t>ginseng</a:t>
            </a:r>
            <a:r>
              <a:rPr lang="tr-TR" sz="1600" b="1" dirty="0">
                <a:solidFill>
                  <a:srgbClr val="000024"/>
                </a:solidFill>
              </a:rPr>
              <a:t> - Ginseng</a:t>
            </a:r>
            <a:r>
              <a:rPr lang="tr-TR" sz="1600" b="1" dirty="0">
                <a:solidFill>
                  <a:srgbClr val="000024"/>
                </a:solidFill>
              </a:rPr>
              <a:t>	             </a:t>
            </a:r>
            <a:r>
              <a:rPr lang="tr-TR" sz="1600" b="1" dirty="0">
                <a:solidFill>
                  <a:srgbClr val="000024"/>
                </a:solidFill>
              </a:rPr>
              <a:t>					Halsizlik </a:t>
            </a:r>
            <a:r>
              <a:rPr lang="tr-TR" sz="1600" b="1" dirty="0">
                <a:solidFill>
                  <a:srgbClr val="000024"/>
                </a:solidFill>
              </a:rPr>
              <a:t>ve bitkinlik</a:t>
            </a:r>
          </a:p>
          <a:p>
            <a:pPr>
              <a:spcAft>
                <a:spcPts val="600"/>
              </a:spcAft>
              <a:defRPr/>
            </a:pPr>
            <a:r>
              <a:rPr lang="tr-TR" sz="1600" b="1" i="1" dirty="0">
                <a:solidFill>
                  <a:srgbClr val="FF0000"/>
                </a:solidFill>
              </a:rPr>
              <a:t>Papaver </a:t>
            </a:r>
            <a:r>
              <a:rPr lang="tr-TR" sz="1600" b="1" i="1" dirty="0">
                <a:solidFill>
                  <a:srgbClr val="FF0000"/>
                </a:solidFill>
              </a:rPr>
              <a:t>somniferum</a:t>
            </a:r>
            <a:r>
              <a:rPr lang="tr-TR" sz="1600" b="1" dirty="0">
                <a:solidFill>
                  <a:srgbClr val="FF0000"/>
                </a:solidFill>
              </a:rPr>
              <a:t> - Haşhaş</a:t>
            </a:r>
            <a:r>
              <a:rPr lang="tr-TR" sz="1600" b="1" dirty="0">
                <a:solidFill>
                  <a:srgbClr val="FF0000"/>
                </a:solidFill>
              </a:rPr>
              <a:t>	</a:t>
            </a:r>
            <a:r>
              <a:rPr lang="tr-TR" sz="1600" b="1" dirty="0">
                <a:solidFill>
                  <a:srgbClr val="FF0000"/>
                </a:solidFill>
              </a:rPr>
              <a:t>					Ağrı</a:t>
            </a:r>
            <a:r>
              <a:rPr lang="tr-TR" sz="1600" b="1" dirty="0">
                <a:solidFill>
                  <a:srgbClr val="FF0000"/>
                </a:solidFill>
              </a:rPr>
              <a:t>, </a:t>
            </a:r>
            <a:r>
              <a:rPr lang="tr-TR" sz="1600" b="1" dirty="0">
                <a:solidFill>
                  <a:srgbClr val="FF0000"/>
                </a:solidFill>
              </a:rPr>
              <a:t>endişe </a:t>
            </a:r>
            <a:r>
              <a:rPr lang="tr-TR" sz="1600" b="1" dirty="0">
                <a:solidFill>
                  <a:srgbClr val="FF0000"/>
                </a:solidFill>
              </a:rPr>
              <a:t>ve </a:t>
            </a:r>
            <a:r>
              <a:rPr lang="tr-TR" sz="1600" b="1" dirty="0">
                <a:solidFill>
                  <a:srgbClr val="FF0000"/>
                </a:solidFill>
              </a:rPr>
              <a:t>kaygı</a:t>
            </a:r>
            <a:endParaRPr lang="tr-T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89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2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7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2" dur="5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47838" y="419100"/>
            <a:ext cx="7764462" cy="609600"/>
          </a:xfrm>
          <a:prstGeom prst="rect">
            <a:avLst/>
          </a:prstGeom>
          <a:noFill/>
          <a:ln>
            <a:headEnd/>
            <a:tailEnd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/>
            <a:r>
              <a:rPr lang="tr-TR" sz="2800" b="1" dirty="0">
                <a:solidFill>
                  <a:prstClr val="black"/>
                </a:solidFill>
              </a:rPr>
              <a:t>Tıbbi Bitkiler ve Kullanımları</a:t>
            </a:r>
            <a:endParaRPr lang="tr-TR" sz="2800" b="1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47838" y="1317626"/>
            <a:ext cx="8705850" cy="324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66825" indent="-28575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674813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82800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90788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479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051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623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195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600"/>
              </a:spcAft>
              <a:defRPr/>
            </a:pPr>
            <a:r>
              <a:rPr lang="tr-TR" sz="1600" b="1" i="1" dirty="0">
                <a:solidFill>
                  <a:srgbClr val="000024"/>
                </a:solidFill>
              </a:rPr>
              <a:t>Passiflora incarnata</a:t>
            </a:r>
            <a:r>
              <a:rPr lang="tr-TR" sz="1600" b="1" dirty="0">
                <a:solidFill>
                  <a:srgbClr val="000024"/>
                </a:solidFill>
              </a:rPr>
              <a:t> - Tutku </a:t>
            </a:r>
            <a:r>
              <a:rPr lang="tr-TR" sz="1600" b="1" dirty="0">
                <a:solidFill>
                  <a:srgbClr val="000024"/>
                </a:solidFill>
              </a:rPr>
              <a:t>çiçeği	</a:t>
            </a:r>
            <a:r>
              <a:rPr lang="tr-TR" sz="1600" b="1" dirty="0">
                <a:solidFill>
                  <a:srgbClr val="000024"/>
                </a:solidFill>
              </a:rPr>
              <a:t>			Uykusuzluk </a:t>
            </a:r>
            <a:r>
              <a:rPr lang="tr-TR" sz="1600" b="1" dirty="0">
                <a:solidFill>
                  <a:srgbClr val="000024"/>
                </a:solidFill>
              </a:rPr>
              <a:t>ve endişe</a:t>
            </a:r>
          </a:p>
          <a:p>
            <a:pPr>
              <a:spcAft>
                <a:spcPts val="600"/>
              </a:spcAft>
              <a:defRPr/>
            </a:pPr>
            <a:r>
              <a:rPr lang="tr-TR" sz="1600" b="1" i="1" dirty="0">
                <a:solidFill>
                  <a:srgbClr val="FF0000"/>
                </a:solidFill>
              </a:rPr>
              <a:t>Plantago asiatica</a:t>
            </a:r>
            <a:r>
              <a:rPr lang="tr-TR" sz="1600" b="1" dirty="0">
                <a:solidFill>
                  <a:srgbClr val="FF0000"/>
                </a:solidFill>
              </a:rPr>
              <a:t> </a:t>
            </a:r>
            <a:r>
              <a:rPr lang="tr-TR" sz="1600" b="1" dirty="0">
                <a:solidFill>
                  <a:srgbClr val="FF0000"/>
                </a:solidFill>
              </a:rPr>
              <a:t>- Sinirli </a:t>
            </a:r>
            <a:r>
              <a:rPr lang="tr-TR" sz="1600" b="1" dirty="0">
                <a:solidFill>
                  <a:srgbClr val="FF0000"/>
                </a:solidFill>
              </a:rPr>
              <a:t>ot		</a:t>
            </a:r>
            <a:r>
              <a:rPr lang="tr-TR" sz="1600" b="1" dirty="0">
                <a:solidFill>
                  <a:srgbClr val="FF0000"/>
                </a:solidFill>
              </a:rPr>
              <a:t>					Kabızlık </a:t>
            </a:r>
            <a:r>
              <a:rPr lang="tr-TR" sz="1600" b="1" dirty="0">
                <a:solidFill>
                  <a:srgbClr val="FF0000"/>
                </a:solidFill>
              </a:rPr>
              <a:t>ve kolestrol</a:t>
            </a:r>
          </a:p>
          <a:p>
            <a:pPr>
              <a:spcAft>
                <a:spcPts val="600"/>
              </a:spcAft>
              <a:defRPr/>
            </a:pPr>
            <a:r>
              <a:rPr lang="tr-TR" sz="1600" b="1" i="1" dirty="0">
                <a:solidFill>
                  <a:srgbClr val="000024"/>
                </a:solidFill>
              </a:rPr>
              <a:t>Silybum </a:t>
            </a:r>
            <a:r>
              <a:rPr lang="tr-TR" sz="1600" b="1" i="1" dirty="0">
                <a:solidFill>
                  <a:srgbClr val="000024"/>
                </a:solidFill>
              </a:rPr>
              <a:t>marianum</a:t>
            </a:r>
            <a:r>
              <a:rPr lang="tr-TR" sz="1600" b="1" dirty="0">
                <a:solidFill>
                  <a:srgbClr val="000024"/>
                </a:solidFill>
              </a:rPr>
              <a:t> - Deve </a:t>
            </a:r>
            <a:r>
              <a:rPr lang="tr-TR" sz="1600" b="1" dirty="0">
                <a:solidFill>
                  <a:srgbClr val="000024"/>
                </a:solidFill>
              </a:rPr>
              <a:t>dikeni	</a:t>
            </a:r>
            <a:r>
              <a:rPr lang="tr-TR" sz="1600" b="1" dirty="0">
                <a:solidFill>
                  <a:srgbClr val="000024"/>
                </a:solidFill>
              </a:rPr>
              <a:t>				Siroz</a:t>
            </a:r>
            <a:r>
              <a:rPr lang="tr-TR" sz="1600" b="1" dirty="0">
                <a:solidFill>
                  <a:srgbClr val="000024"/>
                </a:solidFill>
              </a:rPr>
              <a:t>, karaciğer, hepatit</a:t>
            </a:r>
          </a:p>
          <a:p>
            <a:pPr>
              <a:spcAft>
                <a:spcPts val="600"/>
              </a:spcAft>
              <a:defRPr/>
            </a:pPr>
            <a:r>
              <a:rPr lang="tr-TR" sz="1600" b="1" i="1" dirty="0">
                <a:solidFill>
                  <a:srgbClr val="FF0000"/>
                </a:solidFill>
              </a:rPr>
              <a:t>Tanecetum </a:t>
            </a:r>
            <a:r>
              <a:rPr lang="tr-TR" sz="1600" b="1" i="1" dirty="0">
                <a:solidFill>
                  <a:srgbClr val="FF0000"/>
                </a:solidFill>
              </a:rPr>
              <a:t>parthenium</a:t>
            </a:r>
            <a:r>
              <a:rPr lang="tr-TR" sz="1600" b="1" dirty="0">
                <a:solidFill>
                  <a:srgbClr val="FF0000"/>
                </a:solidFill>
              </a:rPr>
              <a:t> - Gümüş </a:t>
            </a:r>
            <a:r>
              <a:rPr lang="tr-TR" sz="1600" b="1" dirty="0">
                <a:solidFill>
                  <a:srgbClr val="FF0000"/>
                </a:solidFill>
              </a:rPr>
              <a:t>düğme </a:t>
            </a:r>
            <a:r>
              <a:rPr lang="tr-TR" sz="1600" b="1" dirty="0">
                <a:solidFill>
                  <a:srgbClr val="FF0000"/>
                </a:solidFill>
              </a:rPr>
              <a:t>		Migren </a:t>
            </a:r>
            <a:r>
              <a:rPr lang="tr-TR" sz="1600" b="1" dirty="0">
                <a:solidFill>
                  <a:srgbClr val="FF0000"/>
                </a:solidFill>
              </a:rPr>
              <a:t>ve baş ağrıları</a:t>
            </a:r>
          </a:p>
          <a:p>
            <a:pPr>
              <a:spcAft>
                <a:spcPts val="600"/>
              </a:spcAft>
              <a:defRPr/>
            </a:pPr>
            <a:r>
              <a:rPr lang="tr-TR" sz="1600" b="1" i="1" dirty="0">
                <a:solidFill>
                  <a:srgbClr val="000024"/>
                </a:solidFill>
              </a:rPr>
              <a:t>Taxus </a:t>
            </a:r>
            <a:r>
              <a:rPr lang="tr-TR" sz="1600" b="1" i="1" dirty="0">
                <a:solidFill>
                  <a:srgbClr val="000024"/>
                </a:solidFill>
              </a:rPr>
              <a:t>brevifolia</a:t>
            </a:r>
            <a:r>
              <a:rPr lang="tr-TR" sz="1600" b="1" dirty="0">
                <a:solidFill>
                  <a:srgbClr val="000024"/>
                </a:solidFill>
              </a:rPr>
              <a:t> - Porsuk </a:t>
            </a:r>
            <a:r>
              <a:rPr lang="tr-TR" sz="1600" b="1" dirty="0">
                <a:solidFill>
                  <a:srgbClr val="000024"/>
                </a:solidFill>
              </a:rPr>
              <a:t>ağacı	</a:t>
            </a:r>
            <a:r>
              <a:rPr lang="tr-TR" sz="1600" b="1" dirty="0">
                <a:solidFill>
                  <a:srgbClr val="000024"/>
                </a:solidFill>
              </a:rPr>
              <a:t>				Kanser </a:t>
            </a:r>
            <a:r>
              <a:rPr lang="tr-TR" sz="1600" b="1" dirty="0">
                <a:solidFill>
                  <a:srgbClr val="000024"/>
                </a:solidFill>
              </a:rPr>
              <a:t>ve bağışıklık</a:t>
            </a:r>
          </a:p>
          <a:p>
            <a:pPr>
              <a:spcAft>
                <a:spcPts val="600"/>
              </a:spcAft>
              <a:defRPr/>
            </a:pPr>
            <a:r>
              <a:rPr lang="tr-TR" sz="1600" b="1" i="1" dirty="0">
                <a:solidFill>
                  <a:srgbClr val="FF0000"/>
                </a:solidFill>
              </a:rPr>
              <a:t>Urtica </a:t>
            </a:r>
            <a:r>
              <a:rPr lang="tr-TR" sz="1600" b="1" i="1" dirty="0">
                <a:solidFill>
                  <a:srgbClr val="FF0000"/>
                </a:solidFill>
              </a:rPr>
              <a:t>diocia</a:t>
            </a:r>
            <a:r>
              <a:rPr lang="tr-TR" sz="1600" b="1" dirty="0">
                <a:solidFill>
                  <a:srgbClr val="FF0000"/>
                </a:solidFill>
              </a:rPr>
              <a:t> – Isırgan</a:t>
            </a:r>
            <a:r>
              <a:rPr lang="tr-TR" sz="1600" b="1" dirty="0">
                <a:solidFill>
                  <a:srgbClr val="FF0000"/>
                </a:solidFill>
              </a:rPr>
              <a:t>	</a:t>
            </a:r>
            <a:r>
              <a:rPr lang="tr-TR" sz="1600" b="1" dirty="0">
                <a:solidFill>
                  <a:srgbClr val="FF0000"/>
                </a:solidFill>
              </a:rPr>
              <a:t>			                        </a:t>
            </a:r>
            <a:r>
              <a:rPr lang="tr-TR" sz="1600" b="1" dirty="0">
                <a:solidFill>
                  <a:srgbClr val="FF0000"/>
                </a:solidFill>
              </a:rPr>
              <a:t>Prostat ve romatizma</a:t>
            </a:r>
          </a:p>
          <a:p>
            <a:pPr>
              <a:spcAft>
                <a:spcPts val="600"/>
              </a:spcAft>
              <a:defRPr/>
            </a:pPr>
            <a:r>
              <a:rPr lang="tr-TR" sz="1600" b="1" i="1" dirty="0">
                <a:solidFill>
                  <a:srgbClr val="000024"/>
                </a:solidFill>
              </a:rPr>
              <a:t>Vaccinium </a:t>
            </a:r>
            <a:r>
              <a:rPr lang="tr-TR" sz="1600" b="1" i="1" dirty="0">
                <a:solidFill>
                  <a:srgbClr val="000024"/>
                </a:solidFill>
              </a:rPr>
              <a:t>myrtillus</a:t>
            </a:r>
            <a:r>
              <a:rPr lang="tr-TR" sz="1600" b="1" dirty="0">
                <a:solidFill>
                  <a:srgbClr val="000024"/>
                </a:solidFill>
              </a:rPr>
              <a:t> - Yaban </a:t>
            </a:r>
            <a:r>
              <a:rPr lang="tr-TR" sz="1600" b="1" dirty="0">
                <a:solidFill>
                  <a:srgbClr val="000024"/>
                </a:solidFill>
              </a:rPr>
              <a:t>mersini	</a:t>
            </a:r>
            <a:r>
              <a:rPr lang="tr-TR" sz="1600" b="1" dirty="0">
                <a:solidFill>
                  <a:srgbClr val="000024"/>
                </a:solidFill>
              </a:rPr>
              <a:t>			Görme </a:t>
            </a:r>
            <a:r>
              <a:rPr lang="tr-TR" sz="1600" b="1" dirty="0">
                <a:solidFill>
                  <a:srgbClr val="000024"/>
                </a:solidFill>
              </a:rPr>
              <a:t>bozuklukları</a:t>
            </a:r>
          </a:p>
          <a:p>
            <a:pPr>
              <a:spcAft>
                <a:spcPts val="600"/>
              </a:spcAft>
              <a:defRPr/>
            </a:pPr>
            <a:r>
              <a:rPr lang="tr-TR" sz="1600" b="1" i="1" dirty="0">
                <a:solidFill>
                  <a:srgbClr val="FF0000"/>
                </a:solidFill>
              </a:rPr>
              <a:t>Valeriana </a:t>
            </a:r>
            <a:r>
              <a:rPr lang="tr-TR" sz="1600" b="1" i="1" dirty="0">
                <a:solidFill>
                  <a:srgbClr val="FF0000"/>
                </a:solidFill>
              </a:rPr>
              <a:t>officinalis</a:t>
            </a:r>
            <a:r>
              <a:rPr lang="tr-TR" sz="1600" b="1" dirty="0">
                <a:solidFill>
                  <a:srgbClr val="FF0000"/>
                </a:solidFill>
              </a:rPr>
              <a:t> - Kedi </a:t>
            </a:r>
            <a:r>
              <a:rPr lang="tr-TR" sz="1600" b="1" dirty="0">
                <a:solidFill>
                  <a:srgbClr val="FF0000"/>
                </a:solidFill>
              </a:rPr>
              <a:t>otu	</a:t>
            </a:r>
            <a:r>
              <a:rPr lang="tr-TR" sz="1600" b="1" dirty="0">
                <a:solidFill>
                  <a:srgbClr val="FF0000"/>
                </a:solidFill>
              </a:rPr>
              <a:t>			 		Uykusuzluk </a:t>
            </a:r>
            <a:r>
              <a:rPr lang="tr-TR" sz="1600" b="1" dirty="0">
                <a:solidFill>
                  <a:srgbClr val="FF0000"/>
                </a:solidFill>
              </a:rPr>
              <a:t>ve bunaltı</a:t>
            </a:r>
          </a:p>
          <a:p>
            <a:pPr>
              <a:spcAft>
                <a:spcPts val="600"/>
              </a:spcAft>
              <a:defRPr/>
            </a:pPr>
            <a:r>
              <a:rPr lang="tr-TR" sz="1600" b="1" i="1" dirty="0">
                <a:solidFill>
                  <a:srgbClr val="000024"/>
                </a:solidFill>
              </a:rPr>
              <a:t>Zingiber </a:t>
            </a:r>
            <a:r>
              <a:rPr lang="tr-TR" sz="1600" b="1" i="1" dirty="0">
                <a:solidFill>
                  <a:srgbClr val="000024"/>
                </a:solidFill>
              </a:rPr>
              <a:t>officinale</a:t>
            </a:r>
            <a:r>
              <a:rPr lang="tr-TR" sz="1600" b="1" dirty="0">
                <a:solidFill>
                  <a:srgbClr val="000024"/>
                </a:solidFill>
              </a:rPr>
              <a:t> - Zencefil</a:t>
            </a:r>
            <a:r>
              <a:rPr lang="tr-TR" sz="1600" b="1" dirty="0">
                <a:solidFill>
                  <a:srgbClr val="000024"/>
                </a:solidFill>
              </a:rPr>
              <a:t>	</a:t>
            </a:r>
            <a:r>
              <a:rPr lang="tr-TR" sz="1600" b="1" dirty="0">
                <a:solidFill>
                  <a:srgbClr val="000024"/>
                </a:solidFill>
              </a:rPr>
              <a:t>					Bulantı </a:t>
            </a:r>
            <a:r>
              <a:rPr lang="tr-TR" sz="1600" b="1" dirty="0">
                <a:solidFill>
                  <a:srgbClr val="000024"/>
                </a:solidFill>
              </a:rPr>
              <a:t>ve baş dönmesi</a:t>
            </a:r>
          </a:p>
          <a:p>
            <a:pPr>
              <a:spcAft>
                <a:spcPts val="600"/>
              </a:spcAft>
            </a:pPr>
            <a:endParaRPr lang="tr-TR" altLang="tr-T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907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47838" y="419100"/>
            <a:ext cx="7764462" cy="609600"/>
          </a:xfrm>
          <a:prstGeom prst="rect">
            <a:avLst/>
          </a:prstGeom>
          <a:noFill/>
          <a:ln>
            <a:headEnd/>
            <a:tailEnd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/>
            <a:r>
              <a:rPr lang="tr-TR" sz="2800" b="1" dirty="0">
                <a:solidFill>
                  <a:prstClr val="black"/>
                </a:solidFill>
              </a:rPr>
              <a:t>Bitkisel İlaçlar</a:t>
            </a:r>
            <a:endParaRPr lang="tr-TR" sz="2800" b="1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47838" y="1317626"/>
            <a:ext cx="8705850" cy="239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66825" indent="-28575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674813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82800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90788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479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051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623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195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900"/>
              </a:spcAft>
              <a:defRPr/>
            </a:pPr>
            <a:r>
              <a:rPr lang="tr-TR" sz="1600" b="1" dirty="0"/>
              <a:t>Prepagel (Reparil Gel N) </a:t>
            </a:r>
            <a:r>
              <a:rPr lang="tr-TR" sz="1600" b="1" dirty="0"/>
              <a:t>: </a:t>
            </a:r>
            <a:r>
              <a:rPr lang="fi-FI" sz="1600" b="1" dirty="0"/>
              <a:t>At </a:t>
            </a:r>
            <a:r>
              <a:rPr lang="fi-FI" sz="1600" b="1" dirty="0"/>
              <a:t>Kestanesi Tohum Ekstresi Essin </a:t>
            </a:r>
            <a:r>
              <a:rPr lang="fi-FI" sz="1600" b="1" dirty="0"/>
              <a:t>(%1</a:t>
            </a:r>
            <a:r>
              <a:rPr lang="fi-FI" sz="1600" b="1" dirty="0"/>
              <a:t>) 	</a:t>
            </a:r>
          </a:p>
          <a:p>
            <a:pPr>
              <a:spcAft>
                <a:spcPts val="900"/>
              </a:spcAft>
              <a:defRPr/>
            </a:pPr>
            <a:r>
              <a:rPr lang="tr-TR" sz="1600" b="1" dirty="0">
                <a:solidFill>
                  <a:srgbClr val="FF0000"/>
                </a:solidFill>
              </a:rPr>
              <a:t>Venotrex</a:t>
            </a:r>
            <a:r>
              <a:rPr lang="tr-TR" sz="1600" b="1" dirty="0">
                <a:solidFill>
                  <a:srgbClr val="FF0000"/>
                </a:solidFill>
              </a:rPr>
              <a:t>:	50 mg triterpen glikozite eşdeğer </a:t>
            </a:r>
            <a:r>
              <a:rPr lang="tr-TR" sz="1600" b="1" dirty="0">
                <a:solidFill>
                  <a:srgbClr val="FF0000"/>
                </a:solidFill>
              </a:rPr>
              <a:t>at </a:t>
            </a:r>
            <a:r>
              <a:rPr lang="tr-TR" sz="1600" b="1" dirty="0">
                <a:solidFill>
                  <a:srgbClr val="FF0000"/>
                </a:solidFill>
              </a:rPr>
              <a:t>ketsanesi tohum ekstresi </a:t>
            </a:r>
            <a:r>
              <a:rPr lang="tr-TR" sz="1600" b="1" dirty="0"/>
              <a:t>	</a:t>
            </a:r>
          </a:p>
          <a:p>
            <a:pPr>
              <a:spcAft>
                <a:spcPts val="900"/>
              </a:spcAft>
              <a:defRPr/>
            </a:pPr>
            <a:r>
              <a:rPr lang="tr-TR" sz="1600" b="1" dirty="0"/>
              <a:t>Fitokrem:</a:t>
            </a:r>
            <a:r>
              <a:rPr lang="pt-BR" sz="1600" b="1" i="1" dirty="0"/>
              <a:t>Triticum vulgare</a:t>
            </a:r>
            <a:r>
              <a:rPr lang="pt-BR" sz="1600" b="1" dirty="0"/>
              <a:t> sulu extresi </a:t>
            </a:r>
            <a:r>
              <a:rPr lang="pt-BR" sz="1600" b="1" dirty="0"/>
              <a:t>(%15</a:t>
            </a:r>
            <a:r>
              <a:rPr lang="pt-BR" sz="1600" b="1" dirty="0"/>
              <a:t>) 	</a:t>
            </a:r>
          </a:p>
          <a:p>
            <a:pPr>
              <a:spcAft>
                <a:spcPts val="900"/>
              </a:spcAft>
              <a:defRPr/>
            </a:pPr>
            <a:r>
              <a:rPr lang="tr-TR" sz="1600" b="1" dirty="0">
                <a:solidFill>
                  <a:srgbClr val="FF0000"/>
                </a:solidFill>
              </a:rPr>
              <a:t>Hametan: </a:t>
            </a:r>
            <a:r>
              <a:rPr lang="tr-TR" sz="1600" b="1" i="1" dirty="0">
                <a:solidFill>
                  <a:srgbClr val="FF0000"/>
                </a:solidFill>
              </a:rPr>
              <a:t>Hammamelis </a:t>
            </a:r>
            <a:r>
              <a:rPr lang="tr-TR" sz="1600" b="1" i="1" dirty="0">
                <a:solidFill>
                  <a:srgbClr val="FF0000"/>
                </a:solidFill>
              </a:rPr>
              <a:t>virginiana</a:t>
            </a:r>
            <a:r>
              <a:rPr lang="tr-TR" sz="1600" b="1" dirty="0">
                <a:solidFill>
                  <a:srgbClr val="FF0000"/>
                </a:solidFill>
              </a:rPr>
              <a:t> distilatı </a:t>
            </a:r>
            <a:r>
              <a:rPr lang="tr-TR" sz="1600" b="1" dirty="0">
                <a:solidFill>
                  <a:srgbClr val="FF0000"/>
                </a:solidFill>
              </a:rPr>
              <a:t>5.35 </a:t>
            </a:r>
            <a:r>
              <a:rPr lang="tr-TR" sz="1600" b="1" dirty="0">
                <a:solidFill>
                  <a:srgbClr val="FF0000"/>
                </a:solidFill>
              </a:rPr>
              <a:t>g </a:t>
            </a:r>
            <a:r>
              <a:rPr lang="tr-TR" sz="1600" b="1" dirty="0"/>
              <a:t>	</a:t>
            </a:r>
          </a:p>
          <a:p>
            <a:pPr>
              <a:spcAft>
                <a:spcPts val="900"/>
              </a:spcAft>
              <a:defRPr/>
            </a:pPr>
            <a:r>
              <a:rPr lang="tr-TR" sz="1600" b="1" dirty="0"/>
              <a:t>Prostagood: </a:t>
            </a:r>
            <a:r>
              <a:rPr lang="tr-TR" sz="1600" b="1" i="1" dirty="0"/>
              <a:t>Serenoa </a:t>
            </a:r>
            <a:r>
              <a:rPr lang="tr-TR" sz="1600" b="1" i="1" dirty="0"/>
              <a:t>repens</a:t>
            </a:r>
            <a:r>
              <a:rPr lang="tr-TR" sz="1600" b="1" dirty="0"/>
              <a:t> lipofilik extresi 160 mg 	</a:t>
            </a:r>
          </a:p>
          <a:p>
            <a:pPr>
              <a:spcAft>
                <a:spcPts val="900"/>
              </a:spcAft>
              <a:defRPr/>
            </a:pPr>
            <a:r>
              <a:rPr lang="tr-TR" sz="1600" b="1" dirty="0">
                <a:solidFill>
                  <a:srgbClr val="FF0000"/>
                </a:solidFill>
              </a:rPr>
              <a:t>Tebokan </a:t>
            </a:r>
            <a:r>
              <a:rPr lang="tr-TR" sz="1600" b="1" dirty="0">
                <a:solidFill>
                  <a:srgbClr val="FF0000"/>
                </a:solidFill>
              </a:rPr>
              <a:t>special (Gingobil ve Bilokan) </a:t>
            </a:r>
            <a:r>
              <a:rPr lang="tr-TR" sz="1600" b="1" dirty="0">
                <a:solidFill>
                  <a:srgbClr val="FF0000"/>
                </a:solidFill>
              </a:rPr>
              <a:t>: </a:t>
            </a:r>
            <a:r>
              <a:rPr lang="tr-TR" sz="1600" b="1" i="1" dirty="0">
                <a:solidFill>
                  <a:srgbClr val="FF0000"/>
                </a:solidFill>
              </a:rPr>
              <a:t>Ginkgo </a:t>
            </a:r>
            <a:r>
              <a:rPr lang="tr-TR" sz="1600" b="1" i="1" dirty="0">
                <a:solidFill>
                  <a:srgbClr val="FF0000"/>
                </a:solidFill>
              </a:rPr>
              <a:t>biloba</a:t>
            </a:r>
            <a:r>
              <a:rPr lang="tr-TR" sz="1600" b="1" dirty="0">
                <a:solidFill>
                  <a:srgbClr val="FF0000"/>
                </a:solidFill>
              </a:rPr>
              <a:t> yaprak extresi (</a:t>
            </a:r>
            <a:r>
              <a:rPr lang="tr-TR" sz="1600" b="1" dirty="0">
                <a:solidFill>
                  <a:srgbClr val="FF0000"/>
                </a:solidFill>
              </a:rPr>
              <a:t>19.2 </a:t>
            </a:r>
            <a:r>
              <a:rPr lang="tr-TR" sz="1600" b="1" dirty="0">
                <a:solidFill>
                  <a:srgbClr val="FF0000"/>
                </a:solidFill>
              </a:rPr>
              <a:t>mg ginkgo glikoziti</a:t>
            </a:r>
            <a:r>
              <a:rPr lang="tr-TR" sz="1600" b="1" dirty="0">
                <a:solidFill>
                  <a:srgbClr val="FF0000"/>
                </a:solidFill>
              </a:rPr>
              <a:t>)</a:t>
            </a:r>
            <a:endParaRPr lang="tr-TR" altLang="tr-T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209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 Olay</Template>
  <TotalTime>0</TotalTime>
  <Words>308</Words>
  <Application>Microsoft Office PowerPoint</Application>
  <PresentationFormat>Geniş ekran</PresentationFormat>
  <Paragraphs>66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Impact</vt:lpstr>
      <vt:lpstr>Ana Olay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Burak</dc:creator>
  <cp:lastModifiedBy>Burak</cp:lastModifiedBy>
  <cp:revision>1</cp:revision>
  <dcterms:created xsi:type="dcterms:W3CDTF">2018-04-05T12:48:45Z</dcterms:created>
  <dcterms:modified xsi:type="dcterms:W3CDTF">2018-04-05T12:49:32Z</dcterms:modified>
</cp:coreProperties>
</file>