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9" r:id="rId3"/>
    <p:sldId id="260" r:id="rId4"/>
    <p:sldId id="261" r:id="rId5"/>
    <p:sldId id="262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7C3B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2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42C98-9A74-40D7-AFD2-B1C07FC51100}" type="datetimeFigureOut">
              <a:rPr lang="tr-TR" smtClean="0"/>
              <a:pPr/>
              <a:t>12.5.2020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F2EAA-EEAD-4D65-A15F-CF4D6D97375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tr-TR" sz="2400" b="1" dirty="0"/>
              <a:t>YARATICI YÖNETMENİ ÇÖZÜMLEME: </a:t>
            </a:r>
            <a:r>
              <a:rPr lang="tr-TR" sz="2400" b="1" i="1" dirty="0"/>
              <a:t>AUTEUR</a:t>
            </a:r>
            <a:r>
              <a:rPr lang="tr-TR" sz="2400" b="1" dirty="0"/>
              <a:t> ELEŞTİRİSİ</a:t>
            </a:r>
            <a:endParaRPr lang="tr-TR" sz="24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1904" y="1196752"/>
            <a:ext cx="8064896" cy="5400600"/>
          </a:xfrm>
        </p:spPr>
        <p:txBody>
          <a:bodyPr>
            <a:noAutofit/>
          </a:bodyPr>
          <a:lstStyle/>
          <a:p>
            <a:pPr algn="just"/>
            <a:r>
              <a:rPr lang="tr-TR" sz="2200" i="1" dirty="0" err="1">
                <a:latin typeface="+mj-lt"/>
              </a:rPr>
              <a:t>Auteur</a:t>
            </a:r>
            <a:r>
              <a:rPr lang="tr-TR" sz="2200" dirty="0">
                <a:latin typeface="+mj-lt"/>
              </a:rPr>
              <a:t> eleştirisinin gelişimi büyük ölçüde Fransız sinemasındaki tartışmalarla </a:t>
            </a:r>
            <a:r>
              <a:rPr lang="tr-TR" sz="2200" dirty="0" smtClean="0">
                <a:latin typeface="+mj-lt"/>
              </a:rPr>
              <a:t>ilişkilidir. Tartışmalar </a:t>
            </a:r>
            <a:r>
              <a:rPr lang="tr-TR" sz="2200" dirty="0" smtClean="0">
                <a:latin typeface="+mj-lt"/>
              </a:rPr>
              <a:t>1920’lere dek geriye </a:t>
            </a:r>
            <a:r>
              <a:rPr lang="tr-TR" sz="2200" dirty="0">
                <a:latin typeface="+mj-lt"/>
              </a:rPr>
              <a:t>gitse </a:t>
            </a:r>
            <a:r>
              <a:rPr lang="tr-TR" sz="2200" dirty="0" smtClean="0">
                <a:latin typeface="+mj-lt"/>
              </a:rPr>
              <a:t>de, asıl olarak </a:t>
            </a:r>
            <a:r>
              <a:rPr lang="tr-TR" sz="2200" dirty="0">
                <a:latin typeface="+mj-lt"/>
              </a:rPr>
              <a:t>1948’de </a:t>
            </a:r>
            <a:r>
              <a:rPr lang="tr-TR" sz="2200" dirty="0" err="1">
                <a:latin typeface="+mj-lt"/>
              </a:rPr>
              <a:t>Alexander</a:t>
            </a:r>
            <a:r>
              <a:rPr lang="tr-TR" sz="2200" dirty="0">
                <a:latin typeface="+mj-lt"/>
              </a:rPr>
              <a:t> </a:t>
            </a:r>
            <a:r>
              <a:rPr lang="tr-TR" sz="2200" dirty="0" err="1" smtClean="0">
                <a:latin typeface="+mj-lt"/>
              </a:rPr>
              <a:t>Astruc</a:t>
            </a:r>
            <a:r>
              <a:rPr lang="tr-TR" sz="2200" dirty="0" smtClean="0">
                <a:latin typeface="+mj-lt"/>
              </a:rPr>
              <a:t> </a:t>
            </a:r>
            <a:r>
              <a:rPr lang="tr-TR" sz="2200" dirty="0">
                <a:latin typeface="+mj-lt"/>
              </a:rPr>
              <a:t>tarafından dile getirilen kamera-kalem (</a:t>
            </a:r>
            <a:r>
              <a:rPr lang="tr-TR" sz="2200" i="1" dirty="0" err="1">
                <a:latin typeface="+mj-lt"/>
              </a:rPr>
              <a:t>camera</a:t>
            </a:r>
            <a:r>
              <a:rPr lang="tr-TR" sz="2200" i="1" dirty="0">
                <a:latin typeface="+mj-lt"/>
              </a:rPr>
              <a:t> </a:t>
            </a:r>
            <a:r>
              <a:rPr lang="tr-TR" sz="2200" i="1" dirty="0" err="1">
                <a:latin typeface="+mj-lt"/>
              </a:rPr>
              <a:t>stylo</a:t>
            </a:r>
            <a:r>
              <a:rPr lang="tr-TR" sz="2200" dirty="0">
                <a:latin typeface="+mj-lt"/>
              </a:rPr>
              <a:t>) kavramından sonra </a:t>
            </a:r>
            <a:r>
              <a:rPr lang="tr-TR" sz="2200" dirty="0" smtClean="0">
                <a:latin typeface="+mj-lt"/>
              </a:rPr>
              <a:t>yoğunlaşmıştır. </a:t>
            </a:r>
          </a:p>
          <a:p>
            <a:pPr algn="just"/>
            <a:r>
              <a:rPr lang="tr-TR" sz="2200" dirty="0" smtClean="0">
                <a:latin typeface="+mj-lt"/>
              </a:rPr>
              <a:t>Bu tartışmalar, sinemanın </a:t>
            </a:r>
            <a:r>
              <a:rPr lang="tr-TR" sz="2200" dirty="0">
                <a:latin typeface="+mj-lt"/>
              </a:rPr>
              <a:t>da roman </a:t>
            </a:r>
            <a:r>
              <a:rPr lang="tr-TR" sz="2200" dirty="0" smtClean="0">
                <a:latin typeface="+mj-lt"/>
              </a:rPr>
              <a:t>vb. edebi türler </a:t>
            </a:r>
            <a:r>
              <a:rPr lang="tr-TR" sz="2200" dirty="0">
                <a:latin typeface="+mj-lt"/>
              </a:rPr>
              <a:t>gibi bir dile sahip olduğu ve yönetmenin bu dili kamera aracılığıyla oluşturduğu </a:t>
            </a:r>
            <a:r>
              <a:rPr lang="tr-TR" sz="2200" dirty="0" smtClean="0">
                <a:latin typeface="+mj-lt"/>
              </a:rPr>
              <a:t>düşüncesiyle ilişkilidir. </a:t>
            </a:r>
            <a:r>
              <a:rPr lang="tr-TR" sz="2200" dirty="0">
                <a:latin typeface="+mj-lt"/>
              </a:rPr>
              <a:t>Yani yönetmen kamerasını bir kalem gibi kullanır. </a:t>
            </a:r>
            <a:endParaRPr lang="tr-TR" sz="2200" dirty="0" smtClean="0">
              <a:latin typeface="+mj-lt"/>
            </a:endParaRPr>
          </a:p>
          <a:p>
            <a:pPr algn="just"/>
            <a:r>
              <a:rPr lang="tr-TR" sz="2200" dirty="0" err="1" smtClean="0">
                <a:latin typeface="+mj-lt"/>
              </a:rPr>
              <a:t>Astruc’a</a:t>
            </a:r>
            <a:r>
              <a:rPr lang="tr-TR" sz="2200" dirty="0" smtClean="0">
                <a:latin typeface="+mj-lt"/>
              </a:rPr>
              <a:t> </a:t>
            </a:r>
            <a:r>
              <a:rPr lang="tr-TR" sz="2200" dirty="0">
                <a:latin typeface="+mj-lt"/>
              </a:rPr>
              <a:t>göre sinema derin konuları, soyut düşünceleri anlatabilecek güçlü bir anlatım aracıdır. Yönetmen sadece senaryoya hizmet etmez; yaratıcı bir sanatçıdır. </a:t>
            </a:r>
          </a:p>
          <a:p>
            <a:pPr algn="just"/>
            <a:r>
              <a:rPr lang="tr-TR" sz="2200" dirty="0" smtClean="0">
                <a:latin typeface="+mj-lt"/>
              </a:rPr>
              <a:t>1950’lerden sonra </a:t>
            </a:r>
            <a:r>
              <a:rPr lang="tr-TR" sz="2200" i="1" dirty="0" err="1" smtClean="0">
                <a:latin typeface="+mj-lt"/>
              </a:rPr>
              <a:t>Chaiers</a:t>
            </a:r>
            <a:r>
              <a:rPr lang="tr-TR" sz="2200" i="1" dirty="0" smtClean="0">
                <a:latin typeface="+mj-lt"/>
              </a:rPr>
              <a:t> </a:t>
            </a:r>
            <a:r>
              <a:rPr lang="tr-TR" sz="2200" i="1" dirty="0" err="1" smtClean="0">
                <a:latin typeface="+mj-lt"/>
              </a:rPr>
              <a:t>du</a:t>
            </a:r>
            <a:r>
              <a:rPr lang="tr-TR" sz="2200" i="1" dirty="0" smtClean="0">
                <a:latin typeface="+mj-lt"/>
              </a:rPr>
              <a:t> </a:t>
            </a:r>
            <a:r>
              <a:rPr lang="tr-TR" sz="2200" i="1" dirty="0" err="1" smtClean="0">
                <a:latin typeface="+mj-lt"/>
              </a:rPr>
              <a:t>Cinema</a:t>
            </a:r>
            <a:r>
              <a:rPr lang="tr-TR" sz="2200" i="1" dirty="0" smtClean="0">
                <a:latin typeface="+mj-lt"/>
              </a:rPr>
              <a:t> Dergisi</a:t>
            </a:r>
            <a:r>
              <a:rPr lang="tr-TR" sz="2200" dirty="0" smtClean="0">
                <a:latin typeface="+mj-lt"/>
              </a:rPr>
              <a:t> etrafında devam eden bu düşünce tarzı özellikle </a:t>
            </a:r>
            <a:r>
              <a:rPr lang="tr-TR" sz="2200" dirty="0" err="1" smtClean="0">
                <a:latin typeface="+mj-lt"/>
              </a:rPr>
              <a:t>François</a:t>
            </a:r>
            <a:r>
              <a:rPr lang="tr-TR" sz="2200" dirty="0" smtClean="0">
                <a:latin typeface="+mj-lt"/>
              </a:rPr>
              <a:t> </a:t>
            </a:r>
            <a:r>
              <a:rPr lang="tr-TR" sz="2200" dirty="0" err="1" smtClean="0">
                <a:latin typeface="+mj-lt"/>
              </a:rPr>
              <a:t>Truffaut</a:t>
            </a:r>
            <a:r>
              <a:rPr lang="tr-TR" sz="2200" dirty="0" smtClean="0">
                <a:latin typeface="+mj-lt"/>
              </a:rPr>
              <a:t>, </a:t>
            </a:r>
            <a:r>
              <a:rPr lang="tr-TR" sz="2200" dirty="0" err="1" smtClean="0">
                <a:latin typeface="+mj-lt"/>
              </a:rPr>
              <a:t>Andre</a:t>
            </a:r>
            <a:r>
              <a:rPr lang="tr-TR" sz="2200" dirty="0" smtClean="0">
                <a:latin typeface="+mj-lt"/>
              </a:rPr>
              <a:t> </a:t>
            </a:r>
            <a:r>
              <a:rPr lang="tr-TR" sz="2200" dirty="0" err="1" smtClean="0">
                <a:latin typeface="+mj-lt"/>
              </a:rPr>
              <a:t>Bazin</a:t>
            </a:r>
            <a:r>
              <a:rPr lang="tr-TR" sz="2200" dirty="0" smtClean="0">
                <a:latin typeface="+mj-lt"/>
              </a:rPr>
              <a:t> gibi isimlerin yazılarında dile getirilmiştir. </a:t>
            </a:r>
          </a:p>
          <a:p>
            <a:pPr algn="just"/>
            <a:endParaRPr lang="tr-TR" sz="20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4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20000"/>
              </a:lnSpc>
            </a:pPr>
            <a:r>
              <a:rPr lang="tr-TR" sz="2200" dirty="0" err="1" smtClean="0">
                <a:latin typeface="+mj-lt"/>
              </a:rPr>
              <a:t>Truffaut’nun</a:t>
            </a:r>
            <a:r>
              <a:rPr lang="tr-TR" sz="2200" dirty="0" smtClean="0">
                <a:latin typeface="+mj-lt"/>
              </a:rPr>
              <a:t> 1954’te yayımlanan “Fransız Sinemasında Bir Eğilim” makalesi derginin manifestosu niteliğindedir. </a:t>
            </a:r>
            <a:r>
              <a:rPr lang="tr-TR" sz="2200" dirty="0" err="1" smtClean="0">
                <a:latin typeface="+mj-lt"/>
              </a:rPr>
              <a:t>Truffaut</a:t>
            </a:r>
            <a:r>
              <a:rPr lang="tr-TR" sz="2200" dirty="0" smtClean="0">
                <a:latin typeface="+mj-lt"/>
              </a:rPr>
              <a:t> burada 1940’lı ve 1950’li yıllarda Fransız sinemasında hakim olan eğilimi eleştirir; yönetmenleri formülcü </a:t>
            </a:r>
            <a:r>
              <a:rPr lang="tr-TR" sz="2200" dirty="0">
                <a:latin typeface="+mj-lt"/>
              </a:rPr>
              <a:t>yaklaşımları </a:t>
            </a:r>
            <a:r>
              <a:rPr lang="tr-TR" sz="2200" dirty="0" smtClean="0">
                <a:latin typeface="+mj-lt"/>
              </a:rPr>
              <a:t>benimsemekle ve kolaycılıkla suçlar</a:t>
            </a:r>
            <a:r>
              <a:rPr lang="tr-TR" sz="2200" dirty="0">
                <a:latin typeface="+mj-lt"/>
              </a:rPr>
              <a:t>. </a:t>
            </a:r>
            <a:r>
              <a:rPr lang="tr-TR" sz="2200" dirty="0" smtClean="0">
                <a:latin typeface="+mj-lt"/>
              </a:rPr>
              <a:t>Ona göre senaryolar mekanik bir biçimde perdeye aktarılmaktadır. Burada filmin başarısı senaryonun başarısına bağlıdır ve senaryoya öncelik verilmesi dikkati yönetmenden uzaklaştırmaktadır.</a:t>
            </a:r>
          </a:p>
          <a:p>
            <a:pPr algn="just">
              <a:lnSpc>
                <a:spcPct val="120000"/>
              </a:lnSpc>
            </a:pPr>
            <a:r>
              <a:rPr lang="tr-TR" sz="2200" i="1" dirty="0" err="1" smtClean="0">
                <a:latin typeface="+mj-lt"/>
              </a:rPr>
              <a:t>Cahiers</a:t>
            </a:r>
            <a:r>
              <a:rPr lang="tr-TR" sz="2200" dirty="0" smtClean="0">
                <a:latin typeface="+mj-lt"/>
              </a:rPr>
              <a:t> </a:t>
            </a:r>
            <a:r>
              <a:rPr lang="tr-TR" sz="2200" i="1" dirty="0" err="1" smtClean="0">
                <a:latin typeface="+mj-lt"/>
              </a:rPr>
              <a:t>du</a:t>
            </a:r>
            <a:r>
              <a:rPr lang="tr-TR" sz="2200" i="1" dirty="0" smtClean="0">
                <a:latin typeface="+mj-lt"/>
              </a:rPr>
              <a:t> </a:t>
            </a:r>
            <a:r>
              <a:rPr lang="tr-TR" sz="2200" i="1" dirty="0" err="1" smtClean="0">
                <a:latin typeface="+mj-lt"/>
              </a:rPr>
              <a:t>Cinema</a:t>
            </a:r>
            <a:r>
              <a:rPr lang="tr-TR" sz="2200" i="1" dirty="0" smtClean="0">
                <a:latin typeface="+mj-lt"/>
              </a:rPr>
              <a:t> </a:t>
            </a:r>
            <a:r>
              <a:rPr lang="tr-TR" sz="2200" dirty="0" smtClean="0">
                <a:latin typeface="+mj-lt"/>
              </a:rPr>
              <a:t>eleştirmenlerine göre Fransız sinema geleneği yenilikçi olmaktan uzak, kalıplaşmış, modası geçmiş bir çizgiye bürünmüştür. Hatta bu gelenek, dergi yazarları tarafından “yaşlıların sineması” olarak adlandırılmıştır. </a:t>
            </a:r>
          </a:p>
          <a:p>
            <a:pPr algn="just">
              <a:lnSpc>
                <a:spcPct val="120000"/>
              </a:lnSpc>
            </a:pPr>
            <a:r>
              <a:rPr lang="tr-TR" sz="2200" i="1" dirty="0" err="1" smtClean="0">
                <a:latin typeface="+mj-lt"/>
              </a:rPr>
              <a:t>Cahiers</a:t>
            </a:r>
            <a:r>
              <a:rPr lang="tr-TR" sz="2200" i="1" dirty="0" smtClean="0">
                <a:latin typeface="+mj-lt"/>
              </a:rPr>
              <a:t> </a:t>
            </a:r>
            <a:r>
              <a:rPr lang="tr-TR" sz="2200" i="1" dirty="0" err="1" smtClean="0">
                <a:latin typeface="+mj-lt"/>
              </a:rPr>
              <a:t>du</a:t>
            </a:r>
            <a:r>
              <a:rPr lang="tr-TR" sz="2200" i="1" dirty="0" smtClean="0">
                <a:latin typeface="+mj-lt"/>
              </a:rPr>
              <a:t> </a:t>
            </a:r>
            <a:r>
              <a:rPr lang="tr-TR" sz="2200" i="1" dirty="0" err="1" smtClean="0">
                <a:latin typeface="+mj-lt"/>
              </a:rPr>
              <a:t>Cinema</a:t>
            </a:r>
            <a:r>
              <a:rPr lang="tr-TR" sz="2200" i="1" dirty="0" smtClean="0">
                <a:latin typeface="+mj-lt"/>
              </a:rPr>
              <a:t> Dergisi</a:t>
            </a:r>
            <a:r>
              <a:rPr lang="tr-TR" sz="2200" dirty="0" smtClean="0">
                <a:latin typeface="+mj-lt"/>
              </a:rPr>
              <a:t> yazarlarının örnek gösterdiği yönetmenler arasında ise </a:t>
            </a:r>
            <a:r>
              <a:rPr lang="tr-TR" sz="2200" dirty="0" err="1" smtClean="0">
                <a:latin typeface="+mj-lt"/>
              </a:rPr>
              <a:t>Alfred</a:t>
            </a:r>
            <a:r>
              <a:rPr lang="tr-TR" sz="2200" dirty="0" smtClean="0">
                <a:latin typeface="+mj-lt"/>
              </a:rPr>
              <a:t> </a:t>
            </a:r>
            <a:r>
              <a:rPr lang="tr-TR" sz="2200" dirty="0" err="1" smtClean="0">
                <a:latin typeface="+mj-lt"/>
              </a:rPr>
              <a:t>Hitchcock</a:t>
            </a:r>
            <a:r>
              <a:rPr lang="tr-TR" sz="2200" dirty="0" smtClean="0">
                <a:latin typeface="+mj-lt"/>
              </a:rPr>
              <a:t> John Ford, </a:t>
            </a:r>
            <a:r>
              <a:rPr lang="tr-TR" sz="2200" dirty="0" err="1" smtClean="0">
                <a:latin typeface="+mj-lt"/>
              </a:rPr>
              <a:t>Howard</a:t>
            </a:r>
            <a:r>
              <a:rPr lang="tr-TR" sz="2200" dirty="0" smtClean="0">
                <a:latin typeface="+mj-lt"/>
              </a:rPr>
              <a:t> </a:t>
            </a:r>
            <a:r>
              <a:rPr lang="tr-TR" sz="2200" dirty="0" err="1" smtClean="0">
                <a:latin typeface="+mj-lt"/>
              </a:rPr>
              <a:t>Hawks</a:t>
            </a:r>
            <a:r>
              <a:rPr lang="tr-TR" sz="2200" dirty="0" smtClean="0">
                <a:latin typeface="+mj-lt"/>
              </a:rPr>
              <a:t> gibi Amerikalı yönetmenler dikkati çekmiştir.</a:t>
            </a:r>
          </a:p>
          <a:p>
            <a:pPr algn="just">
              <a:lnSpc>
                <a:spcPct val="120000"/>
              </a:lnSpc>
            </a:pPr>
            <a:endParaRPr lang="tr-TR" sz="6400" dirty="0"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tr-TR" sz="2400" b="1" dirty="0" smtClean="0">
                <a:latin typeface="Calibri" pitchFamily="34" charset="0"/>
                <a:cs typeface="Calibri" pitchFamily="34" charset="0"/>
              </a:rPr>
            </a:br>
            <a:endParaRPr lang="tr-TR" sz="24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60640"/>
          </a:xfrm>
        </p:spPr>
        <p:txBody>
          <a:bodyPr>
            <a:normAutofit/>
          </a:bodyPr>
          <a:lstStyle/>
          <a:p>
            <a:pPr algn="just"/>
            <a:r>
              <a:rPr lang="tr-TR" sz="2200" dirty="0" smtClean="0">
                <a:latin typeface="+mj-lt"/>
              </a:rPr>
              <a:t>II</a:t>
            </a:r>
            <a:r>
              <a:rPr lang="tr-TR" sz="2200" dirty="0">
                <a:latin typeface="+mj-lt"/>
              </a:rPr>
              <a:t>. Dünya Savaşı’nın sona ermesinden sonra savaş sırasında yasaklanan Amerikan filmlerinin sinema kulüplerinde ve sinemateklerde izlenerek yeniden değerlendirmesi bu yönetmenlerin öne çıkmasını sağlamış ve söz konusu yönetmenler </a:t>
            </a:r>
            <a:r>
              <a:rPr lang="tr-TR" sz="2200" i="1" dirty="0" err="1">
                <a:latin typeface="+mj-lt"/>
              </a:rPr>
              <a:t>auteur</a:t>
            </a:r>
            <a:r>
              <a:rPr lang="tr-TR" sz="2200" dirty="0">
                <a:latin typeface="+mj-lt"/>
              </a:rPr>
              <a:t> </a:t>
            </a:r>
            <a:r>
              <a:rPr lang="tr-TR" sz="2200" dirty="0" smtClean="0">
                <a:latin typeface="+mj-lt"/>
              </a:rPr>
              <a:t>(yaratıcı yönetmen) olarak </a:t>
            </a:r>
            <a:r>
              <a:rPr lang="tr-TR" sz="2200" dirty="0">
                <a:latin typeface="+mj-lt"/>
              </a:rPr>
              <a:t>nitelendirilmiştir</a:t>
            </a:r>
            <a:r>
              <a:rPr lang="tr-TR" sz="2200" dirty="0" smtClean="0">
                <a:latin typeface="+mj-lt"/>
              </a:rPr>
              <a:t>.</a:t>
            </a:r>
          </a:p>
          <a:p>
            <a:pPr algn="just"/>
            <a:r>
              <a:rPr lang="tr-TR" sz="2200" dirty="0">
                <a:latin typeface="+mj-lt"/>
              </a:rPr>
              <a:t>Bu yaklaşıma göre </a:t>
            </a:r>
            <a:r>
              <a:rPr lang="tr-TR" sz="2200" i="1" dirty="0" err="1" smtClean="0">
                <a:latin typeface="+mj-lt"/>
              </a:rPr>
              <a:t>auteur</a:t>
            </a:r>
            <a:r>
              <a:rPr lang="tr-TR" sz="2200" i="1" dirty="0" smtClean="0">
                <a:latin typeface="+mj-lt"/>
              </a:rPr>
              <a:t> </a:t>
            </a:r>
            <a:r>
              <a:rPr lang="tr-TR" sz="2200" dirty="0" smtClean="0">
                <a:latin typeface="+mj-lt"/>
              </a:rPr>
              <a:t>yönetmen, ayırt </a:t>
            </a:r>
            <a:r>
              <a:rPr lang="tr-TR" sz="2200" dirty="0">
                <a:latin typeface="+mj-lt"/>
              </a:rPr>
              <a:t>edici üslubuyla filme imzasını atan </a:t>
            </a:r>
            <a:r>
              <a:rPr lang="tr-TR" sz="2200" dirty="0" smtClean="0">
                <a:latin typeface="+mj-lt"/>
              </a:rPr>
              <a:t>yönetmendir</a:t>
            </a:r>
            <a:r>
              <a:rPr lang="tr-TR" sz="2200" dirty="0">
                <a:latin typeface="+mj-lt"/>
              </a:rPr>
              <a:t>. </a:t>
            </a:r>
            <a:r>
              <a:rPr lang="tr-TR" sz="2200" dirty="0" smtClean="0">
                <a:latin typeface="+mj-lt"/>
              </a:rPr>
              <a:t>Burada sözü edilen ayırt </a:t>
            </a:r>
            <a:r>
              <a:rPr lang="tr-TR" sz="2200" dirty="0">
                <a:latin typeface="+mj-lt"/>
              </a:rPr>
              <a:t>edici üslubun ne olduğu konusunda tam bir ölçüt olmadığı için mizansen kavramı ortaya atılmış, mizansen yönetmenin özgünlüğünü ortaya koyabileceği bir ölçüt olarak </a:t>
            </a:r>
            <a:r>
              <a:rPr lang="tr-TR" sz="2200" dirty="0" smtClean="0">
                <a:latin typeface="+mj-lt"/>
              </a:rPr>
              <a:t>belirlenmiştir.</a:t>
            </a:r>
          </a:p>
          <a:p>
            <a:pPr algn="just"/>
            <a:r>
              <a:rPr lang="tr-TR" sz="2200" dirty="0" smtClean="0">
                <a:latin typeface="+mj-lt"/>
              </a:rPr>
              <a:t>Bu noktada yönetmenler arasında </a:t>
            </a:r>
            <a:r>
              <a:rPr lang="tr-TR" sz="2200" i="1" dirty="0" err="1" smtClean="0">
                <a:latin typeface="+mj-lt"/>
              </a:rPr>
              <a:t>auteur</a:t>
            </a:r>
            <a:r>
              <a:rPr lang="tr-TR" sz="2200" dirty="0" smtClean="0">
                <a:latin typeface="+mj-lt"/>
              </a:rPr>
              <a:t> ve </a:t>
            </a:r>
            <a:r>
              <a:rPr lang="tr-TR" sz="2200" i="1" dirty="0" err="1" smtClean="0">
                <a:latin typeface="+mj-lt"/>
              </a:rPr>
              <a:t>metteur</a:t>
            </a:r>
            <a:r>
              <a:rPr lang="tr-TR" sz="2200" i="1" dirty="0" smtClean="0">
                <a:latin typeface="+mj-lt"/>
              </a:rPr>
              <a:t> en </a:t>
            </a:r>
            <a:r>
              <a:rPr lang="tr-TR" sz="2200" i="1" dirty="0" err="1" smtClean="0">
                <a:latin typeface="+mj-lt"/>
              </a:rPr>
              <a:t>scene</a:t>
            </a:r>
            <a:r>
              <a:rPr lang="tr-TR" sz="2200" dirty="0" smtClean="0">
                <a:latin typeface="+mj-lt"/>
              </a:rPr>
              <a:t> ayrımı yapılmıştır. </a:t>
            </a:r>
          </a:p>
          <a:p>
            <a:pPr algn="just"/>
            <a:r>
              <a:rPr lang="tr-TR" sz="2200" i="1" dirty="0" err="1" smtClean="0">
                <a:latin typeface="+mj-lt"/>
              </a:rPr>
              <a:t>Auteur</a:t>
            </a:r>
            <a:r>
              <a:rPr lang="tr-TR" sz="2200" dirty="0" smtClean="0">
                <a:latin typeface="+mj-lt"/>
              </a:rPr>
              <a:t>:  Filme kendi kişiliğini, özgün üslubunu koyar. </a:t>
            </a:r>
          </a:p>
          <a:p>
            <a:pPr algn="just"/>
            <a:r>
              <a:rPr lang="tr-TR" sz="2200" i="1" dirty="0" err="1" smtClean="0">
                <a:latin typeface="+mj-lt"/>
              </a:rPr>
              <a:t>Metteur</a:t>
            </a:r>
            <a:r>
              <a:rPr lang="tr-TR" sz="2200" i="1" dirty="0" smtClean="0">
                <a:latin typeface="+mj-lt"/>
              </a:rPr>
              <a:t> en </a:t>
            </a:r>
            <a:r>
              <a:rPr lang="tr-TR" sz="2200" i="1" dirty="0" err="1" smtClean="0">
                <a:latin typeface="+mj-lt"/>
              </a:rPr>
              <a:t>scene</a:t>
            </a:r>
            <a:r>
              <a:rPr lang="tr-TR" sz="2200" dirty="0" smtClean="0">
                <a:latin typeface="+mj-lt"/>
              </a:rPr>
              <a:t>: Filme kişiliğini değil, yeteneğini ve ustalığını koyar. Başkasının tasarımını görselleştirir.</a:t>
            </a:r>
          </a:p>
          <a:p>
            <a:pPr algn="just"/>
            <a:endParaRPr lang="tr-TR" sz="2200" dirty="0" smtClean="0">
              <a:latin typeface="+mj-lt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544616"/>
          </a:xfrm>
        </p:spPr>
        <p:txBody>
          <a:bodyPr>
            <a:normAutofit/>
          </a:bodyPr>
          <a:lstStyle/>
          <a:p>
            <a:pPr algn="just"/>
            <a:r>
              <a:rPr lang="tr-TR" sz="2200" i="1" dirty="0" err="1" smtClean="0">
                <a:latin typeface="+mj-lt"/>
              </a:rPr>
              <a:t>Auteur</a:t>
            </a:r>
            <a:r>
              <a:rPr lang="tr-TR" sz="2200" dirty="0" smtClean="0">
                <a:latin typeface="+mj-lt"/>
              </a:rPr>
              <a:t> </a:t>
            </a:r>
            <a:r>
              <a:rPr lang="tr-TR" sz="2200" dirty="0">
                <a:latin typeface="+mj-lt"/>
              </a:rPr>
              <a:t>yaklaşımı 1960’larda Amerikalı Andrew </a:t>
            </a:r>
            <a:r>
              <a:rPr lang="tr-TR" sz="2200" dirty="0" err="1">
                <a:latin typeface="+mj-lt"/>
              </a:rPr>
              <a:t>Sarris</a:t>
            </a:r>
            <a:r>
              <a:rPr lang="tr-TR" sz="2200" dirty="0">
                <a:latin typeface="+mj-lt"/>
              </a:rPr>
              <a:t> tarafından yeniden ele alınmıştır. </a:t>
            </a:r>
            <a:r>
              <a:rPr lang="tr-TR" sz="2200" dirty="0" err="1">
                <a:latin typeface="+mj-lt"/>
              </a:rPr>
              <a:t>Sarris</a:t>
            </a:r>
            <a:r>
              <a:rPr lang="tr-TR" sz="2200" dirty="0">
                <a:latin typeface="+mj-lt"/>
              </a:rPr>
              <a:t> (2010, s. 42-43), </a:t>
            </a:r>
            <a:r>
              <a:rPr lang="tr-TR" sz="2200" i="1" dirty="0" smtClean="0">
                <a:latin typeface="+mj-lt"/>
              </a:rPr>
              <a:t>Film </a:t>
            </a:r>
            <a:r>
              <a:rPr lang="tr-TR" sz="2200" i="1" dirty="0" err="1" smtClean="0">
                <a:latin typeface="+mj-lt"/>
              </a:rPr>
              <a:t>Culture</a:t>
            </a:r>
            <a:r>
              <a:rPr lang="tr-TR" sz="2200" i="1" dirty="0" smtClean="0">
                <a:latin typeface="+mj-lt"/>
              </a:rPr>
              <a:t> </a:t>
            </a:r>
            <a:r>
              <a:rPr lang="tr-TR" sz="2200" dirty="0" smtClean="0">
                <a:latin typeface="+mj-lt"/>
              </a:rPr>
              <a:t>dergisinde yayımlanan “</a:t>
            </a:r>
            <a:r>
              <a:rPr lang="tr-TR" sz="2200" dirty="0" err="1" smtClean="0">
                <a:latin typeface="+mj-lt"/>
              </a:rPr>
              <a:t>Auteur</a:t>
            </a:r>
            <a:r>
              <a:rPr lang="tr-TR" sz="2200" dirty="0" smtClean="0">
                <a:latin typeface="+mj-lt"/>
              </a:rPr>
              <a:t> </a:t>
            </a:r>
            <a:r>
              <a:rPr lang="tr-TR" sz="2200" dirty="0">
                <a:latin typeface="+mj-lt"/>
              </a:rPr>
              <a:t>Kuramı Üzerine Notlar” başlıklı yazısında </a:t>
            </a:r>
            <a:r>
              <a:rPr lang="tr-TR" sz="2200" i="1" dirty="0" err="1">
                <a:latin typeface="+mj-lt"/>
              </a:rPr>
              <a:t>auteur</a:t>
            </a:r>
            <a:r>
              <a:rPr lang="tr-TR" sz="2200" dirty="0" err="1">
                <a:latin typeface="+mj-lt"/>
              </a:rPr>
              <a:t>’ün</a:t>
            </a:r>
            <a:r>
              <a:rPr lang="tr-TR" sz="2200" dirty="0">
                <a:latin typeface="+mj-lt"/>
              </a:rPr>
              <a:t> tanımlanmasında üç ölçüt belirlemiştir: </a:t>
            </a:r>
            <a:endParaRPr lang="tr-TR" sz="2200" dirty="0" smtClean="0">
              <a:latin typeface="+mj-lt"/>
            </a:endParaRPr>
          </a:p>
          <a:p>
            <a:pPr algn="just">
              <a:buNone/>
            </a:pPr>
            <a:r>
              <a:rPr lang="tr-TR" sz="2200" dirty="0" smtClean="0">
                <a:latin typeface="+mj-lt"/>
              </a:rPr>
              <a:t>    1. Yönetmenin teknik yeterliliği: </a:t>
            </a:r>
            <a:r>
              <a:rPr lang="tr-TR" sz="2200" dirty="0" err="1" smtClean="0">
                <a:latin typeface="+mj-lt"/>
              </a:rPr>
              <a:t>Sarris’e</a:t>
            </a:r>
            <a:r>
              <a:rPr lang="tr-TR" sz="2200" dirty="0" smtClean="0">
                <a:latin typeface="+mj-lt"/>
              </a:rPr>
              <a:t> göre kötü yönetilmiş bir film eleştirel açıdan değersizdir.</a:t>
            </a:r>
          </a:p>
          <a:p>
            <a:pPr algn="just">
              <a:buNone/>
            </a:pPr>
            <a:r>
              <a:rPr lang="tr-TR" sz="2200" dirty="0" smtClean="0">
                <a:latin typeface="+mj-lt"/>
              </a:rPr>
              <a:t>    2. Yönetmenin ayırt edici kişiliği: Yönetmenin imzası niteliğinde belli bir üslubu olmalıdır. </a:t>
            </a:r>
          </a:p>
          <a:p>
            <a:pPr algn="just">
              <a:buNone/>
            </a:pPr>
            <a:r>
              <a:rPr lang="tr-TR" sz="2200" dirty="0" smtClean="0">
                <a:latin typeface="+mj-lt"/>
              </a:rPr>
              <a:t>    3. İç anlam: Yönetmenin kişiliği ve malzemesi arasındaki gerilimden doğan iç anlam söz konusudur. </a:t>
            </a:r>
          </a:p>
          <a:p>
            <a:pPr algn="just"/>
            <a:r>
              <a:rPr lang="tr-TR" sz="2200" dirty="0" smtClean="0">
                <a:latin typeface="+mj-lt"/>
              </a:rPr>
              <a:t>Andrew </a:t>
            </a:r>
            <a:r>
              <a:rPr lang="tr-TR" sz="2200" dirty="0" err="1" smtClean="0">
                <a:latin typeface="+mj-lt"/>
              </a:rPr>
              <a:t>Sarris</a:t>
            </a:r>
            <a:r>
              <a:rPr lang="tr-TR" sz="2200" dirty="0" smtClean="0">
                <a:latin typeface="+mj-lt"/>
              </a:rPr>
              <a:t> </a:t>
            </a:r>
            <a:r>
              <a:rPr lang="tr-TR" sz="2200" i="1" dirty="0" err="1" smtClean="0">
                <a:latin typeface="+mj-lt"/>
              </a:rPr>
              <a:t>auteur</a:t>
            </a:r>
            <a:r>
              <a:rPr lang="tr-TR" sz="2200" dirty="0" smtClean="0">
                <a:latin typeface="+mj-lt"/>
              </a:rPr>
              <a:t> yönetmenler arasında Jean </a:t>
            </a:r>
            <a:r>
              <a:rPr lang="tr-TR" sz="2200" dirty="0" err="1" smtClean="0">
                <a:latin typeface="+mj-lt"/>
              </a:rPr>
              <a:t>Renoir</a:t>
            </a:r>
            <a:r>
              <a:rPr lang="tr-TR" sz="2200" dirty="0" smtClean="0">
                <a:latin typeface="+mj-lt"/>
              </a:rPr>
              <a:t>, </a:t>
            </a:r>
            <a:r>
              <a:rPr lang="tr-TR" sz="2200" dirty="0" err="1" smtClean="0">
                <a:latin typeface="+mj-lt"/>
              </a:rPr>
              <a:t>Kenji</a:t>
            </a:r>
            <a:r>
              <a:rPr lang="tr-TR" sz="2200" dirty="0" smtClean="0">
                <a:latin typeface="+mj-lt"/>
              </a:rPr>
              <a:t> </a:t>
            </a:r>
            <a:r>
              <a:rPr lang="tr-TR" sz="2200" dirty="0" err="1" smtClean="0">
                <a:latin typeface="+mj-lt"/>
              </a:rPr>
              <a:t>Mizoguçi</a:t>
            </a:r>
            <a:r>
              <a:rPr lang="tr-TR" sz="2200" dirty="0" smtClean="0">
                <a:latin typeface="+mj-lt"/>
              </a:rPr>
              <a:t>, </a:t>
            </a:r>
            <a:r>
              <a:rPr lang="tr-TR" sz="2200" dirty="0" err="1" smtClean="0">
                <a:latin typeface="+mj-lt"/>
              </a:rPr>
              <a:t>Alfred</a:t>
            </a:r>
            <a:r>
              <a:rPr lang="tr-TR" sz="2200" dirty="0" smtClean="0">
                <a:latin typeface="+mj-lt"/>
              </a:rPr>
              <a:t> </a:t>
            </a:r>
            <a:r>
              <a:rPr lang="tr-TR" sz="2200" dirty="0" err="1" smtClean="0">
                <a:latin typeface="+mj-lt"/>
              </a:rPr>
              <a:t>Hitchcock</a:t>
            </a:r>
            <a:r>
              <a:rPr lang="tr-TR" sz="2200" dirty="0" smtClean="0">
                <a:latin typeface="+mj-lt"/>
              </a:rPr>
              <a:t>, Charlie Chaplin, John Ford, </a:t>
            </a:r>
            <a:r>
              <a:rPr lang="tr-TR" sz="2200" dirty="0" err="1" smtClean="0">
                <a:latin typeface="+mj-lt"/>
              </a:rPr>
              <a:t>Orson</a:t>
            </a:r>
            <a:r>
              <a:rPr lang="tr-TR" sz="2200" dirty="0" smtClean="0">
                <a:latin typeface="+mj-lt"/>
              </a:rPr>
              <a:t> </a:t>
            </a:r>
            <a:r>
              <a:rPr lang="tr-TR" sz="2200" dirty="0" err="1" smtClean="0">
                <a:latin typeface="+mj-lt"/>
              </a:rPr>
              <a:t>Welles</a:t>
            </a:r>
            <a:r>
              <a:rPr lang="tr-TR" sz="2200" dirty="0" smtClean="0">
                <a:latin typeface="+mj-lt"/>
              </a:rPr>
              <a:t>, </a:t>
            </a:r>
            <a:r>
              <a:rPr lang="tr-TR" sz="2200" dirty="0" err="1" smtClean="0">
                <a:latin typeface="+mj-lt"/>
              </a:rPr>
              <a:t>Roberto</a:t>
            </a:r>
            <a:r>
              <a:rPr lang="tr-TR" sz="2200" dirty="0" smtClean="0">
                <a:latin typeface="+mj-lt"/>
              </a:rPr>
              <a:t> </a:t>
            </a:r>
            <a:r>
              <a:rPr lang="tr-TR" sz="2200" dirty="0" err="1" smtClean="0">
                <a:latin typeface="+mj-lt"/>
              </a:rPr>
              <a:t>Rosselini</a:t>
            </a:r>
            <a:r>
              <a:rPr lang="tr-TR" sz="2200" dirty="0" smtClean="0">
                <a:latin typeface="+mj-lt"/>
              </a:rPr>
              <a:t>, </a:t>
            </a:r>
            <a:r>
              <a:rPr lang="tr-TR" sz="2200" dirty="0" err="1" smtClean="0">
                <a:latin typeface="+mj-lt"/>
              </a:rPr>
              <a:t>David</a:t>
            </a:r>
            <a:r>
              <a:rPr lang="tr-TR" sz="2200" dirty="0" smtClean="0">
                <a:latin typeface="+mj-lt"/>
              </a:rPr>
              <a:t> W. Griffith, </a:t>
            </a:r>
            <a:r>
              <a:rPr lang="tr-TR" sz="2200" dirty="0" err="1" smtClean="0">
                <a:latin typeface="+mj-lt"/>
              </a:rPr>
              <a:t>Sergei</a:t>
            </a:r>
            <a:r>
              <a:rPr lang="tr-TR" sz="2200" dirty="0" smtClean="0">
                <a:latin typeface="+mj-lt"/>
              </a:rPr>
              <a:t> </a:t>
            </a:r>
            <a:r>
              <a:rPr lang="tr-TR" sz="2200" dirty="0" err="1" smtClean="0">
                <a:latin typeface="+mj-lt"/>
              </a:rPr>
              <a:t>Eisenstein</a:t>
            </a:r>
            <a:r>
              <a:rPr lang="tr-TR" sz="2200" dirty="0" smtClean="0">
                <a:latin typeface="+mj-lt"/>
              </a:rPr>
              <a:t> gibi yönetmenleri sıralamıştır.</a:t>
            </a:r>
          </a:p>
          <a:p>
            <a:pPr algn="just"/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256585"/>
          </a:xfrm>
        </p:spPr>
        <p:txBody>
          <a:bodyPr>
            <a:normAutofit/>
          </a:bodyPr>
          <a:lstStyle/>
          <a:p>
            <a:pPr algn="just"/>
            <a:r>
              <a:rPr lang="tr-TR" sz="2200" dirty="0" err="1" smtClean="0">
                <a:latin typeface="+mj-lt"/>
              </a:rPr>
              <a:t>Sarris’e</a:t>
            </a:r>
            <a:r>
              <a:rPr lang="tr-TR" sz="2200" dirty="0" smtClean="0">
                <a:latin typeface="+mj-lt"/>
              </a:rPr>
              <a:t> yönelik eleştiriler </a:t>
            </a:r>
            <a:r>
              <a:rPr lang="tr-TR" sz="2200" dirty="0" err="1" smtClean="0">
                <a:latin typeface="+mj-lt"/>
              </a:rPr>
              <a:t>Andre</a:t>
            </a:r>
            <a:r>
              <a:rPr lang="tr-TR" sz="2200" dirty="0" smtClean="0">
                <a:latin typeface="+mj-lt"/>
              </a:rPr>
              <a:t> </a:t>
            </a:r>
            <a:r>
              <a:rPr lang="tr-TR" sz="2200" dirty="0" err="1" smtClean="0">
                <a:latin typeface="+mj-lt"/>
              </a:rPr>
              <a:t>Bazin’den</a:t>
            </a:r>
            <a:r>
              <a:rPr lang="tr-TR" sz="2200" dirty="0" smtClean="0">
                <a:latin typeface="+mj-lt"/>
              </a:rPr>
              <a:t> gelmiştir. </a:t>
            </a:r>
            <a:r>
              <a:rPr lang="tr-TR" sz="2200" dirty="0" err="1" smtClean="0">
                <a:latin typeface="+mj-lt"/>
              </a:rPr>
              <a:t>Bazin’e</a:t>
            </a:r>
            <a:r>
              <a:rPr lang="tr-TR" sz="2200" dirty="0" smtClean="0">
                <a:latin typeface="+mj-lt"/>
              </a:rPr>
              <a:t> göre </a:t>
            </a:r>
            <a:r>
              <a:rPr lang="tr-TR" sz="2200" dirty="0" err="1" smtClean="0">
                <a:latin typeface="+mj-lt"/>
              </a:rPr>
              <a:t>Sarris</a:t>
            </a:r>
            <a:r>
              <a:rPr lang="tr-TR" sz="2200" dirty="0" smtClean="0">
                <a:latin typeface="+mj-lt"/>
              </a:rPr>
              <a:t> kültürel değeri bireyden yola çıkarak ölçmektedir. Oysa </a:t>
            </a:r>
            <a:r>
              <a:rPr lang="tr-TR" sz="2200" dirty="0" err="1" smtClean="0">
                <a:latin typeface="+mj-lt"/>
              </a:rPr>
              <a:t>Bazin</a:t>
            </a:r>
            <a:r>
              <a:rPr lang="tr-TR" sz="2200" dirty="0" smtClean="0">
                <a:latin typeface="+mj-lt"/>
              </a:rPr>
              <a:t> bireyler üzerinde kült yaratılmasına, bu şekilde listeler oluşturulmasına karşıdır.</a:t>
            </a:r>
          </a:p>
          <a:p>
            <a:pPr algn="just"/>
            <a:r>
              <a:rPr lang="tr-TR" sz="2200" dirty="0" err="1" smtClean="0">
                <a:latin typeface="+mj-lt"/>
              </a:rPr>
              <a:t>Bazin’e</a:t>
            </a:r>
            <a:r>
              <a:rPr lang="tr-TR" sz="2200" dirty="0" smtClean="0">
                <a:latin typeface="+mj-lt"/>
              </a:rPr>
              <a:t> göre bir yönetmenin kişisel gelişimini, geçirdiği aşamaları gözlemlemek zordur. Sinemada değişkenler fazladır ve filmden filme değişmektedir. Sinema edebiyat-resim gibi sadece bireye dayalı bir sanat değildir. Bu yüzden </a:t>
            </a:r>
            <a:r>
              <a:rPr lang="tr-TR" sz="2200" i="1" dirty="0" err="1" smtClean="0">
                <a:latin typeface="+mj-lt"/>
              </a:rPr>
              <a:t>auteur</a:t>
            </a:r>
            <a:r>
              <a:rPr lang="tr-TR" sz="2200" dirty="0" err="1" smtClean="0">
                <a:latin typeface="+mj-lt"/>
              </a:rPr>
              <a:t>’leri</a:t>
            </a:r>
            <a:r>
              <a:rPr lang="tr-TR" sz="2200" dirty="0" smtClean="0">
                <a:latin typeface="+mj-lt"/>
              </a:rPr>
              <a:t> saptamak da zordur. </a:t>
            </a:r>
          </a:p>
          <a:p>
            <a:pPr algn="just"/>
            <a:r>
              <a:rPr lang="tr-TR" sz="2200" dirty="0" smtClean="0">
                <a:latin typeface="+mj-lt"/>
              </a:rPr>
              <a:t>Ayrıca yapıtı etkileyen toplumsal ve kültürel koşullar da vardır. Bu yüzden yönetmeni değil filmi değerlendirmek daha doğru olacaktır.</a:t>
            </a:r>
          </a:p>
          <a:p>
            <a:pPr algn="just"/>
            <a:r>
              <a:rPr lang="tr-TR" sz="2200" dirty="0" err="1" smtClean="0">
                <a:latin typeface="+mj-lt"/>
              </a:rPr>
              <a:t>Bazin</a:t>
            </a:r>
            <a:r>
              <a:rPr lang="tr-TR" sz="2200" dirty="0" smtClean="0">
                <a:latin typeface="+mj-lt"/>
              </a:rPr>
              <a:t> bazı noktalarda </a:t>
            </a:r>
            <a:r>
              <a:rPr lang="tr-TR" sz="2200" i="1" dirty="0" err="1" smtClean="0">
                <a:latin typeface="+mj-lt"/>
              </a:rPr>
              <a:t>auteur</a:t>
            </a:r>
            <a:r>
              <a:rPr lang="tr-TR" sz="2200" i="1" dirty="0" smtClean="0">
                <a:latin typeface="+mj-lt"/>
              </a:rPr>
              <a:t> </a:t>
            </a:r>
            <a:r>
              <a:rPr lang="tr-TR" sz="2200" dirty="0" smtClean="0">
                <a:latin typeface="+mj-lt"/>
              </a:rPr>
              <a:t>yaklaşıma katılmasa da yaklaşımın kişisel nitelikleri değerlendirmek açısından yararlı olabileceğini düşünmektedir. </a:t>
            </a:r>
            <a:r>
              <a:rPr lang="tr-TR" sz="2200" dirty="0" err="1" smtClean="0">
                <a:latin typeface="+mj-lt"/>
              </a:rPr>
              <a:t>Bazin’e</a:t>
            </a:r>
            <a:r>
              <a:rPr lang="tr-TR" sz="2200" dirty="0" smtClean="0">
                <a:latin typeface="+mj-lt"/>
              </a:rPr>
              <a:t> göre </a:t>
            </a:r>
            <a:r>
              <a:rPr lang="tr-TR" sz="2200" i="1" dirty="0" err="1" smtClean="0">
                <a:latin typeface="+mj-lt"/>
              </a:rPr>
              <a:t>auteur</a:t>
            </a:r>
            <a:r>
              <a:rPr lang="tr-TR" sz="2200" i="1" dirty="0" smtClean="0">
                <a:latin typeface="+mj-lt"/>
              </a:rPr>
              <a:t> </a:t>
            </a:r>
            <a:r>
              <a:rPr lang="tr-TR" sz="2200" dirty="0" smtClean="0">
                <a:latin typeface="+mj-lt"/>
              </a:rPr>
              <a:t>bir yönetmen kötü malzemeyi bile iyi bir filme dönüştürebilir.</a:t>
            </a:r>
          </a:p>
          <a:p>
            <a:pPr algn="just"/>
            <a:endParaRPr lang="tr-TR" dirty="0">
              <a:latin typeface="+mj-lt"/>
            </a:endParaRPr>
          </a:p>
          <a:p>
            <a:pPr algn="just"/>
            <a:endParaRPr lang="tr-TR" sz="1600" dirty="0" smtClean="0">
              <a:latin typeface="+mj-lt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/>
          </a:bodyPr>
          <a:lstStyle/>
          <a:p>
            <a:pPr algn="just"/>
            <a:r>
              <a:rPr lang="tr-TR" sz="2500" dirty="0">
                <a:latin typeface="+mj-lt"/>
              </a:rPr>
              <a:t>Peter </a:t>
            </a:r>
            <a:r>
              <a:rPr lang="tr-TR" sz="2500" dirty="0" err="1">
                <a:latin typeface="+mj-lt"/>
              </a:rPr>
              <a:t>Wollen</a:t>
            </a:r>
            <a:r>
              <a:rPr lang="tr-TR" sz="2500" dirty="0">
                <a:latin typeface="+mj-lt"/>
              </a:rPr>
              <a:t> </a:t>
            </a:r>
            <a:r>
              <a:rPr lang="tr-TR" sz="2500" dirty="0" smtClean="0">
                <a:latin typeface="+mj-lt"/>
              </a:rPr>
              <a:t>(2004, s. 70) ise eleştirmenleri </a:t>
            </a:r>
            <a:r>
              <a:rPr lang="tr-TR" sz="2500" i="1" dirty="0" err="1">
                <a:latin typeface="+mj-lt"/>
              </a:rPr>
              <a:t>auteur</a:t>
            </a:r>
            <a:r>
              <a:rPr lang="tr-TR" sz="2500" dirty="0">
                <a:latin typeface="+mj-lt"/>
              </a:rPr>
              <a:t> yaklaşım çerçevesinde ikiye ayırmaktadır: </a:t>
            </a:r>
            <a:endParaRPr lang="tr-TR" sz="2500" dirty="0" smtClean="0">
              <a:latin typeface="+mj-lt"/>
            </a:endParaRPr>
          </a:p>
          <a:p>
            <a:pPr algn="just">
              <a:buNone/>
            </a:pPr>
            <a:r>
              <a:rPr lang="tr-TR" sz="2500" dirty="0" smtClean="0">
                <a:latin typeface="+mj-lt"/>
              </a:rPr>
              <a:t>     1. Temaya </a:t>
            </a:r>
            <a:r>
              <a:rPr lang="tr-TR" sz="2500" dirty="0">
                <a:latin typeface="+mj-lt"/>
              </a:rPr>
              <a:t>ve motiflere yani anlama odaklananlar </a:t>
            </a:r>
            <a:r>
              <a:rPr lang="tr-TR" sz="2500" dirty="0" smtClean="0">
                <a:latin typeface="+mj-lt"/>
              </a:rPr>
              <a:t> </a:t>
            </a:r>
          </a:p>
          <a:p>
            <a:pPr marL="514350" indent="-514350" algn="just">
              <a:buNone/>
            </a:pPr>
            <a:r>
              <a:rPr lang="tr-TR" sz="2500" dirty="0" smtClean="0">
                <a:latin typeface="+mj-lt"/>
              </a:rPr>
              <a:t>      2.Biçemi </a:t>
            </a:r>
            <a:r>
              <a:rPr lang="tr-TR" sz="2500" dirty="0">
                <a:latin typeface="+mj-lt"/>
              </a:rPr>
              <a:t>ve mizanseni </a:t>
            </a:r>
            <a:r>
              <a:rPr lang="tr-TR" sz="2500" dirty="0" smtClean="0">
                <a:latin typeface="+mj-lt"/>
              </a:rPr>
              <a:t>vurgulayanlar.</a:t>
            </a:r>
          </a:p>
          <a:p>
            <a:pPr marL="514350" indent="-514350" algn="just"/>
            <a:r>
              <a:rPr lang="tr-TR" sz="2500" dirty="0" err="1" smtClean="0">
                <a:latin typeface="+mj-lt"/>
              </a:rPr>
              <a:t>Wollen’a</a:t>
            </a:r>
            <a:r>
              <a:rPr lang="tr-TR" sz="2500" dirty="0" smtClean="0">
                <a:latin typeface="+mj-lt"/>
              </a:rPr>
              <a:t> göre yönetmenin kişiliği biçem ve görüntü düzenlemesinden kaynaklanmaz, temaya özgü motiflerden kaynaklanır (Büker, 2010, s. 280).</a:t>
            </a:r>
          </a:p>
          <a:p>
            <a:pPr algn="just"/>
            <a:r>
              <a:rPr lang="tr-TR" sz="2500" dirty="0" err="1" smtClean="0">
                <a:latin typeface="+mj-lt"/>
              </a:rPr>
              <a:t>Wollen</a:t>
            </a:r>
            <a:r>
              <a:rPr lang="tr-TR" sz="2500" dirty="0" smtClean="0">
                <a:latin typeface="+mj-lt"/>
              </a:rPr>
              <a:t> </a:t>
            </a:r>
            <a:r>
              <a:rPr lang="tr-TR" sz="2500" i="1" dirty="0" err="1">
                <a:latin typeface="+mj-lt"/>
              </a:rPr>
              <a:t>auteur</a:t>
            </a:r>
            <a:r>
              <a:rPr lang="tr-TR" sz="2500" i="1" dirty="0">
                <a:latin typeface="+mj-lt"/>
              </a:rPr>
              <a:t> </a:t>
            </a:r>
            <a:r>
              <a:rPr lang="tr-TR" sz="2500" dirty="0">
                <a:latin typeface="+mj-lt"/>
              </a:rPr>
              <a:t>yaklaşımı yapıyı göz ardı ettiği için eleştirmiştir. Yapıda yönetmenin bilinçli olarak yerleştirmediği anlamlar da yer almaktadır. </a:t>
            </a:r>
            <a:r>
              <a:rPr lang="tr-TR" sz="2500" dirty="0" smtClean="0">
                <a:latin typeface="+mj-lt"/>
              </a:rPr>
              <a:t>Görünür </a:t>
            </a:r>
            <a:r>
              <a:rPr lang="tr-TR" sz="2500" dirty="0">
                <a:latin typeface="+mj-lt"/>
              </a:rPr>
              <a:t>yüzeyin altındaki anlamı ortaya </a:t>
            </a:r>
            <a:r>
              <a:rPr lang="tr-TR" sz="2500" dirty="0" smtClean="0">
                <a:latin typeface="+mj-lt"/>
              </a:rPr>
              <a:t>çıkarmak yapıyı çözümlemekle </a:t>
            </a:r>
            <a:r>
              <a:rPr lang="tr-TR" sz="2500" dirty="0">
                <a:latin typeface="+mj-lt"/>
              </a:rPr>
              <a:t>mümkün olacaktır</a:t>
            </a:r>
            <a:r>
              <a:rPr lang="tr-TR" sz="2500" dirty="0" smtClean="0">
                <a:latin typeface="+mj-lt"/>
              </a:rPr>
              <a:t>.</a:t>
            </a:r>
            <a:r>
              <a:rPr lang="tr-TR" sz="2500" dirty="0">
                <a:latin typeface="+mj-lt"/>
              </a:rPr>
              <a:t> </a:t>
            </a:r>
            <a:r>
              <a:rPr lang="tr-TR" sz="2500" dirty="0" err="1" smtClean="0">
                <a:latin typeface="+mj-lt"/>
              </a:rPr>
              <a:t>Wollen</a:t>
            </a:r>
            <a:r>
              <a:rPr lang="tr-TR" sz="2500" dirty="0" smtClean="0">
                <a:latin typeface="+mj-lt"/>
              </a:rPr>
              <a:t> bu noktada </a:t>
            </a:r>
            <a:r>
              <a:rPr lang="tr-TR" sz="2500" dirty="0" err="1" smtClean="0">
                <a:latin typeface="+mj-lt"/>
              </a:rPr>
              <a:t>Levi</a:t>
            </a:r>
            <a:r>
              <a:rPr lang="tr-TR" sz="2500" dirty="0" smtClean="0">
                <a:latin typeface="+mj-lt"/>
              </a:rPr>
              <a:t> Strauss, </a:t>
            </a:r>
            <a:r>
              <a:rPr lang="tr-TR" sz="2500" dirty="0" err="1" smtClean="0">
                <a:latin typeface="+mj-lt"/>
              </a:rPr>
              <a:t>Saussure</a:t>
            </a:r>
            <a:r>
              <a:rPr lang="tr-TR" sz="2500" dirty="0" smtClean="0">
                <a:latin typeface="+mj-lt"/>
              </a:rPr>
              <a:t>, </a:t>
            </a:r>
            <a:r>
              <a:rPr lang="tr-TR" sz="2500" dirty="0" err="1" smtClean="0">
                <a:latin typeface="+mj-lt"/>
              </a:rPr>
              <a:t>Barthes</a:t>
            </a:r>
            <a:r>
              <a:rPr lang="tr-TR" sz="2500" dirty="0" smtClean="0">
                <a:latin typeface="+mj-lt"/>
              </a:rPr>
              <a:t> gibi kuramcılardan hareket etmektedir. </a:t>
            </a:r>
            <a:r>
              <a:rPr lang="tr-TR" sz="2500" dirty="0" err="1" smtClean="0">
                <a:latin typeface="+mj-lt"/>
              </a:rPr>
              <a:t>Wollen’ın</a:t>
            </a:r>
            <a:r>
              <a:rPr lang="tr-TR" sz="2500" dirty="0" smtClean="0">
                <a:latin typeface="+mj-lt"/>
              </a:rPr>
              <a:t> </a:t>
            </a:r>
            <a:r>
              <a:rPr lang="tr-TR" sz="2500" dirty="0">
                <a:latin typeface="+mj-lt"/>
              </a:rPr>
              <a:t>girişimi </a:t>
            </a:r>
            <a:r>
              <a:rPr lang="tr-TR" sz="2500" i="1" dirty="0" err="1">
                <a:latin typeface="+mj-lt"/>
              </a:rPr>
              <a:t>auteu</a:t>
            </a:r>
            <a:r>
              <a:rPr lang="tr-TR" sz="2500" dirty="0" err="1">
                <a:latin typeface="+mj-lt"/>
              </a:rPr>
              <a:t>r</a:t>
            </a:r>
            <a:r>
              <a:rPr lang="tr-TR" sz="2500" dirty="0">
                <a:latin typeface="+mj-lt"/>
              </a:rPr>
              <a:t> yaklaşımla yapısalcılığı birleştirmek şeklinde değerlendirilmiştir. </a:t>
            </a:r>
            <a:endParaRPr lang="tr-TR" sz="2500" dirty="0" smtClean="0">
              <a:latin typeface="+mj-lt"/>
            </a:endParaRPr>
          </a:p>
          <a:p>
            <a:pPr algn="just"/>
            <a:endParaRPr lang="tr-TR" dirty="0"/>
          </a:p>
          <a:p>
            <a:endParaRPr lang="tr-TR" sz="2700" dirty="0"/>
          </a:p>
        </p:txBody>
      </p:sp>
    </p:spTree>
    <p:extLst>
      <p:ext uri="{BB962C8B-B14F-4D97-AF65-F5344CB8AC3E}">
        <p14:creationId xmlns:p14="http://schemas.microsoft.com/office/powerpoint/2010/main" xmlns="" val="3272809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algn="just"/>
            <a:r>
              <a:rPr lang="tr-TR" sz="2300" dirty="0" smtClean="0">
                <a:latin typeface="+mj-lt"/>
              </a:rPr>
              <a:t>Tartışma böylelikle 1960’ların sonunda yapısalcılığın etkisinde yeniden gelişmiş, </a:t>
            </a:r>
            <a:r>
              <a:rPr lang="tr-TR" sz="2300" i="1" dirty="0" err="1" smtClean="0">
                <a:latin typeface="+mj-lt"/>
              </a:rPr>
              <a:t>Cahiers</a:t>
            </a:r>
            <a:r>
              <a:rPr lang="tr-TR" sz="2300" i="1" dirty="0" smtClean="0">
                <a:latin typeface="+mj-lt"/>
              </a:rPr>
              <a:t> </a:t>
            </a:r>
            <a:r>
              <a:rPr lang="tr-TR" sz="2300" i="1" dirty="0" err="1" smtClean="0">
                <a:latin typeface="+mj-lt"/>
              </a:rPr>
              <a:t>du</a:t>
            </a:r>
            <a:r>
              <a:rPr lang="tr-TR" sz="2300" i="1" dirty="0" smtClean="0">
                <a:latin typeface="+mj-lt"/>
              </a:rPr>
              <a:t> </a:t>
            </a:r>
            <a:r>
              <a:rPr lang="tr-TR" sz="2300" i="1" dirty="0" err="1" smtClean="0">
                <a:latin typeface="+mj-lt"/>
              </a:rPr>
              <a:t>Cinema</a:t>
            </a:r>
            <a:r>
              <a:rPr lang="tr-TR" sz="2300" i="1" dirty="0" smtClean="0">
                <a:latin typeface="+mj-lt"/>
              </a:rPr>
              <a:t> </a:t>
            </a:r>
            <a:r>
              <a:rPr lang="tr-TR" sz="2300" dirty="0" smtClean="0">
                <a:latin typeface="+mj-lt"/>
              </a:rPr>
              <a:t>görüşlerini gözden geçirmiştir. Bu dönemde yapısalcılık Fransa’da oldukça popüler hale gelmiş, yapısalcılığın </a:t>
            </a:r>
            <a:r>
              <a:rPr lang="tr-TR" sz="2300" i="1" dirty="0" err="1" smtClean="0">
                <a:latin typeface="+mj-lt"/>
              </a:rPr>
              <a:t>auteur</a:t>
            </a:r>
            <a:r>
              <a:rPr lang="tr-TR" sz="2300" dirty="0" smtClean="0">
                <a:latin typeface="+mj-lt"/>
              </a:rPr>
              <a:t> yaklaşımın romantik öznelciliğine bilimsel bir ölçüt getirebileceği düşünülmüştür. </a:t>
            </a:r>
          </a:p>
          <a:p>
            <a:pPr algn="just"/>
            <a:r>
              <a:rPr lang="tr-TR" sz="2300" dirty="0" smtClean="0">
                <a:latin typeface="+mj-lt"/>
              </a:rPr>
              <a:t>1970’lerde film eleştirisi alanında </a:t>
            </a:r>
            <a:r>
              <a:rPr lang="tr-TR" sz="2300" i="1" dirty="0" err="1" smtClean="0">
                <a:latin typeface="+mj-lt"/>
              </a:rPr>
              <a:t>auteur</a:t>
            </a:r>
            <a:r>
              <a:rPr lang="tr-TR" sz="2300" dirty="0" smtClean="0">
                <a:latin typeface="+mj-lt"/>
              </a:rPr>
              <a:t> yaklaşım artık merkezdeki yerini başka yaklaşımlara bırakmış, dilbilimsel, toplumsal, kurumsal yapıların önemi ve </a:t>
            </a:r>
            <a:r>
              <a:rPr lang="tr-TR" sz="2300" i="1" dirty="0" err="1" smtClean="0">
                <a:latin typeface="+mj-lt"/>
              </a:rPr>
              <a:t>auteur</a:t>
            </a:r>
            <a:r>
              <a:rPr lang="tr-TR" sz="2300" dirty="0" err="1" smtClean="0">
                <a:latin typeface="+mj-lt"/>
              </a:rPr>
              <a:t>’ün</a:t>
            </a:r>
            <a:r>
              <a:rPr lang="tr-TR" sz="2300" dirty="0" smtClean="0">
                <a:latin typeface="+mj-lt"/>
              </a:rPr>
              <a:t> bunlarla ilişkisi değerlendirilmiştir.</a:t>
            </a:r>
          </a:p>
          <a:p>
            <a:pPr algn="just"/>
            <a:r>
              <a:rPr lang="tr-TR" sz="2300" dirty="0" smtClean="0">
                <a:latin typeface="+mj-lt"/>
              </a:rPr>
              <a:t>Film eleştirisi alanında İzleyici, ideoloji gibi meselelerin gündeme gelmesi ise post-yapısalcılık, psikanaliz, feminizm ve </a:t>
            </a:r>
            <a:r>
              <a:rPr lang="tr-TR" sz="2300" dirty="0" err="1" smtClean="0">
                <a:latin typeface="+mj-lt"/>
              </a:rPr>
              <a:t>yapıçözümün</a:t>
            </a:r>
            <a:r>
              <a:rPr lang="tr-TR" sz="2300" dirty="0" smtClean="0">
                <a:latin typeface="+mj-lt"/>
              </a:rPr>
              <a:t> katkısıyla gerçekleşecektir.</a:t>
            </a:r>
            <a:endParaRPr lang="tr-TR" sz="23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5416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>
                <a:latin typeface="+mn-lt"/>
              </a:rPr>
              <a:t>KAYNAKÇA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sz="3100" dirty="0" err="1" smtClean="0"/>
              <a:t>Astruc</a:t>
            </a:r>
            <a:r>
              <a:rPr lang="tr-TR" sz="3100" smtClean="0"/>
              <a:t>, A.(2010</a:t>
            </a:r>
            <a:r>
              <a:rPr lang="tr-TR" sz="3100" dirty="0" smtClean="0"/>
              <a:t>). Yeni Avangardın Doğuşu: Kamera-Kalem. A. </a:t>
            </a:r>
            <a:r>
              <a:rPr lang="tr-TR" sz="3100" dirty="0" err="1" smtClean="0"/>
              <a:t>Karadoğan</a:t>
            </a:r>
            <a:r>
              <a:rPr lang="tr-TR" sz="3100" dirty="0" smtClean="0"/>
              <a:t> (Ed.). </a:t>
            </a:r>
            <a:r>
              <a:rPr lang="tr-TR" sz="3100" i="1" dirty="0" smtClean="0"/>
              <a:t>Sanat Sineması Üzerine: Yaklaşımlar ve Tartışmalar</a:t>
            </a:r>
            <a:r>
              <a:rPr lang="tr-TR" sz="3100" dirty="0" smtClean="0"/>
              <a:t>. Ankara: De Ki. 21-27.</a:t>
            </a:r>
          </a:p>
          <a:p>
            <a:pPr algn="just"/>
            <a:r>
              <a:rPr lang="tr-TR" sz="3100" dirty="0" smtClean="0"/>
              <a:t>Büker</a:t>
            </a:r>
            <a:r>
              <a:rPr lang="tr-TR" sz="3100" dirty="0"/>
              <a:t>, </a:t>
            </a:r>
            <a:r>
              <a:rPr lang="tr-TR" sz="3100" dirty="0" smtClean="0"/>
              <a:t>S. </a:t>
            </a:r>
            <a:r>
              <a:rPr lang="tr-TR" sz="3100" dirty="0"/>
              <a:t>(2010</a:t>
            </a:r>
            <a:r>
              <a:rPr lang="tr-TR" sz="3100" dirty="0" smtClean="0"/>
              <a:t>). </a:t>
            </a:r>
            <a:r>
              <a:rPr lang="tr-TR" sz="3100" dirty="0" err="1" smtClean="0"/>
              <a:t>Auteur</a:t>
            </a:r>
            <a:r>
              <a:rPr lang="tr-TR" sz="3100" dirty="0" smtClean="0"/>
              <a:t> </a:t>
            </a:r>
            <a:r>
              <a:rPr lang="tr-TR" sz="3100" dirty="0"/>
              <a:t>Kurama </a:t>
            </a:r>
            <a:r>
              <a:rPr lang="tr-TR" sz="3100" dirty="0" smtClean="0"/>
              <a:t>Giriş. </a:t>
            </a:r>
            <a:r>
              <a:rPr lang="tr-TR" sz="3100" dirty="0"/>
              <a:t>S. </a:t>
            </a:r>
            <a:r>
              <a:rPr lang="tr-TR" sz="3100" dirty="0" smtClean="0"/>
              <a:t>Büker &amp; G</a:t>
            </a:r>
            <a:r>
              <a:rPr lang="tr-TR" sz="3100" dirty="0"/>
              <a:t>. Topçu (Ed</a:t>
            </a:r>
            <a:r>
              <a:rPr lang="tr-TR" sz="3100" dirty="0" smtClean="0"/>
              <a:t>.). </a:t>
            </a:r>
            <a:r>
              <a:rPr lang="tr-TR" sz="3100" i="1" dirty="0" smtClean="0"/>
              <a:t>Sinema: </a:t>
            </a:r>
            <a:r>
              <a:rPr lang="tr-TR" sz="3100" i="1" dirty="0"/>
              <a:t>Tarih Kuram Eleştiri</a:t>
            </a:r>
            <a:r>
              <a:rPr lang="tr-TR" sz="3100" dirty="0" smtClean="0"/>
              <a:t>. İstanbul</a:t>
            </a:r>
            <a:r>
              <a:rPr lang="tr-TR" sz="3100" dirty="0"/>
              <a:t>: Kırmızı Kedi</a:t>
            </a:r>
            <a:r>
              <a:rPr lang="tr-TR" sz="3100" dirty="0" smtClean="0"/>
              <a:t>.  277-280.</a:t>
            </a:r>
          </a:p>
          <a:p>
            <a:pPr algn="just"/>
            <a:r>
              <a:rPr lang="tr-TR" sz="3100" dirty="0" err="1" smtClean="0"/>
              <a:t>Hayward</a:t>
            </a:r>
            <a:r>
              <a:rPr lang="tr-TR" sz="3100" dirty="0"/>
              <a:t>, S. (2012). </a:t>
            </a:r>
            <a:r>
              <a:rPr lang="tr-TR" sz="3100" i="1" dirty="0"/>
              <a:t>Sinemanın Temel Kavramları</a:t>
            </a:r>
            <a:r>
              <a:rPr lang="tr-TR" sz="3100" dirty="0"/>
              <a:t>. (Çev. U. </a:t>
            </a:r>
            <a:r>
              <a:rPr lang="tr-TR" sz="3100" dirty="0" smtClean="0"/>
              <a:t>Kutay &amp; M</a:t>
            </a:r>
            <a:r>
              <a:rPr lang="tr-TR" sz="3100" dirty="0"/>
              <a:t>. Çavuş). İstanbul: Es.</a:t>
            </a:r>
          </a:p>
          <a:p>
            <a:pPr algn="just"/>
            <a:r>
              <a:rPr lang="tr-TR" sz="3100" dirty="0" err="1" smtClean="0"/>
              <a:t>Sarris</a:t>
            </a:r>
            <a:r>
              <a:rPr lang="tr-TR" sz="3100" dirty="0"/>
              <a:t>, </a:t>
            </a:r>
            <a:r>
              <a:rPr lang="tr-TR" sz="3100" dirty="0" smtClean="0"/>
              <a:t>A. </a:t>
            </a:r>
            <a:r>
              <a:rPr lang="tr-TR" sz="3100" dirty="0"/>
              <a:t>(2010</a:t>
            </a:r>
            <a:r>
              <a:rPr lang="tr-TR" sz="3100" dirty="0" smtClean="0"/>
              <a:t>). </a:t>
            </a:r>
            <a:r>
              <a:rPr lang="tr-TR" sz="3100" dirty="0" err="1"/>
              <a:t>Auteur</a:t>
            </a:r>
            <a:r>
              <a:rPr lang="tr-TR" sz="3100" dirty="0"/>
              <a:t> Kuram Üzerine Notlar. (</a:t>
            </a:r>
            <a:r>
              <a:rPr lang="tr-TR" sz="3100" dirty="0" smtClean="0"/>
              <a:t>Çev. B. </a:t>
            </a:r>
            <a:r>
              <a:rPr lang="tr-TR" sz="3100" dirty="0" err="1" smtClean="0"/>
              <a:t>Kılıçbay</a:t>
            </a:r>
            <a:r>
              <a:rPr lang="tr-TR" sz="3100" dirty="0" smtClean="0"/>
              <a:t>). A. </a:t>
            </a:r>
            <a:r>
              <a:rPr lang="tr-TR" sz="3100" dirty="0" err="1" smtClean="0"/>
              <a:t>Karadoğan</a:t>
            </a:r>
            <a:r>
              <a:rPr lang="tr-TR" sz="3100" dirty="0" smtClean="0"/>
              <a:t> (Ed.). </a:t>
            </a:r>
            <a:r>
              <a:rPr lang="tr-TR" sz="3100" i="1" dirty="0" smtClean="0"/>
              <a:t>Sanat </a:t>
            </a:r>
            <a:r>
              <a:rPr lang="tr-TR" sz="3100" i="1" dirty="0"/>
              <a:t>Sineması Üzerine</a:t>
            </a:r>
            <a:r>
              <a:rPr lang="tr-TR" sz="3100" dirty="0" smtClean="0"/>
              <a:t>. Ankara</a:t>
            </a:r>
            <a:r>
              <a:rPr lang="tr-TR" sz="3100" dirty="0"/>
              <a:t>: </a:t>
            </a:r>
            <a:r>
              <a:rPr lang="tr-TR" sz="3100" dirty="0" err="1" smtClean="0"/>
              <a:t>DeKi</a:t>
            </a:r>
            <a:r>
              <a:rPr lang="tr-TR" sz="3100" dirty="0" smtClean="0"/>
              <a:t>. 41-45.</a:t>
            </a:r>
            <a:endParaRPr lang="tr-TR" sz="3100" dirty="0"/>
          </a:p>
          <a:p>
            <a:pPr algn="just"/>
            <a:r>
              <a:rPr lang="tr-TR" sz="3100" dirty="0" err="1"/>
              <a:t>Stam</a:t>
            </a:r>
            <a:r>
              <a:rPr lang="tr-TR" sz="3100" dirty="0"/>
              <a:t>, </a:t>
            </a:r>
            <a:r>
              <a:rPr lang="tr-TR" sz="3100" dirty="0" smtClean="0"/>
              <a:t>R. (</a:t>
            </a:r>
            <a:r>
              <a:rPr lang="tr-TR" sz="3100" dirty="0"/>
              <a:t>2014</a:t>
            </a:r>
            <a:r>
              <a:rPr lang="tr-TR" sz="3100" dirty="0" smtClean="0"/>
              <a:t>). </a:t>
            </a:r>
            <a:r>
              <a:rPr lang="tr-TR" sz="3100" i="1" dirty="0"/>
              <a:t>Sinema Teorisine Giriş</a:t>
            </a:r>
            <a:r>
              <a:rPr lang="tr-TR" sz="3100" dirty="0"/>
              <a:t>. </a:t>
            </a:r>
            <a:r>
              <a:rPr lang="tr-TR" sz="3100" dirty="0" smtClean="0"/>
              <a:t>(Çev. S</a:t>
            </a:r>
            <a:r>
              <a:rPr lang="tr-TR" sz="3100" dirty="0"/>
              <a:t>. Salman </a:t>
            </a:r>
            <a:r>
              <a:rPr lang="tr-TR" sz="3100" dirty="0" smtClean="0"/>
              <a:t>&amp; Ç</a:t>
            </a:r>
            <a:r>
              <a:rPr lang="tr-TR" sz="3100" dirty="0"/>
              <a:t>. </a:t>
            </a:r>
            <a:r>
              <a:rPr lang="tr-TR" sz="3100" dirty="0" err="1" smtClean="0"/>
              <a:t>Asatekin</a:t>
            </a:r>
            <a:r>
              <a:rPr lang="tr-TR" sz="3100" dirty="0" smtClean="0"/>
              <a:t>) </a:t>
            </a:r>
            <a:r>
              <a:rPr lang="tr-TR" sz="3100" dirty="0"/>
              <a:t>İstanbul: Ayrıntı. </a:t>
            </a:r>
          </a:p>
          <a:p>
            <a:pPr algn="just"/>
            <a:r>
              <a:rPr lang="tr-TR" sz="3100" dirty="0" err="1"/>
              <a:t>Wollen</a:t>
            </a:r>
            <a:r>
              <a:rPr lang="tr-TR" sz="3100" dirty="0"/>
              <a:t>, Peter (2004</a:t>
            </a:r>
            <a:r>
              <a:rPr lang="tr-TR" sz="3100" dirty="0" smtClean="0"/>
              <a:t>). </a:t>
            </a:r>
            <a:r>
              <a:rPr lang="tr-TR" sz="3100" i="1" dirty="0"/>
              <a:t>Sinemada Göstergeler ve Anlam</a:t>
            </a:r>
            <a:r>
              <a:rPr lang="tr-TR" sz="3100" dirty="0"/>
              <a:t>. </a:t>
            </a:r>
            <a:r>
              <a:rPr lang="tr-TR" sz="3100" dirty="0" smtClean="0"/>
              <a:t>(Çev. Z</a:t>
            </a:r>
            <a:r>
              <a:rPr lang="tr-TR" sz="3100" dirty="0"/>
              <a:t>. </a:t>
            </a:r>
            <a:r>
              <a:rPr lang="tr-TR" sz="3100" dirty="0" err="1"/>
              <a:t>Aracagök</a:t>
            </a:r>
            <a:r>
              <a:rPr lang="tr-TR" sz="3100" dirty="0"/>
              <a:t> </a:t>
            </a:r>
            <a:r>
              <a:rPr lang="tr-TR" sz="3100" dirty="0" smtClean="0"/>
              <a:t>&amp; B</a:t>
            </a:r>
            <a:r>
              <a:rPr lang="tr-TR" sz="3100" dirty="0"/>
              <a:t>. </a:t>
            </a:r>
            <a:r>
              <a:rPr lang="tr-TR" sz="3100" dirty="0" smtClean="0"/>
              <a:t>Doğan). </a:t>
            </a:r>
            <a:r>
              <a:rPr lang="tr-TR" sz="3100" dirty="0"/>
              <a:t>İstanbul: Metis. </a:t>
            </a:r>
          </a:p>
          <a:p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216909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1353</TotalTime>
  <Words>968</Words>
  <Application>Microsoft Office PowerPoint</Application>
  <PresentationFormat>Ekran Gösterisi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YARATICI YÖNETMENİ ÇÖZÜMLEME: AUTEUR ELEŞTİRİSİ</vt:lpstr>
      <vt:lpstr>Slayt 2</vt:lpstr>
      <vt:lpstr> </vt:lpstr>
      <vt:lpstr>Slayt 4</vt:lpstr>
      <vt:lpstr>Slayt 5</vt:lpstr>
      <vt:lpstr>Slayt 6</vt:lpstr>
      <vt:lpstr>Slayt 7</vt:lpstr>
      <vt:lpstr>KAYNAKÇA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SİNEMANIN İLK YILLARI</dc:title>
  <dc:creator>iletisim</dc:creator>
  <cp:lastModifiedBy>Windows User</cp:lastModifiedBy>
  <cp:revision>124</cp:revision>
  <dcterms:created xsi:type="dcterms:W3CDTF">2018-10-25T18:01:29Z</dcterms:created>
  <dcterms:modified xsi:type="dcterms:W3CDTF">2020-05-12T17:36:31Z</dcterms:modified>
</cp:coreProperties>
</file>