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07" r:id="rId3"/>
    <p:sldId id="308" r:id="rId4"/>
    <p:sldId id="309" r:id="rId5"/>
    <p:sldId id="310" r:id="rId6"/>
    <p:sldId id="34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494"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8"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E497E8-C68C-450E-8755-81D3DDBA3FFD}"/>
              </a:ext>
            </a:extLst>
          </p:cNvPr>
          <p:cNvSpPr>
            <a:spLocks noGrp="1"/>
          </p:cNvSpPr>
          <p:nvPr>
            <p:ph type="ctrTitle"/>
          </p:nvPr>
        </p:nvSpPr>
        <p:spPr>
          <a:xfrm>
            <a:off x="1008303" y="501843"/>
            <a:ext cx="7766936" cy="1646302"/>
          </a:xfrm>
        </p:spPr>
        <p:txBody>
          <a:bodyPr/>
          <a:lstStyle/>
          <a:p>
            <a:r>
              <a:rPr lang="tr-TR" dirty="0"/>
              <a:t>TURİZM PAZARLAMASI</a:t>
            </a:r>
          </a:p>
        </p:txBody>
      </p:sp>
      <p:pic>
        <p:nvPicPr>
          <p:cNvPr id="5" name="Resim 4">
            <a:extLst>
              <a:ext uri="{FF2B5EF4-FFF2-40B4-BE49-F238E27FC236}">
                <a16:creationId xmlns:a16="http://schemas.microsoft.com/office/drawing/2014/main" id="{387859F3-26E5-49D7-9AA6-AA28DB7284B5}"/>
              </a:ext>
            </a:extLst>
          </p:cNvPr>
          <p:cNvPicPr>
            <a:picLocks noChangeAspect="1"/>
          </p:cNvPicPr>
          <p:nvPr/>
        </p:nvPicPr>
        <p:blipFill>
          <a:blip r:embed="rId2"/>
          <a:stretch>
            <a:fillRect/>
          </a:stretch>
        </p:blipFill>
        <p:spPr>
          <a:xfrm>
            <a:off x="530631" y="2465098"/>
            <a:ext cx="8549409" cy="4194320"/>
          </a:xfrm>
          <a:prstGeom prst="rect">
            <a:avLst/>
          </a:prstGeom>
        </p:spPr>
      </p:pic>
    </p:spTree>
    <p:extLst>
      <p:ext uri="{BB962C8B-B14F-4D97-AF65-F5344CB8AC3E}">
        <p14:creationId xmlns:p14="http://schemas.microsoft.com/office/powerpoint/2010/main" val="2462815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654666" y="297872"/>
            <a:ext cx="8596668" cy="1320800"/>
          </a:xfrm>
        </p:spPr>
        <p:txBody>
          <a:bodyPr/>
          <a:lstStyle/>
          <a:p>
            <a:r>
              <a:rPr lang="tr-TR" b="1" dirty="0"/>
              <a:t>TURİZM PAZARLAMASININ ÖZELLİKLERİ</a:t>
            </a:r>
            <a:r>
              <a:rPr lang="tr-TR" dirty="0"/>
              <a:t/>
            </a:r>
            <a:br>
              <a:rPr lang="tr-TR" dirty="0"/>
            </a:br>
            <a:endParaRPr lang="tr-TR" dirty="0"/>
          </a:p>
        </p:txBody>
      </p:sp>
      <p:sp>
        <p:nvSpPr>
          <p:cNvPr id="4" name="Dikdörtgen 3">
            <a:extLst>
              <a:ext uri="{FF2B5EF4-FFF2-40B4-BE49-F238E27FC236}">
                <a16:creationId xmlns:a16="http://schemas.microsoft.com/office/drawing/2014/main" id="{1E6BB99B-1E3E-4BBB-B28B-C2826BAF2087}"/>
              </a:ext>
            </a:extLst>
          </p:cNvPr>
          <p:cNvSpPr/>
          <p:nvPr/>
        </p:nvSpPr>
        <p:spPr>
          <a:xfrm>
            <a:off x="315191" y="1270000"/>
            <a:ext cx="9566564" cy="5139869"/>
          </a:xfrm>
          <a:prstGeom prst="rect">
            <a:avLst/>
          </a:prstGeom>
        </p:spPr>
        <p:txBody>
          <a:bodyPr wrap="square">
            <a:spAutoFit/>
          </a:bodyPr>
          <a:lstStyle/>
          <a:p>
            <a:pPr algn="just">
              <a:spcBef>
                <a:spcPts val="1200"/>
              </a:spcBef>
              <a:spcAft>
                <a:spcPts val="1200"/>
              </a:spcAft>
            </a:pPr>
            <a:r>
              <a:rPr lang="tr-TR" sz="2400" b="1" dirty="0">
                <a:latin typeface="Times New Roman" panose="02020603050405020304" pitchFamily="18" charset="0"/>
                <a:ea typeface="Times New Roman" panose="02020603050405020304" pitchFamily="18" charset="0"/>
              </a:rPr>
              <a:t>1.</a:t>
            </a:r>
            <a:r>
              <a:rPr lang="tr-TR" sz="2400" dirty="0">
                <a:latin typeface="Times New Roman" panose="02020603050405020304" pitchFamily="18" charset="0"/>
                <a:ea typeface="Times New Roman" panose="02020603050405020304" pitchFamily="18" charset="0"/>
              </a:rPr>
              <a:t>Turizm pazarlamasının konusu ağırlıklı olarak hizmettir. Bunun yanı sıra mal olarak nitelenebilecek ürünlerde bulunmaktadır. Söz konusu ürünler arasında yemekler, pastane ürünleri ve içecekler sayılabilir. Turizm ürünleri çoğunlukla dokunulabilir, yani fiziksel özellik taşımamaları dolayısıyla pazarlamalarında, mal pazarlamasında karşılaşılmayan bir takım zorluklar ortaya çıkmaktadır.</a:t>
            </a:r>
          </a:p>
          <a:p>
            <a:pPr algn="just">
              <a:spcBef>
                <a:spcPts val="1200"/>
              </a:spcBef>
              <a:spcAft>
                <a:spcPts val="1200"/>
              </a:spcAft>
            </a:pPr>
            <a:r>
              <a:rPr lang="tr-TR" sz="2400" b="1" dirty="0">
                <a:latin typeface="Times New Roman" panose="02020603050405020304" pitchFamily="18" charset="0"/>
                <a:ea typeface="Times New Roman" panose="02020603050405020304" pitchFamily="18" charset="0"/>
              </a:rPr>
              <a:t>2.</a:t>
            </a:r>
            <a:r>
              <a:rPr lang="tr-TR" sz="2400" dirty="0">
                <a:latin typeface="Times New Roman" panose="02020603050405020304" pitchFamily="18" charset="0"/>
                <a:ea typeface="Times New Roman" panose="02020603050405020304" pitchFamily="18" charset="0"/>
              </a:rPr>
              <a:t>Turizm pazarlamasında dağıtım kanalları tersine işlemesi ve tüketimin üretim ile genellikle eş zamanlı olması dolayısıyla müşterilerin turizm ürünlerinin üretildiği ve sunulduğu mekana gelmeleri gerekmektedir.</a:t>
            </a:r>
          </a:p>
          <a:p>
            <a:pPr algn="just">
              <a:spcBef>
                <a:spcPts val="1200"/>
              </a:spcBef>
              <a:spcAft>
                <a:spcPts val="1200"/>
              </a:spcAft>
            </a:pPr>
            <a:r>
              <a:rPr lang="tr-TR" sz="2400" b="1" dirty="0">
                <a:latin typeface="Times New Roman" panose="02020603050405020304" pitchFamily="18" charset="0"/>
                <a:ea typeface="Times New Roman" panose="02020603050405020304" pitchFamily="18" charset="0"/>
              </a:rPr>
              <a:t>3.</a:t>
            </a:r>
            <a:r>
              <a:rPr lang="tr-TR" sz="2400" dirty="0">
                <a:latin typeface="Times New Roman" panose="02020603050405020304" pitchFamily="18" charset="0"/>
                <a:ea typeface="Times New Roman" panose="02020603050405020304" pitchFamily="18" charset="0"/>
              </a:rPr>
              <a:t>Turizm ürününe yönelik talep, hem mikro düzeyde turizm işletmesi ve turizm bölgesi yönetimlerinin hem de makro düzeyde ülke yönetimlerinin yürüttüğü tanıtım çabalarından etkilenir.</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3841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654666" y="297872"/>
            <a:ext cx="8596668" cy="1320800"/>
          </a:xfrm>
        </p:spPr>
        <p:txBody>
          <a:bodyPr/>
          <a:lstStyle/>
          <a:p>
            <a:r>
              <a:rPr lang="tr-TR" b="1" dirty="0"/>
              <a:t>TURİZM PAZARLAMASININ ÖZELLİKLERİ</a:t>
            </a:r>
            <a:r>
              <a:rPr lang="tr-TR" dirty="0"/>
              <a:t/>
            </a:r>
            <a:br>
              <a:rPr lang="tr-TR" dirty="0"/>
            </a:br>
            <a:endParaRPr lang="tr-TR" dirty="0"/>
          </a:p>
        </p:txBody>
      </p:sp>
      <p:sp>
        <p:nvSpPr>
          <p:cNvPr id="4" name="Dikdörtgen 3">
            <a:extLst>
              <a:ext uri="{FF2B5EF4-FFF2-40B4-BE49-F238E27FC236}">
                <a16:creationId xmlns:a16="http://schemas.microsoft.com/office/drawing/2014/main" id="{1E6BB99B-1E3E-4BBB-B28B-C2826BAF2087}"/>
              </a:ext>
            </a:extLst>
          </p:cNvPr>
          <p:cNvSpPr/>
          <p:nvPr/>
        </p:nvSpPr>
        <p:spPr>
          <a:xfrm>
            <a:off x="284018" y="856357"/>
            <a:ext cx="9566564" cy="6001643"/>
          </a:xfrm>
          <a:prstGeom prst="rect">
            <a:avLst/>
          </a:prstGeom>
        </p:spPr>
        <p:txBody>
          <a:bodyPr wrap="square">
            <a:spAutoFit/>
          </a:bodyPr>
          <a:lstStyle/>
          <a:p>
            <a:pPr algn="just"/>
            <a:r>
              <a:rPr lang="tr-TR" sz="2400" b="1" dirty="0">
                <a:latin typeface="Times New Roman" panose="02020603050405020304" pitchFamily="18" charset="0"/>
                <a:cs typeface="Times New Roman" panose="02020603050405020304" pitchFamily="18" charset="0"/>
              </a:rPr>
              <a:t>4.</a:t>
            </a:r>
            <a:r>
              <a:rPr lang="tr-TR" sz="2400" dirty="0">
                <a:latin typeface="Times New Roman" panose="02020603050405020304" pitchFamily="18" charset="0"/>
                <a:cs typeface="Times New Roman" panose="02020603050405020304" pitchFamily="18" charset="0"/>
              </a:rPr>
              <a:t>Turizm ürünlerine yönelik talep, mevsimsel dalgalanmalar gösterir. Bu özellik turizm pazarlaması etkinliklerinin her zaman başarılı olmasını engelleyebilmesinin  yanı sıra, müşterilerin çeşitli özelliklerine göre ayrıma tabi tutulmasında zorunlu hale getirmektedir.</a:t>
            </a:r>
          </a:p>
          <a:p>
            <a:pPr algn="just"/>
            <a:endParaRPr lang="tr-TR" sz="2400" dirty="0">
              <a:latin typeface="Times New Roman" panose="02020603050405020304" pitchFamily="18" charset="0"/>
              <a:cs typeface="Times New Roman" panose="02020603050405020304" pitchFamily="18" charset="0"/>
            </a:endParaRPr>
          </a:p>
          <a:p>
            <a:pPr algn="just"/>
            <a:r>
              <a:rPr lang="tr-TR" sz="2400" b="1" dirty="0">
                <a:latin typeface="Times New Roman" panose="02020603050405020304" pitchFamily="18" charset="0"/>
                <a:cs typeface="Times New Roman" panose="02020603050405020304" pitchFamily="18" charset="0"/>
              </a:rPr>
              <a:t>5.</a:t>
            </a:r>
            <a:r>
              <a:rPr lang="tr-TR" sz="2400" dirty="0">
                <a:latin typeface="Times New Roman" panose="02020603050405020304" pitchFamily="18" charset="0"/>
                <a:cs typeface="Times New Roman" panose="02020603050405020304" pitchFamily="18" charset="0"/>
              </a:rPr>
              <a:t>Turizm ürününün soyut özelliği depolanamamasını ortaya çıkarmaktadır. Depolanamama özelliği, turizm pazarlamasının etkinliklerinin önemini daha da önemli kılmakta ve önemini arttırmaktadır. Zira belli bir tarih için odalarının satışını yapamayan bir otel için bu durum zarardır ve telafisi yoktur.</a:t>
            </a:r>
          </a:p>
          <a:p>
            <a:pPr algn="just"/>
            <a:endParaRPr lang="tr-TR" sz="2400" dirty="0">
              <a:latin typeface="Times New Roman" panose="02020603050405020304" pitchFamily="18" charset="0"/>
              <a:cs typeface="Times New Roman" panose="02020603050405020304" pitchFamily="18" charset="0"/>
            </a:endParaRPr>
          </a:p>
          <a:p>
            <a:pPr algn="just"/>
            <a:r>
              <a:rPr lang="tr-TR" sz="2400" b="1" dirty="0">
                <a:latin typeface="Times New Roman" panose="02020603050405020304" pitchFamily="18" charset="0"/>
                <a:cs typeface="Times New Roman" panose="02020603050405020304" pitchFamily="18" charset="0"/>
              </a:rPr>
              <a:t>6.</a:t>
            </a:r>
            <a:r>
              <a:rPr lang="tr-TR" sz="2400" dirty="0">
                <a:latin typeface="Times New Roman" panose="02020603050405020304" pitchFamily="18" charset="0"/>
                <a:cs typeface="Times New Roman" panose="02020603050405020304" pitchFamily="18" charset="0"/>
              </a:rPr>
              <a:t>Turizm pazarlamasında insan unsuru çok önemlidir. Turizm ürününün ortaya çıkarılmasında hem dış müşterinin ve hem de iç müşteri olarak tabir edilen iş görenler ile yöneticilerin etkisi bulunmaktadır. Dolayısıyla müşteri tatmininin yaratılabilmesi için özellikle iş görenlerin iş tatminleri son derece önemlidir.</a:t>
            </a:r>
          </a:p>
        </p:txBody>
      </p:sp>
    </p:spTree>
    <p:extLst>
      <p:ext uri="{BB962C8B-B14F-4D97-AF65-F5344CB8AC3E}">
        <p14:creationId xmlns:p14="http://schemas.microsoft.com/office/powerpoint/2010/main" val="715666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654666" y="297872"/>
            <a:ext cx="8596668" cy="1320800"/>
          </a:xfrm>
        </p:spPr>
        <p:txBody>
          <a:bodyPr/>
          <a:lstStyle/>
          <a:p>
            <a:r>
              <a:rPr lang="tr-TR" b="1" dirty="0"/>
              <a:t>TURİZM PAZARLAMASININ ÖZELLİKLERİ</a:t>
            </a:r>
            <a:r>
              <a:rPr lang="tr-TR" dirty="0"/>
              <a:t/>
            </a:r>
            <a:br>
              <a:rPr lang="tr-TR" dirty="0"/>
            </a:br>
            <a:endParaRPr lang="tr-TR" dirty="0"/>
          </a:p>
        </p:txBody>
      </p:sp>
      <p:sp>
        <p:nvSpPr>
          <p:cNvPr id="4" name="Dikdörtgen 3">
            <a:extLst>
              <a:ext uri="{FF2B5EF4-FFF2-40B4-BE49-F238E27FC236}">
                <a16:creationId xmlns:a16="http://schemas.microsoft.com/office/drawing/2014/main" id="{1E6BB99B-1E3E-4BBB-B28B-C2826BAF2087}"/>
              </a:ext>
            </a:extLst>
          </p:cNvPr>
          <p:cNvSpPr/>
          <p:nvPr/>
        </p:nvSpPr>
        <p:spPr>
          <a:xfrm>
            <a:off x="284017" y="856357"/>
            <a:ext cx="10054937" cy="5693866"/>
          </a:xfrm>
          <a:prstGeom prst="rect">
            <a:avLst/>
          </a:prstGeom>
        </p:spPr>
        <p:txBody>
          <a:bodyPr wrap="square">
            <a:spAutoFit/>
          </a:bodyPr>
          <a:lstStyle/>
          <a:p>
            <a:pPr algn="just"/>
            <a:r>
              <a:rPr lang="tr-TR" sz="2600" b="1" dirty="0">
                <a:latin typeface="Times New Roman" panose="02020603050405020304" pitchFamily="18" charset="0"/>
                <a:cs typeface="Times New Roman" panose="02020603050405020304" pitchFamily="18" charset="0"/>
              </a:rPr>
              <a:t>7.</a:t>
            </a:r>
            <a:r>
              <a:rPr lang="tr-TR" sz="2600" dirty="0">
                <a:latin typeface="Times New Roman" panose="02020603050405020304" pitchFamily="18" charset="0"/>
                <a:cs typeface="Times New Roman" panose="02020603050405020304" pitchFamily="18" charset="0"/>
              </a:rPr>
              <a:t>Turizm ürünü üretildiği ortamdan yalıtılarak müşteriye sunulmaz. Bu otel işletmesinin bulunduğu turizm bölgesinin deniz, göl, nehir kıyısında veya dağ eteğinde olması, turizm ürününün diğer özelliklerini oluşturur.</a:t>
            </a:r>
          </a:p>
          <a:p>
            <a:pPr algn="just"/>
            <a:endParaRPr lang="tr-TR" sz="2600" dirty="0">
              <a:latin typeface="Times New Roman" panose="02020603050405020304" pitchFamily="18" charset="0"/>
              <a:cs typeface="Times New Roman" panose="02020603050405020304" pitchFamily="18" charset="0"/>
            </a:endParaRPr>
          </a:p>
          <a:p>
            <a:pPr algn="just"/>
            <a:r>
              <a:rPr lang="tr-TR" sz="2600" b="1" dirty="0">
                <a:latin typeface="Times New Roman" panose="02020603050405020304" pitchFamily="18" charset="0"/>
                <a:cs typeface="Times New Roman" panose="02020603050405020304" pitchFamily="18" charset="0"/>
              </a:rPr>
              <a:t>8.</a:t>
            </a:r>
            <a:r>
              <a:rPr lang="tr-TR" sz="2600" dirty="0">
                <a:latin typeface="Times New Roman" panose="02020603050405020304" pitchFamily="18" charset="0"/>
                <a:cs typeface="Times New Roman" panose="02020603050405020304" pitchFamily="18" charset="0"/>
              </a:rPr>
              <a:t>Turizm pazarlamasının işlevleri arasında yalnızca bir noktada hizmet sunumu ve ürünün satışını yapmak bulunmaktadır. Turizm pazarlaması turistlerin sürekli yaşamlarını sürdürdüğü yerden ayrılmalarıyla başlar ve yeniden oraya dönünceye kadar yaptıkları çok boyutlu tüketimi dikkate alan bir bütünlük içerisinde ele alınması gerekir.</a:t>
            </a:r>
          </a:p>
          <a:p>
            <a:pPr algn="just"/>
            <a:endParaRPr lang="tr-TR" sz="2600" dirty="0">
              <a:latin typeface="Times New Roman" panose="02020603050405020304" pitchFamily="18" charset="0"/>
              <a:cs typeface="Times New Roman" panose="02020603050405020304" pitchFamily="18" charset="0"/>
            </a:endParaRPr>
          </a:p>
          <a:p>
            <a:pPr algn="just"/>
            <a:r>
              <a:rPr lang="tr-TR" sz="2600" b="1" dirty="0">
                <a:latin typeface="Times New Roman" panose="02020603050405020304" pitchFamily="18" charset="0"/>
                <a:cs typeface="Times New Roman" panose="02020603050405020304" pitchFamily="18" charset="0"/>
              </a:rPr>
              <a:t>9.</a:t>
            </a:r>
            <a:r>
              <a:rPr lang="tr-TR" sz="2600" dirty="0">
                <a:latin typeface="Times New Roman" panose="02020603050405020304" pitchFamily="18" charset="0"/>
                <a:cs typeface="Times New Roman" panose="02020603050405020304" pitchFamily="18" charset="0"/>
              </a:rPr>
              <a:t>Turizm ürünü, birey sürekli yaşamını sürdürdüğü ortama döndüğünde sona erer, dolayısıyla mal pazarlamasında olduğu gibi malın satımından sonra garanti süresi ve satış sonrası hizmet gibi garantileri yoktur. Ancak müşterilerin tatmininin takip edilmesi gibi satış sonrası faaliyetler vardır.</a:t>
            </a:r>
          </a:p>
        </p:txBody>
      </p:sp>
    </p:spTree>
    <p:extLst>
      <p:ext uri="{BB962C8B-B14F-4D97-AF65-F5344CB8AC3E}">
        <p14:creationId xmlns:p14="http://schemas.microsoft.com/office/powerpoint/2010/main" val="2485597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654666" y="297872"/>
            <a:ext cx="8596668" cy="1320800"/>
          </a:xfrm>
        </p:spPr>
        <p:txBody>
          <a:bodyPr/>
          <a:lstStyle/>
          <a:p>
            <a:r>
              <a:rPr lang="tr-TR" b="1" dirty="0"/>
              <a:t>TURİZM PAZARLAMASININ ÖZELLİKLERİ</a:t>
            </a:r>
            <a:r>
              <a:rPr lang="tr-TR" dirty="0"/>
              <a:t/>
            </a:r>
            <a:br>
              <a:rPr lang="tr-TR" dirty="0"/>
            </a:br>
            <a:endParaRPr lang="tr-TR" dirty="0"/>
          </a:p>
        </p:txBody>
      </p:sp>
      <p:sp>
        <p:nvSpPr>
          <p:cNvPr id="4" name="Dikdörtgen 3">
            <a:extLst>
              <a:ext uri="{FF2B5EF4-FFF2-40B4-BE49-F238E27FC236}">
                <a16:creationId xmlns:a16="http://schemas.microsoft.com/office/drawing/2014/main" id="{1E6BB99B-1E3E-4BBB-B28B-C2826BAF2087}"/>
              </a:ext>
            </a:extLst>
          </p:cNvPr>
          <p:cNvSpPr/>
          <p:nvPr/>
        </p:nvSpPr>
        <p:spPr>
          <a:xfrm>
            <a:off x="284017" y="856357"/>
            <a:ext cx="10054937" cy="5693866"/>
          </a:xfrm>
          <a:prstGeom prst="rect">
            <a:avLst/>
          </a:prstGeom>
        </p:spPr>
        <p:txBody>
          <a:bodyPr wrap="square">
            <a:spAutoFit/>
          </a:bodyPr>
          <a:lstStyle/>
          <a:p>
            <a:pPr algn="just"/>
            <a:r>
              <a:rPr lang="tr-TR" sz="2800" b="1" dirty="0">
                <a:latin typeface="Times New Roman" panose="02020603050405020304" pitchFamily="18" charset="0"/>
                <a:cs typeface="Times New Roman" panose="02020603050405020304" pitchFamily="18" charset="0"/>
              </a:rPr>
              <a:t>10.</a:t>
            </a:r>
            <a:r>
              <a:rPr lang="tr-TR" sz="2800" dirty="0">
                <a:latin typeface="Times New Roman" panose="02020603050405020304" pitchFamily="18" charset="0"/>
                <a:cs typeface="Times New Roman" panose="02020603050405020304" pitchFamily="18" charset="0"/>
              </a:rPr>
              <a:t>Turizm pazarlaması farklı bir müşteri davranışına göre farklı turizm biçimlerinin bulunduğu, dolayısıyla belirgin ve durağan bir tüketim kitlesine göre değil, değişken bir kitleye göre çalışmayı ön görür.</a:t>
            </a:r>
          </a:p>
          <a:p>
            <a:pPr algn="just"/>
            <a:endParaRPr lang="tr-TR" sz="2800" dirty="0">
              <a:latin typeface="Times New Roman" panose="02020603050405020304" pitchFamily="18" charset="0"/>
              <a:cs typeface="Times New Roman" panose="02020603050405020304" pitchFamily="18" charset="0"/>
            </a:endParaRPr>
          </a:p>
          <a:p>
            <a:pPr algn="just"/>
            <a:r>
              <a:rPr lang="tr-TR" sz="2800" b="1" dirty="0">
                <a:latin typeface="Times New Roman" panose="02020603050405020304" pitchFamily="18" charset="0"/>
                <a:cs typeface="Times New Roman" panose="02020603050405020304" pitchFamily="18" charset="0"/>
              </a:rPr>
              <a:t>11.</a:t>
            </a:r>
            <a:r>
              <a:rPr lang="tr-TR" sz="2800" dirty="0">
                <a:latin typeface="Times New Roman" panose="02020603050405020304" pitchFamily="18" charset="0"/>
                <a:cs typeface="Times New Roman" panose="02020603050405020304" pitchFamily="18" charset="0"/>
              </a:rPr>
              <a:t>Turizm pazarlaması diğer sektörler için ekonomik bir anlamı olmayan deniz, güneş, iklim, nezaket, güler yüzlülük, gelenek ve görenekler gibi doğal ve toplumsal veriler ile tarihsel ve arkeolojik değerler gibi sosyoekonomik ürünlerin pazarlaması ile ilgilenir.</a:t>
            </a:r>
          </a:p>
          <a:p>
            <a:pPr algn="just"/>
            <a:endParaRPr lang="tr-TR" sz="2800" dirty="0">
              <a:latin typeface="Times New Roman" panose="02020603050405020304" pitchFamily="18" charset="0"/>
              <a:cs typeface="Times New Roman" panose="02020603050405020304" pitchFamily="18" charset="0"/>
            </a:endParaRPr>
          </a:p>
          <a:p>
            <a:pPr algn="just"/>
            <a:r>
              <a:rPr lang="tr-TR" sz="2800" b="1" dirty="0">
                <a:latin typeface="Times New Roman" panose="02020603050405020304" pitchFamily="18" charset="0"/>
                <a:cs typeface="Times New Roman" panose="02020603050405020304" pitchFamily="18" charset="0"/>
              </a:rPr>
              <a:t>12.</a:t>
            </a:r>
            <a:r>
              <a:rPr lang="tr-TR" sz="2800" dirty="0">
                <a:latin typeface="Times New Roman" panose="02020603050405020304" pitchFamily="18" charset="0"/>
                <a:cs typeface="Times New Roman" panose="02020603050405020304" pitchFamily="18" charset="0"/>
              </a:rPr>
              <a:t>Turizm ürünlerinin kalite ve içerikleri günden güne, müşteriden müşteriye, işletmeden işletmeye değişerek farklı ürünler ortaya çıkarabilmektedir.</a:t>
            </a:r>
          </a:p>
        </p:txBody>
      </p:sp>
    </p:spTree>
    <p:extLst>
      <p:ext uri="{BB962C8B-B14F-4D97-AF65-F5344CB8AC3E}">
        <p14:creationId xmlns:p14="http://schemas.microsoft.com/office/powerpoint/2010/main" val="743756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718694" y="935083"/>
            <a:ext cx="8596668" cy="1320800"/>
          </a:xfrm>
        </p:spPr>
        <p:txBody>
          <a:bodyPr>
            <a:normAutofit fontScale="90000"/>
          </a:bodyPr>
          <a:lstStyle/>
          <a:p>
            <a:r>
              <a:rPr lang="tr-TR" b="1" dirty="0" smtClean="0"/>
              <a:t>Kaynakça</a:t>
            </a:r>
            <a:br>
              <a:rPr lang="tr-TR" b="1" dirty="0" smtClean="0"/>
            </a:br>
            <a:r>
              <a:rPr lang="tr-TR" b="1" dirty="0"/>
              <a:t/>
            </a:r>
            <a:br>
              <a:rPr lang="tr-TR" b="1" dirty="0"/>
            </a:br>
            <a:endParaRPr lang="tr-TR" dirty="0"/>
          </a:p>
        </p:txBody>
      </p:sp>
      <p:sp>
        <p:nvSpPr>
          <p:cNvPr id="3" name="Unvan 1">
            <a:extLst>
              <a:ext uri="{FF2B5EF4-FFF2-40B4-BE49-F238E27FC236}">
                <a16:creationId xmlns:a16="http://schemas.microsoft.com/office/drawing/2014/main" id="{84BAAAE3-2F95-4666-83AB-7A974851554E}"/>
              </a:ext>
            </a:extLst>
          </p:cNvPr>
          <p:cNvSpPr txBox="1">
            <a:spLocks/>
          </p:cNvSpPr>
          <p:nvPr/>
        </p:nvSpPr>
        <p:spPr>
          <a:xfrm>
            <a:off x="718694" y="2672443"/>
            <a:ext cx="9583546" cy="31884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400" b="1" dirty="0" smtClean="0"/>
              <a:t>Nazmi Kozak, Turizm Pazarlaması, Detay Yayıncılık</a:t>
            </a:r>
          </a:p>
          <a:p>
            <a:endParaRPr lang="tr-TR" sz="2400" b="1" dirty="0"/>
          </a:p>
          <a:p>
            <a:r>
              <a:rPr lang="tr-TR" sz="2400" b="1" dirty="0" smtClean="0"/>
              <a:t/>
            </a:r>
            <a:br>
              <a:rPr lang="tr-TR" sz="2400" b="1" dirty="0" smtClean="0"/>
            </a:br>
            <a:r>
              <a:rPr lang="tr-TR" sz="2400" b="1" dirty="0" smtClean="0"/>
              <a:t>Bahattin </a:t>
            </a:r>
            <a:r>
              <a:rPr lang="tr-TR" sz="2400" b="1" dirty="0" err="1" smtClean="0"/>
              <a:t>Rızaoğlu</a:t>
            </a:r>
            <a:r>
              <a:rPr lang="tr-TR" sz="2400" b="1" dirty="0" smtClean="0"/>
              <a:t>, </a:t>
            </a:r>
            <a:r>
              <a:rPr lang="tr-TR" sz="2400" b="1" dirty="0"/>
              <a:t>Turizm Pazarlaması, Detay </a:t>
            </a:r>
            <a:r>
              <a:rPr lang="tr-TR" sz="2400" b="1" dirty="0" smtClean="0"/>
              <a:t>Yayıncılık</a:t>
            </a:r>
          </a:p>
          <a:p>
            <a:endParaRPr lang="tr-TR" sz="2400" b="1" dirty="0" smtClean="0"/>
          </a:p>
          <a:p>
            <a:endParaRPr lang="tr-TR" sz="2400" b="1" dirty="0"/>
          </a:p>
          <a:p>
            <a:r>
              <a:rPr lang="tr-TR" sz="2400" b="1" dirty="0" smtClean="0"/>
              <a:t>Hacıoğlu Necdet, </a:t>
            </a:r>
            <a:r>
              <a:rPr lang="tr-TR" sz="2400" b="1" dirty="0"/>
              <a:t>Turizm Pazarlaması, </a:t>
            </a:r>
            <a:r>
              <a:rPr lang="tr-TR" sz="2400" b="1" dirty="0" smtClean="0"/>
              <a:t>Nobel </a:t>
            </a:r>
            <a:r>
              <a:rPr lang="tr-TR" sz="2400" b="1" dirty="0"/>
              <a:t>Yayıncılık</a:t>
            </a:r>
          </a:p>
          <a:p>
            <a:endParaRPr lang="tr-TR" sz="2400" b="1" dirty="0"/>
          </a:p>
          <a:p>
            <a:endParaRPr lang="tr-TR" sz="2400" dirty="0"/>
          </a:p>
        </p:txBody>
      </p:sp>
    </p:spTree>
    <p:extLst>
      <p:ext uri="{BB962C8B-B14F-4D97-AF65-F5344CB8AC3E}">
        <p14:creationId xmlns:p14="http://schemas.microsoft.com/office/powerpoint/2010/main" val="2636548730"/>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248</TotalTime>
  <Words>442</Words>
  <Application>Microsoft Office PowerPoint</Application>
  <PresentationFormat>Geniş ekran</PresentationFormat>
  <Paragraphs>30</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Times New Roman</vt:lpstr>
      <vt:lpstr>Trebuchet MS</vt:lpstr>
      <vt:lpstr>Wingdings 3</vt:lpstr>
      <vt:lpstr>Yüzeyler</vt:lpstr>
      <vt:lpstr>TURİZM PAZARLAMASI</vt:lpstr>
      <vt:lpstr>TURİZM PAZARLAMASININ ÖZELLİKLERİ </vt:lpstr>
      <vt:lpstr>TURİZM PAZARLAMASININ ÖZELLİKLERİ </vt:lpstr>
      <vt:lpstr>TURİZM PAZARLAMASININ ÖZELLİKLERİ </vt:lpstr>
      <vt:lpstr>TURİZM PAZARLAMASININ ÖZELLİKLERİ </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PAZARLAMASI</dc:title>
  <dc:creator>Fuat Atasoy</dc:creator>
  <cp:lastModifiedBy>Fuat Atasoy</cp:lastModifiedBy>
  <cp:revision>32</cp:revision>
  <dcterms:created xsi:type="dcterms:W3CDTF">2019-02-18T10:31:28Z</dcterms:created>
  <dcterms:modified xsi:type="dcterms:W3CDTF">2019-05-01T17:14:18Z</dcterms:modified>
</cp:coreProperties>
</file>