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383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9804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62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04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283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7055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716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20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1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18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229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FBD9DF6-C3EC-46A9-9E81-54615A1ED80D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6AF9C25-B50D-4B4A-B4CF-B048EFACE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713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SALMONELLA INFECTIONS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106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dıagnosıs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</a:t>
            </a:r>
            <a:r>
              <a:rPr lang="en-US" dirty="0" err="1" smtClean="0"/>
              <a:t>efinitive</a:t>
            </a:r>
            <a:r>
              <a:rPr lang="en-US" dirty="0" smtClean="0"/>
              <a:t> </a:t>
            </a:r>
            <a:r>
              <a:rPr lang="en-US" dirty="0"/>
              <a:t>diagnosis of PD or FT requires the isolation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identification </a:t>
            </a:r>
            <a:r>
              <a:rPr lang="en-US" dirty="0"/>
              <a:t>of </a:t>
            </a:r>
            <a:r>
              <a:rPr lang="en-US" i="1" dirty="0"/>
              <a:t>S</a:t>
            </a:r>
            <a:r>
              <a:rPr lang="en-US" dirty="0"/>
              <a:t>. </a:t>
            </a:r>
            <a:r>
              <a:rPr lang="en-US" dirty="0" err="1"/>
              <a:t>Pullorum</a:t>
            </a:r>
            <a:r>
              <a:rPr lang="en-US" dirty="0"/>
              <a:t> or </a:t>
            </a:r>
            <a:r>
              <a:rPr lang="en-US" i="1" dirty="0"/>
              <a:t>S</a:t>
            </a:r>
            <a:r>
              <a:rPr lang="en-US" dirty="0"/>
              <a:t>. </a:t>
            </a:r>
            <a:r>
              <a:rPr lang="en-US" dirty="0" err="1"/>
              <a:t>Gallinarum</a:t>
            </a:r>
            <a:r>
              <a:rPr lang="en-US" dirty="0"/>
              <a:t>, </a:t>
            </a:r>
            <a:r>
              <a:rPr lang="en-US" dirty="0" smtClean="0"/>
              <a:t>respectively</a:t>
            </a:r>
            <a:endParaRPr lang="tr-TR" dirty="0" smtClean="0"/>
          </a:p>
          <a:p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 smtClean="0"/>
              <a:t>serologic</a:t>
            </a:r>
            <a:r>
              <a:rPr lang="tr-TR" dirty="0"/>
              <a:t> </a:t>
            </a:r>
            <a:r>
              <a:rPr lang="en-US" dirty="0" smtClean="0"/>
              <a:t>findings </a:t>
            </a:r>
            <a:r>
              <a:rPr lang="en-US" dirty="0"/>
              <a:t>can be of major value in detecting </a:t>
            </a:r>
            <a:r>
              <a:rPr lang="en-US" dirty="0" smtClean="0"/>
              <a:t>infection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en-US" dirty="0" smtClean="0"/>
              <a:t>Serologic </a:t>
            </a:r>
            <a:r>
              <a:rPr lang="en-US" dirty="0"/>
              <a:t>tests to detect PD and FT include the </a:t>
            </a:r>
            <a:r>
              <a:rPr lang="en-US" dirty="0" smtClean="0"/>
              <a:t>macroscopic</a:t>
            </a:r>
            <a:r>
              <a:rPr lang="tr-TR" dirty="0" smtClean="0"/>
              <a:t> </a:t>
            </a:r>
            <a:r>
              <a:rPr lang="en-US" dirty="0" smtClean="0"/>
              <a:t>tube </a:t>
            </a:r>
            <a:r>
              <a:rPr lang="en-US" dirty="0"/>
              <a:t>agglutination (TA) test, rapid serum (RS) test, </a:t>
            </a:r>
            <a:r>
              <a:rPr lang="en-US" dirty="0" smtClean="0"/>
              <a:t>stained</a:t>
            </a:r>
            <a:r>
              <a:rPr lang="tr-TR" dirty="0" smtClean="0"/>
              <a:t> </a:t>
            </a:r>
            <a:r>
              <a:rPr lang="en-US" dirty="0" smtClean="0"/>
              <a:t>antigen </a:t>
            </a:r>
            <a:r>
              <a:rPr lang="en-US" dirty="0"/>
              <a:t>whole blood (WB) test, and the </a:t>
            </a:r>
            <a:r>
              <a:rPr lang="en-US" dirty="0" err="1" smtClean="0"/>
              <a:t>microagglutination</a:t>
            </a:r>
            <a:r>
              <a:rPr lang="tr-TR" dirty="0"/>
              <a:t> </a:t>
            </a:r>
            <a:r>
              <a:rPr lang="tr-TR" dirty="0" smtClean="0"/>
              <a:t>(MA</a:t>
            </a:r>
            <a:r>
              <a:rPr lang="tr-TR" dirty="0"/>
              <a:t>) </a:t>
            </a:r>
            <a:r>
              <a:rPr lang="tr-TR" dirty="0" smtClean="0"/>
              <a:t>test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Salmonella</a:t>
            </a:r>
            <a:r>
              <a:rPr lang="tr-TR" dirty="0" smtClean="0"/>
              <a:t> </a:t>
            </a:r>
            <a:r>
              <a:rPr lang="tr-TR" dirty="0" err="1" smtClean="0"/>
              <a:t>Serotyping</a:t>
            </a:r>
            <a:r>
              <a:rPr lang="tr-TR" dirty="0" smtClean="0"/>
              <a:t> </a:t>
            </a:r>
            <a:r>
              <a:rPr lang="tr-TR" dirty="0" err="1" smtClean="0"/>
              <a:t>method</a:t>
            </a:r>
            <a:r>
              <a:rPr lang="tr-TR" dirty="0" smtClean="0"/>
              <a:t> (ISO6579)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0726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treatment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Nalidixic</a:t>
            </a:r>
            <a:r>
              <a:rPr lang="tr-TR" dirty="0" smtClean="0"/>
              <a:t> </a:t>
            </a:r>
            <a:r>
              <a:rPr lang="tr-TR" dirty="0" err="1" smtClean="0"/>
              <a:t>asid</a:t>
            </a:r>
            <a:endParaRPr lang="tr-TR" dirty="0"/>
          </a:p>
          <a:p>
            <a:r>
              <a:rPr lang="tr-TR" dirty="0" err="1" smtClean="0"/>
              <a:t>Enrofloxacin</a:t>
            </a:r>
            <a:endParaRPr lang="tr-TR" dirty="0" smtClean="0"/>
          </a:p>
          <a:p>
            <a:r>
              <a:rPr lang="tr-TR" dirty="0" err="1" smtClean="0"/>
              <a:t>Amoxicillin</a:t>
            </a:r>
            <a:endParaRPr lang="tr-TR" dirty="0" smtClean="0"/>
          </a:p>
          <a:p>
            <a:r>
              <a:rPr lang="tr-TR" dirty="0" err="1" smtClean="0"/>
              <a:t>Ampiciline</a:t>
            </a:r>
            <a:endParaRPr lang="tr-TR" dirty="0"/>
          </a:p>
          <a:p>
            <a:r>
              <a:rPr lang="tr-TR" dirty="0" err="1" smtClean="0"/>
              <a:t>Gentamicin</a:t>
            </a:r>
            <a:endParaRPr lang="tr-TR" dirty="0" smtClean="0"/>
          </a:p>
          <a:p>
            <a:r>
              <a:rPr lang="tr-TR" dirty="0" err="1" smtClean="0"/>
              <a:t>Tetracycline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9306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Protectıon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includes</a:t>
            </a:r>
            <a:r>
              <a:rPr lang="tr-TR" dirty="0" smtClean="0"/>
              <a:t> </a:t>
            </a:r>
            <a:r>
              <a:rPr lang="tr-TR" dirty="0" err="1" smtClean="0"/>
              <a:t>preventing</a:t>
            </a:r>
            <a:r>
              <a:rPr lang="tr-TR" dirty="0" smtClean="0"/>
              <a:t> </a:t>
            </a:r>
            <a:r>
              <a:rPr lang="tr-TR" dirty="0" err="1" smtClean="0"/>
              <a:t>chicks</a:t>
            </a:r>
            <a:r>
              <a:rPr lang="tr-TR" dirty="0" smtClean="0"/>
              <a:t> </a:t>
            </a: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indirectly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contact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i="1" dirty="0"/>
              <a:t>S</a:t>
            </a:r>
            <a:r>
              <a:rPr lang="tr-TR" dirty="0"/>
              <a:t>. </a:t>
            </a:r>
            <a:r>
              <a:rPr lang="tr-TR" dirty="0" err="1"/>
              <a:t>Pullorum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i="1" dirty="0"/>
              <a:t>S</a:t>
            </a:r>
            <a:r>
              <a:rPr lang="tr-TR" dirty="0"/>
              <a:t>. </a:t>
            </a:r>
            <a:r>
              <a:rPr lang="tr-TR" dirty="0" err="1" smtClean="0"/>
              <a:t>Gallinarum</a:t>
            </a:r>
            <a:endParaRPr lang="tr-TR" dirty="0" smtClean="0"/>
          </a:p>
          <a:p>
            <a:r>
              <a:rPr lang="tr-TR" dirty="0" err="1" smtClean="0"/>
              <a:t>Chicks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young</a:t>
            </a:r>
            <a:r>
              <a:rPr lang="tr-TR" dirty="0" smtClean="0"/>
              <a:t> </a:t>
            </a:r>
            <a:r>
              <a:rPr lang="tr-TR" dirty="0" err="1" smtClean="0"/>
              <a:t>chicks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separeted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clean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endParaRPr lang="tr-TR" dirty="0" smtClean="0"/>
          </a:p>
          <a:p>
            <a:r>
              <a:rPr lang="tr-TR" dirty="0" err="1" smtClean="0"/>
              <a:t>Flocks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separeted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flocks</a:t>
            </a:r>
            <a:endParaRPr lang="tr-TR" dirty="0" smtClean="0"/>
          </a:p>
          <a:p>
            <a:r>
              <a:rPr lang="tr-TR" dirty="0" err="1" smtClean="0"/>
              <a:t>Biosecurtiy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159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regulatıons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altLang="tr-TR" dirty="0"/>
              <a:t>Türkiye'de Tavukların </a:t>
            </a:r>
            <a:r>
              <a:rPr lang="tr-TR" altLang="tr-TR" dirty="0" err="1"/>
              <a:t>Salmonellozis'i</a:t>
            </a:r>
            <a:r>
              <a:rPr lang="tr-TR" altLang="tr-TR" dirty="0"/>
              <a:t> 3285 sayılı Hayvan Sağlığı ve Zabıtası Kanunu'na göre "İhbarı Mecburi Hayvan Hastalıkları" kapsamında olup, damızlık kümeslerin </a:t>
            </a:r>
            <a:r>
              <a:rPr lang="tr-TR" altLang="tr-TR" dirty="0" err="1"/>
              <a:t>Salmonella</a:t>
            </a:r>
            <a:r>
              <a:rPr lang="tr-TR" altLang="tr-TR" dirty="0"/>
              <a:t> </a:t>
            </a:r>
            <a:r>
              <a:rPr lang="tr-TR" altLang="tr-TR" dirty="0" err="1"/>
              <a:t>pullorum</a:t>
            </a:r>
            <a:r>
              <a:rPr lang="tr-TR" altLang="tr-TR" dirty="0"/>
              <a:t>/</a:t>
            </a:r>
            <a:r>
              <a:rPr lang="tr-TR" altLang="tr-TR" dirty="0" err="1"/>
              <a:t>gallinarum</a:t>
            </a:r>
            <a:r>
              <a:rPr lang="tr-TR" altLang="tr-TR" dirty="0"/>
              <a:t> yönünden kontrolü de son olarak 1998'de Tarım ve </a:t>
            </a:r>
            <a:r>
              <a:rPr lang="tr-TR" altLang="tr-TR" dirty="0" err="1"/>
              <a:t>Köyişleri</a:t>
            </a:r>
            <a:r>
              <a:rPr lang="tr-TR" altLang="tr-TR" dirty="0"/>
              <a:t> Bakanlığı'nın çıkarmış olduğu "Kuluçkahane ve Damızlık İşletmelerinin Sağlık ve Kontrol Yönetmeliği ve Talimatı" ile düzenlenmiştir.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8923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Paratyphoıd</a:t>
            </a:r>
            <a:r>
              <a:rPr lang="tr-TR" dirty="0" smtClean="0"/>
              <a:t> </a:t>
            </a:r>
            <a:r>
              <a:rPr lang="tr-TR" dirty="0" err="1" smtClean="0"/>
              <a:t>ınfectıons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0124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numerous motile members of the bacterial </a:t>
            </a:r>
            <a:r>
              <a:rPr lang="en-US" dirty="0" smtClean="0"/>
              <a:t>genus</a:t>
            </a:r>
            <a:r>
              <a:rPr lang="tr-TR" dirty="0" smtClean="0"/>
              <a:t> </a:t>
            </a:r>
            <a:r>
              <a:rPr lang="en-US" i="1" dirty="0" smtClean="0"/>
              <a:t>Salmonella </a:t>
            </a:r>
            <a:r>
              <a:rPr lang="en-US" dirty="0"/>
              <a:t>are collectively referred to as paratyphoid (PT) </a:t>
            </a:r>
            <a:r>
              <a:rPr lang="en-US" dirty="0" smtClean="0"/>
              <a:t>salmonellae</a:t>
            </a:r>
            <a:endParaRPr lang="tr-TR" dirty="0" smtClean="0"/>
          </a:p>
          <a:p>
            <a:r>
              <a:rPr lang="tr-TR" dirty="0" err="1" smtClean="0"/>
              <a:t>Mostly</a:t>
            </a:r>
            <a:r>
              <a:rPr lang="tr-TR" dirty="0" smtClean="0"/>
              <a:t> </a:t>
            </a:r>
            <a:r>
              <a:rPr lang="tr-TR" i="1" dirty="0" smtClean="0"/>
              <a:t>S.</a:t>
            </a:r>
            <a:r>
              <a:rPr lang="tr-TR" dirty="0" smtClean="0"/>
              <a:t> </a:t>
            </a:r>
            <a:r>
              <a:rPr lang="tr-TR" dirty="0" err="1" smtClean="0"/>
              <a:t>Enteritidis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smtClean="0"/>
              <a:t>S</a:t>
            </a:r>
            <a:r>
              <a:rPr lang="tr-TR" dirty="0" smtClean="0"/>
              <a:t>. </a:t>
            </a:r>
            <a:r>
              <a:rPr lang="tr-TR" dirty="0" err="1" smtClean="0"/>
              <a:t>Typhimurium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0935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epıdemıology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dirty="0"/>
              <a:t>PT salmonellae are consistently reported to be among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leading </a:t>
            </a:r>
            <a:r>
              <a:rPr lang="en-US" dirty="0"/>
              <a:t>international sources of food-borne human </a:t>
            </a:r>
            <a:r>
              <a:rPr lang="en-US" dirty="0" smtClean="0"/>
              <a:t>disease</a:t>
            </a:r>
            <a:endParaRPr lang="tr-TR" dirty="0" smtClean="0"/>
          </a:p>
          <a:p>
            <a:pPr marL="514350" indent="-514350">
              <a:buFont typeface="+mj-lt"/>
              <a:buAutoNum type="romanUcPeriod"/>
            </a:pPr>
            <a:r>
              <a:rPr lang="en-US" dirty="0"/>
              <a:t>Poultry products are often identified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prominent </a:t>
            </a:r>
            <a:r>
              <a:rPr lang="en-US" dirty="0"/>
              <a:t>sources of salmonellae which </a:t>
            </a:r>
            <a:r>
              <a:rPr lang="en-US" dirty="0" smtClean="0"/>
              <a:t>cause</a:t>
            </a:r>
            <a:r>
              <a:rPr lang="tr-TR" dirty="0" smtClean="0"/>
              <a:t> PT </a:t>
            </a:r>
            <a:r>
              <a:rPr lang="tr-TR" dirty="0" err="1" smtClean="0"/>
              <a:t>infection</a:t>
            </a:r>
            <a:endParaRPr lang="tr-TR" dirty="0" smtClean="0"/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E</a:t>
            </a:r>
            <a:r>
              <a:rPr lang="en-US" dirty="0" err="1" smtClean="0"/>
              <a:t>ggs</a:t>
            </a:r>
            <a:r>
              <a:rPr lang="en-US" dirty="0" smtClean="0"/>
              <a:t> </a:t>
            </a:r>
            <a:r>
              <a:rPr lang="en-US" dirty="0"/>
              <a:t>and egg-containing foods have been implicated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principal vehicles for the transmission of </a:t>
            </a:r>
            <a:r>
              <a:rPr lang="en-US" i="1" dirty="0"/>
              <a:t>S</a:t>
            </a:r>
            <a:r>
              <a:rPr lang="en-US" dirty="0"/>
              <a:t>. </a:t>
            </a:r>
            <a:r>
              <a:rPr lang="en-US" dirty="0" err="1" smtClean="0"/>
              <a:t>Enteritidis</a:t>
            </a:r>
            <a:r>
              <a:rPr lang="tr-TR" dirty="0"/>
              <a:t> </a:t>
            </a:r>
            <a:r>
              <a:rPr lang="tr-TR" dirty="0" err="1" smtClean="0"/>
              <a:t>infections</a:t>
            </a:r>
            <a:r>
              <a:rPr lang="en-US" dirty="0" smtClean="0"/>
              <a:t> </a:t>
            </a:r>
            <a:r>
              <a:rPr lang="en-US" dirty="0"/>
              <a:t>human </a:t>
            </a:r>
            <a:r>
              <a:rPr lang="en-US" dirty="0" smtClean="0"/>
              <a:t>illness</a:t>
            </a:r>
            <a:endParaRPr lang="tr-TR" dirty="0" smtClean="0"/>
          </a:p>
          <a:p>
            <a:pPr marL="514350" indent="-514350">
              <a:buFont typeface="+mj-lt"/>
              <a:buAutoNum type="romanUcPeriod"/>
            </a:pPr>
            <a:r>
              <a:rPr lang="en-US" dirty="0"/>
              <a:t>Feeds containing contaminated animal </a:t>
            </a:r>
            <a:r>
              <a:rPr lang="en-US" dirty="0" err="1" smtClean="0"/>
              <a:t>proteins,vegetable</a:t>
            </a:r>
            <a:r>
              <a:rPr lang="en-US" dirty="0" smtClean="0"/>
              <a:t> </a:t>
            </a:r>
            <a:r>
              <a:rPr lang="en-US" dirty="0"/>
              <a:t>proteins, or cereals, or contaminated by </a:t>
            </a:r>
            <a:r>
              <a:rPr lang="en-US" dirty="0" smtClean="0"/>
              <a:t>vermin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wildlife, are potential sources of </a:t>
            </a:r>
            <a:r>
              <a:rPr lang="en-US" i="1" dirty="0"/>
              <a:t>Salmonella </a:t>
            </a:r>
            <a:r>
              <a:rPr lang="en-US" dirty="0"/>
              <a:t>in </a:t>
            </a:r>
            <a:r>
              <a:rPr lang="en-US" dirty="0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chickens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turkeys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3516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Clınıcal</a:t>
            </a:r>
            <a:r>
              <a:rPr lang="tr-TR" dirty="0" smtClean="0"/>
              <a:t> </a:t>
            </a:r>
            <a:r>
              <a:rPr lang="tr-TR" dirty="0" err="1" smtClean="0"/>
              <a:t>sıgns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Typically</a:t>
            </a:r>
            <a:r>
              <a:rPr lang="tr-TR" dirty="0" smtClean="0"/>
              <a:t> </a:t>
            </a:r>
            <a:r>
              <a:rPr lang="en-US" dirty="0" smtClean="0"/>
              <a:t>cause </a:t>
            </a:r>
            <a:r>
              <a:rPr lang="en-US" dirty="0"/>
              <a:t>clinical disease only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/>
              <a:t>young</a:t>
            </a:r>
            <a:r>
              <a:rPr lang="tr-TR" dirty="0"/>
              <a:t> </a:t>
            </a:r>
            <a:r>
              <a:rPr lang="tr-TR" dirty="0" err="1" smtClean="0"/>
              <a:t>birds</a:t>
            </a:r>
            <a:endParaRPr lang="tr-TR" dirty="0" smtClean="0"/>
          </a:p>
          <a:p>
            <a:r>
              <a:rPr lang="en-US" i="1" dirty="0"/>
              <a:t>Salmonella </a:t>
            </a:r>
            <a:r>
              <a:rPr lang="en-US" dirty="0"/>
              <a:t>contamination within eggs </a:t>
            </a:r>
            <a:r>
              <a:rPr lang="en-US" dirty="0" smtClean="0"/>
              <a:t>may</a:t>
            </a:r>
            <a:r>
              <a:rPr lang="tr-TR" dirty="0" smtClean="0"/>
              <a:t> </a:t>
            </a:r>
            <a:r>
              <a:rPr lang="en-US" dirty="0" smtClean="0"/>
              <a:t>lead </a:t>
            </a:r>
            <a:r>
              <a:rPr lang="en-US" dirty="0"/>
              <a:t>to embryo mortality or rapid death among newly </a:t>
            </a:r>
            <a:r>
              <a:rPr lang="en-US" dirty="0" smtClean="0"/>
              <a:t>hatched</a:t>
            </a:r>
            <a:r>
              <a:rPr lang="tr-TR" dirty="0" smtClean="0"/>
              <a:t> </a:t>
            </a:r>
            <a:r>
              <a:rPr lang="tr-TR" dirty="0" err="1" smtClean="0"/>
              <a:t>birds</a:t>
            </a:r>
            <a:endParaRPr lang="tr-TR" dirty="0" smtClean="0"/>
          </a:p>
          <a:p>
            <a:r>
              <a:rPr lang="en-US" dirty="0"/>
              <a:t>Typical signs of PT infection in chicks and </a:t>
            </a:r>
            <a:r>
              <a:rPr lang="en-US" dirty="0" err="1"/>
              <a:t>poults</a:t>
            </a:r>
            <a:r>
              <a:rPr lang="en-US" dirty="0"/>
              <a:t> </a:t>
            </a:r>
            <a:r>
              <a:rPr lang="en-US" dirty="0" smtClean="0"/>
              <a:t>include</a:t>
            </a:r>
            <a:r>
              <a:rPr lang="tr-TR" dirty="0" smtClean="0"/>
              <a:t>;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en-US" dirty="0" smtClean="0"/>
              <a:t>progressive </a:t>
            </a:r>
            <a:r>
              <a:rPr lang="en-US" dirty="0"/>
              <a:t>somnolence with closed eyes,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drooping </a:t>
            </a:r>
            <a:r>
              <a:rPr lang="en-US" dirty="0"/>
              <a:t>wings,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r</a:t>
            </a:r>
            <a:r>
              <a:rPr lang="en-US" dirty="0" err="1" smtClean="0"/>
              <a:t>uffled</a:t>
            </a:r>
            <a:r>
              <a:rPr lang="tr-TR" dirty="0" smtClean="0"/>
              <a:t> </a:t>
            </a:r>
            <a:r>
              <a:rPr lang="en-US" dirty="0" smtClean="0"/>
              <a:t>feathers</a:t>
            </a:r>
            <a:r>
              <a:rPr lang="en-US" dirty="0"/>
              <a:t>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shivering </a:t>
            </a:r>
            <a:r>
              <a:rPr lang="en-US" dirty="0"/>
              <a:t>and huddling near heat sources,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anorexia,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emaciation,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profuse </a:t>
            </a:r>
            <a:r>
              <a:rPr lang="en-US" dirty="0"/>
              <a:t>watery diarrhea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32898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necropsy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Liver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spleen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hypertropic</a:t>
            </a:r>
            <a:endParaRPr lang="tr-TR" dirty="0"/>
          </a:p>
          <a:p>
            <a:r>
              <a:rPr lang="tr-TR" dirty="0" err="1"/>
              <a:t>Egg</a:t>
            </a:r>
            <a:r>
              <a:rPr lang="tr-TR" dirty="0"/>
              <a:t> </a:t>
            </a:r>
            <a:r>
              <a:rPr lang="tr-TR" dirty="0" err="1"/>
              <a:t>yolk</a:t>
            </a:r>
            <a:r>
              <a:rPr lang="tr-TR" dirty="0"/>
              <a:t> is </a:t>
            </a:r>
            <a:r>
              <a:rPr lang="tr-TR" dirty="0" err="1"/>
              <a:t>generally</a:t>
            </a:r>
            <a:r>
              <a:rPr lang="tr-TR" dirty="0"/>
              <a:t> not </a:t>
            </a:r>
            <a:r>
              <a:rPr lang="tr-TR" dirty="0" err="1"/>
              <a:t>absorbed</a:t>
            </a:r>
            <a:r>
              <a:rPr lang="tr-TR" dirty="0"/>
              <a:t> in </a:t>
            </a:r>
            <a:r>
              <a:rPr lang="tr-TR" dirty="0" err="1" smtClean="0"/>
              <a:t>chicks</a:t>
            </a:r>
            <a:endParaRPr lang="tr-TR" dirty="0" smtClean="0"/>
          </a:p>
          <a:p>
            <a:r>
              <a:rPr lang="tr-TR" dirty="0" err="1"/>
              <a:t>Peritonitis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pericarditis</a:t>
            </a:r>
            <a:r>
              <a:rPr lang="tr-TR" dirty="0"/>
              <a:t> </a:t>
            </a:r>
            <a:r>
              <a:rPr lang="tr-TR" dirty="0" err="1"/>
              <a:t>could</a:t>
            </a:r>
            <a:r>
              <a:rPr lang="tr-TR" dirty="0"/>
              <a:t> be </a:t>
            </a:r>
            <a:r>
              <a:rPr lang="tr-TR" dirty="0" err="1"/>
              <a:t>observed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4048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dıagnosıs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Although clinical observations may suggest a PT </a:t>
            </a:r>
            <a:r>
              <a:rPr lang="en-US" dirty="0" smtClean="0"/>
              <a:t>infection,</a:t>
            </a:r>
            <a:r>
              <a:rPr lang="tr-TR" dirty="0" smtClean="0"/>
              <a:t> </a:t>
            </a:r>
            <a:r>
              <a:rPr lang="en-US" dirty="0" smtClean="0"/>
              <a:t>final </a:t>
            </a:r>
            <a:r>
              <a:rPr lang="en-US" dirty="0"/>
              <a:t>diagnosis depends on the isolation and identification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causative</a:t>
            </a:r>
            <a:r>
              <a:rPr lang="tr-TR" dirty="0" smtClean="0"/>
              <a:t> </a:t>
            </a:r>
            <a:r>
              <a:rPr lang="tr-TR" dirty="0" err="1" smtClean="0"/>
              <a:t>organisms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4261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Pullorum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endParaRPr lang="tr-TR" dirty="0" smtClean="0"/>
          </a:p>
          <a:p>
            <a:r>
              <a:rPr lang="tr-TR" dirty="0" err="1" smtClean="0"/>
              <a:t>Fowl</a:t>
            </a:r>
            <a:r>
              <a:rPr lang="tr-TR" dirty="0" smtClean="0"/>
              <a:t> </a:t>
            </a:r>
            <a:r>
              <a:rPr lang="tr-TR" dirty="0" err="1" smtClean="0"/>
              <a:t>Typhoid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6726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treatment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Tetracycline</a:t>
            </a:r>
            <a:endParaRPr lang="tr-TR" dirty="0" smtClean="0"/>
          </a:p>
          <a:p>
            <a:r>
              <a:rPr lang="tr-TR" dirty="0" err="1" smtClean="0"/>
              <a:t>Neomycin</a:t>
            </a:r>
            <a:endParaRPr lang="tr-TR" dirty="0" smtClean="0"/>
          </a:p>
          <a:p>
            <a:r>
              <a:rPr lang="tr-TR" dirty="0" err="1" smtClean="0"/>
              <a:t>Bacitracin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35851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Protectıon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Eggs</a:t>
            </a:r>
            <a:r>
              <a:rPr lang="tr-TR" dirty="0" smtClean="0"/>
              <a:t>, </a:t>
            </a:r>
            <a:r>
              <a:rPr lang="tr-TR" dirty="0" err="1" smtClean="0"/>
              <a:t>chicks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chickens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be </a:t>
            </a:r>
            <a:r>
              <a:rPr lang="tr-TR" dirty="0" err="1" smtClean="0"/>
              <a:t>taken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i="1" dirty="0" err="1" smtClean="0"/>
              <a:t>Salmonella</a:t>
            </a:r>
            <a:r>
              <a:rPr lang="tr-TR" dirty="0" err="1" smtClean="0"/>
              <a:t>-free</a:t>
            </a:r>
            <a:r>
              <a:rPr lang="tr-TR" dirty="0" smtClean="0"/>
              <a:t> </a:t>
            </a:r>
            <a:r>
              <a:rPr lang="tr-TR" dirty="0" err="1" smtClean="0"/>
              <a:t>flocks</a:t>
            </a:r>
            <a:endParaRPr lang="tr-TR" dirty="0" smtClean="0"/>
          </a:p>
          <a:p>
            <a:r>
              <a:rPr lang="tr-TR" dirty="0" err="1" smtClean="0"/>
              <a:t>Disinfection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sanitation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be </a:t>
            </a:r>
            <a:r>
              <a:rPr lang="tr-TR" dirty="0" err="1" smtClean="0"/>
              <a:t>conducted</a:t>
            </a:r>
            <a:endParaRPr lang="tr-TR" dirty="0" smtClean="0"/>
          </a:p>
          <a:p>
            <a:r>
              <a:rPr lang="tr-TR" dirty="0" err="1" smtClean="0"/>
              <a:t>Biosecurtiy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implemented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9994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vaccınatıon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Vaccination with either killed or live preparations can </a:t>
            </a:r>
            <a:r>
              <a:rPr lang="en-US" dirty="0" smtClean="0"/>
              <a:t>reduce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susceptibility of poultry to PT </a:t>
            </a:r>
            <a:r>
              <a:rPr lang="en-US" dirty="0" smtClean="0"/>
              <a:t>infection</a:t>
            </a:r>
            <a:endParaRPr lang="tr-TR" dirty="0" smtClean="0"/>
          </a:p>
          <a:p>
            <a:r>
              <a:rPr lang="tr-TR" dirty="0" smtClean="0"/>
              <a:t>Live </a:t>
            </a:r>
            <a:r>
              <a:rPr lang="tr-TR" dirty="0" err="1" smtClean="0"/>
              <a:t>vaccines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better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killed</a:t>
            </a:r>
            <a:r>
              <a:rPr lang="tr-TR" dirty="0" smtClean="0"/>
              <a:t> </a:t>
            </a:r>
            <a:r>
              <a:rPr lang="tr-TR" dirty="0" err="1" smtClean="0"/>
              <a:t>vaccines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2640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etıology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800" i="1" dirty="0" err="1" smtClean="0"/>
              <a:t>Salmonella</a:t>
            </a:r>
            <a:r>
              <a:rPr lang="tr-TR" sz="1800" i="1" dirty="0" smtClean="0"/>
              <a:t> </a:t>
            </a:r>
            <a:r>
              <a:rPr lang="tr-TR" sz="1800" i="1" dirty="0" err="1" smtClean="0"/>
              <a:t>enterica</a:t>
            </a:r>
            <a:r>
              <a:rPr lang="tr-TR" sz="1800" i="1" dirty="0" smtClean="0"/>
              <a:t> </a:t>
            </a:r>
            <a:r>
              <a:rPr lang="tr-TR" sz="1800" dirty="0" err="1" smtClean="0"/>
              <a:t>subsp</a:t>
            </a:r>
            <a:r>
              <a:rPr lang="tr-TR" sz="1800" dirty="0" smtClean="0"/>
              <a:t>. </a:t>
            </a:r>
            <a:r>
              <a:rPr lang="tr-TR" sz="1800" i="1" dirty="0" err="1"/>
              <a:t>e</a:t>
            </a:r>
            <a:r>
              <a:rPr lang="tr-TR" sz="1800" i="1" dirty="0" err="1" smtClean="0"/>
              <a:t>nterica</a:t>
            </a:r>
            <a:endParaRPr lang="tr-TR" sz="1800" i="1" dirty="0" smtClean="0"/>
          </a:p>
          <a:p>
            <a:r>
              <a:rPr lang="tr-TR" sz="1800" i="1" dirty="0" err="1" smtClean="0"/>
              <a:t>Salmonella</a:t>
            </a:r>
            <a:r>
              <a:rPr lang="tr-TR" sz="1800" i="1" dirty="0" smtClean="0"/>
              <a:t> </a:t>
            </a:r>
            <a:r>
              <a:rPr lang="tr-TR" sz="1800" i="1" dirty="0" err="1" smtClean="0"/>
              <a:t>enterica</a:t>
            </a:r>
            <a:r>
              <a:rPr lang="tr-TR" sz="1800" i="1" dirty="0" smtClean="0"/>
              <a:t> </a:t>
            </a:r>
            <a:r>
              <a:rPr lang="tr-TR" sz="1800" dirty="0" err="1" smtClean="0"/>
              <a:t>subsp</a:t>
            </a:r>
            <a:r>
              <a:rPr lang="tr-TR" sz="1800" dirty="0" smtClean="0"/>
              <a:t>. </a:t>
            </a:r>
            <a:r>
              <a:rPr lang="tr-TR" sz="1800" i="1" dirty="0" err="1"/>
              <a:t>s</a:t>
            </a:r>
            <a:r>
              <a:rPr lang="tr-TR" sz="1800" i="1" dirty="0" err="1" smtClean="0"/>
              <a:t>alamae</a:t>
            </a:r>
            <a:endParaRPr lang="tr-TR" sz="1800" i="1" dirty="0" smtClean="0"/>
          </a:p>
          <a:p>
            <a:r>
              <a:rPr lang="tr-TR" sz="1800" i="1" dirty="0" err="1"/>
              <a:t>Salmonella</a:t>
            </a:r>
            <a:r>
              <a:rPr lang="tr-TR" sz="1800" i="1" dirty="0"/>
              <a:t> </a:t>
            </a:r>
            <a:r>
              <a:rPr lang="tr-TR" sz="1800" i="1" dirty="0" err="1"/>
              <a:t>enterica</a:t>
            </a:r>
            <a:r>
              <a:rPr lang="tr-TR" sz="1800" dirty="0"/>
              <a:t> </a:t>
            </a:r>
            <a:r>
              <a:rPr lang="tr-TR" sz="1800" dirty="0" err="1"/>
              <a:t>subsp</a:t>
            </a:r>
            <a:r>
              <a:rPr lang="tr-TR" sz="1800" dirty="0"/>
              <a:t>. </a:t>
            </a:r>
            <a:r>
              <a:rPr lang="tr-TR" sz="1800" i="1" dirty="0" err="1"/>
              <a:t>a</a:t>
            </a:r>
            <a:r>
              <a:rPr lang="tr-TR" sz="1800" i="1" dirty="0" err="1" smtClean="0"/>
              <a:t>rizonae</a:t>
            </a:r>
            <a:endParaRPr lang="tr-TR" sz="1800" i="1" dirty="0" smtClean="0"/>
          </a:p>
          <a:p>
            <a:r>
              <a:rPr lang="tr-TR" sz="1800" i="1" dirty="0" err="1"/>
              <a:t>Salmonella</a:t>
            </a:r>
            <a:r>
              <a:rPr lang="tr-TR" sz="1800" i="1" dirty="0"/>
              <a:t> </a:t>
            </a:r>
            <a:r>
              <a:rPr lang="tr-TR" sz="1800" i="1" dirty="0" err="1"/>
              <a:t>enterica</a:t>
            </a:r>
            <a:r>
              <a:rPr lang="tr-TR" sz="1800" i="1" dirty="0"/>
              <a:t> </a:t>
            </a:r>
            <a:r>
              <a:rPr lang="tr-TR" sz="1800" dirty="0" err="1"/>
              <a:t>subsp</a:t>
            </a:r>
            <a:r>
              <a:rPr lang="tr-TR" sz="1800" dirty="0"/>
              <a:t>.</a:t>
            </a:r>
            <a:r>
              <a:rPr lang="tr-TR" sz="1800" i="1" dirty="0"/>
              <a:t> </a:t>
            </a:r>
            <a:r>
              <a:rPr lang="tr-TR" sz="1800" i="1" dirty="0" err="1" smtClean="0"/>
              <a:t>diarizonae</a:t>
            </a:r>
            <a:endParaRPr lang="tr-TR" sz="1800" i="1" dirty="0"/>
          </a:p>
          <a:p>
            <a:r>
              <a:rPr lang="tr-TR" sz="1800" i="1" dirty="0" err="1"/>
              <a:t>Salmonella</a:t>
            </a:r>
            <a:r>
              <a:rPr lang="tr-TR" sz="1800" i="1" dirty="0"/>
              <a:t> </a:t>
            </a:r>
            <a:r>
              <a:rPr lang="tr-TR" sz="1800" i="1" dirty="0" err="1"/>
              <a:t>enterica</a:t>
            </a:r>
            <a:r>
              <a:rPr lang="tr-TR" sz="1800" i="1" dirty="0"/>
              <a:t> </a:t>
            </a:r>
            <a:r>
              <a:rPr lang="tr-TR" sz="1800" dirty="0" err="1"/>
              <a:t>subsp</a:t>
            </a:r>
            <a:r>
              <a:rPr lang="tr-TR" sz="1800" dirty="0"/>
              <a:t>. </a:t>
            </a:r>
            <a:r>
              <a:rPr lang="tr-TR" sz="1800" i="1" dirty="0" err="1" smtClean="0"/>
              <a:t>houtenae</a:t>
            </a:r>
            <a:endParaRPr lang="tr-TR" sz="1800" i="1" dirty="0"/>
          </a:p>
          <a:p>
            <a:r>
              <a:rPr lang="tr-TR" sz="1800" i="1" dirty="0" err="1"/>
              <a:t>Salmonella</a:t>
            </a:r>
            <a:r>
              <a:rPr lang="tr-TR" sz="1800" i="1" dirty="0"/>
              <a:t> </a:t>
            </a:r>
            <a:r>
              <a:rPr lang="tr-TR" sz="1800" i="1" dirty="0" err="1"/>
              <a:t>enterica</a:t>
            </a:r>
            <a:r>
              <a:rPr lang="tr-TR" sz="1800" i="1" dirty="0"/>
              <a:t> </a:t>
            </a:r>
            <a:r>
              <a:rPr lang="tr-TR" sz="1800" dirty="0" err="1"/>
              <a:t>subsp</a:t>
            </a:r>
            <a:r>
              <a:rPr lang="tr-TR" sz="1800" dirty="0"/>
              <a:t>. </a:t>
            </a:r>
            <a:r>
              <a:rPr lang="tr-TR" sz="1800" i="1" dirty="0" err="1" smtClean="0"/>
              <a:t>bongori</a:t>
            </a:r>
            <a:endParaRPr lang="tr-TR" sz="1800" i="1" dirty="0"/>
          </a:p>
          <a:p>
            <a:r>
              <a:rPr lang="tr-TR" sz="1800" i="1" dirty="0" err="1"/>
              <a:t>Salmonella</a:t>
            </a:r>
            <a:r>
              <a:rPr lang="tr-TR" sz="1800" i="1" dirty="0"/>
              <a:t> </a:t>
            </a:r>
            <a:r>
              <a:rPr lang="tr-TR" sz="1800" i="1" dirty="0" err="1"/>
              <a:t>enterica</a:t>
            </a:r>
            <a:r>
              <a:rPr lang="tr-TR" sz="1800" i="1" dirty="0"/>
              <a:t> </a:t>
            </a:r>
            <a:r>
              <a:rPr lang="tr-TR" sz="1800" dirty="0" err="1"/>
              <a:t>subsp</a:t>
            </a:r>
            <a:r>
              <a:rPr lang="tr-TR" sz="1800" dirty="0"/>
              <a:t>. </a:t>
            </a:r>
            <a:r>
              <a:rPr lang="tr-TR" sz="1800" i="1" dirty="0" err="1" smtClean="0"/>
              <a:t>indica</a:t>
            </a:r>
            <a:endParaRPr lang="tr-TR" sz="1800" i="1" dirty="0"/>
          </a:p>
          <a:p>
            <a:endParaRPr lang="tr-TR" sz="1800" dirty="0"/>
          </a:p>
          <a:p>
            <a:r>
              <a:rPr lang="tr-TR" sz="1800" i="1" dirty="0" smtClean="0"/>
              <a:t>S. </a:t>
            </a:r>
            <a:r>
              <a:rPr lang="tr-TR" sz="1800" i="1" dirty="0" err="1"/>
              <a:t>e</a:t>
            </a:r>
            <a:r>
              <a:rPr lang="tr-TR" sz="1800" i="1" dirty="0" err="1" smtClean="0"/>
              <a:t>nterica</a:t>
            </a:r>
            <a:r>
              <a:rPr lang="tr-TR" sz="1800" i="1" dirty="0" smtClean="0"/>
              <a:t> </a:t>
            </a:r>
            <a:r>
              <a:rPr lang="tr-TR" sz="1800" dirty="0" err="1" smtClean="0"/>
              <a:t>subsp</a:t>
            </a:r>
            <a:r>
              <a:rPr lang="tr-TR" sz="1800" dirty="0" smtClean="0"/>
              <a:t>. </a:t>
            </a:r>
            <a:r>
              <a:rPr lang="tr-TR" sz="1800" i="1" dirty="0" err="1"/>
              <a:t>e</a:t>
            </a:r>
            <a:r>
              <a:rPr lang="tr-TR" sz="1800" i="1" dirty="0" err="1" smtClean="0"/>
              <a:t>nterica</a:t>
            </a:r>
            <a:r>
              <a:rPr lang="tr-TR" sz="1800" dirty="0" smtClean="0"/>
              <a:t> </a:t>
            </a:r>
            <a:r>
              <a:rPr lang="tr-TR" sz="1800" dirty="0" err="1" smtClean="0"/>
              <a:t>serovar</a:t>
            </a:r>
            <a:r>
              <a:rPr lang="tr-TR" sz="1800" dirty="0" smtClean="0"/>
              <a:t> Dublin 	</a:t>
            </a:r>
            <a:r>
              <a:rPr lang="tr-TR" sz="1800" dirty="0"/>
              <a:t>	</a:t>
            </a:r>
            <a:r>
              <a:rPr lang="tr-TR" sz="1800" i="1" dirty="0" err="1" smtClean="0"/>
              <a:t>Salmonella</a:t>
            </a:r>
            <a:r>
              <a:rPr lang="tr-TR" sz="1800" i="1" dirty="0" smtClean="0"/>
              <a:t> </a:t>
            </a:r>
            <a:r>
              <a:rPr lang="tr-TR" sz="1800" dirty="0" smtClean="0"/>
              <a:t>Dublin</a:t>
            </a:r>
          </a:p>
          <a:p>
            <a:r>
              <a:rPr lang="tr-TR" sz="1800" i="1" dirty="0" smtClean="0"/>
              <a:t>S. </a:t>
            </a:r>
            <a:r>
              <a:rPr lang="tr-TR" sz="1800" i="1" dirty="0" err="1"/>
              <a:t>e</a:t>
            </a:r>
            <a:r>
              <a:rPr lang="tr-TR" sz="1800" i="1" dirty="0" err="1" smtClean="0"/>
              <a:t>nterica</a:t>
            </a:r>
            <a:r>
              <a:rPr lang="tr-TR" sz="1800" i="1" dirty="0" smtClean="0"/>
              <a:t> </a:t>
            </a:r>
            <a:r>
              <a:rPr lang="tr-TR" sz="1800" dirty="0" err="1" smtClean="0"/>
              <a:t>subsp</a:t>
            </a:r>
            <a:r>
              <a:rPr lang="tr-TR" sz="1800" dirty="0" smtClean="0"/>
              <a:t>. </a:t>
            </a:r>
            <a:r>
              <a:rPr lang="tr-TR" sz="1800" i="1" dirty="0" err="1"/>
              <a:t>e</a:t>
            </a:r>
            <a:r>
              <a:rPr lang="tr-TR" sz="1800" i="1" dirty="0" err="1" smtClean="0"/>
              <a:t>nterica</a:t>
            </a:r>
            <a:r>
              <a:rPr lang="tr-TR" sz="1800" dirty="0" smtClean="0"/>
              <a:t> </a:t>
            </a:r>
            <a:r>
              <a:rPr lang="tr-TR" sz="1800" dirty="0" err="1" smtClean="0"/>
              <a:t>serovar</a:t>
            </a:r>
            <a:r>
              <a:rPr lang="tr-TR" sz="1800" dirty="0" smtClean="0"/>
              <a:t> </a:t>
            </a:r>
            <a:r>
              <a:rPr lang="tr-TR" sz="1800" dirty="0" err="1" smtClean="0"/>
              <a:t>Gallinarum</a:t>
            </a:r>
            <a:r>
              <a:rPr lang="tr-TR" sz="1800" dirty="0" smtClean="0"/>
              <a:t>	</a:t>
            </a:r>
            <a:r>
              <a:rPr lang="tr-TR" sz="1800" i="1" dirty="0" err="1" smtClean="0"/>
              <a:t>Salmonella</a:t>
            </a:r>
            <a:r>
              <a:rPr lang="tr-TR" sz="1800" dirty="0" smtClean="0"/>
              <a:t> </a:t>
            </a:r>
            <a:r>
              <a:rPr lang="tr-TR" sz="1800" dirty="0" err="1" smtClean="0"/>
              <a:t>Galliarum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327940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Antıgenıc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Kauffmann</a:t>
            </a:r>
            <a:r>
              <a:rPr lang="tr-TR" dirty="0" smtClean="0"/>
              <a:t>-White </a:t>
            </a:r>
            <a:r>
              <a:rPr lang="tr-TR" dirty="0" err="1" smtClean="0"/>
              <a:t>classification</a:t>
            </a:r>
            <a:r>
              <a:rPr lang="tr-TR" dirty="0" smtClean="0"/>
              <a:t> is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somatic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flagellar</a:t>
            </a:r>
            <a:r>
              <a:rPr lang="tr-TR" dirty="0" smtClean="0"/>
              <a:t> </a:t>
            </a:r>
            <a:r>
              <a:rPr lang="tr-TR" dirty="0" err="1" smtClean="0"/>
              <a:t>antigens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First: O </a:t>
            </a:r>
            <a:r>
              <a:rPr lang="tr-TR" dirty="0" err="1" smtClean="0"/>
              <a:t>somatic</a:t>
            </a:r>
            <a:r>
              <a:rPr lang="tr-TR" dirty="0" smtClean="0"/>
              <a:t> </a:t>
            </a:r>
            <a:r>
              <a:rPr lang="tr-TR" dirty="0" err="1" smtClean="0"/>
              <a:t>antigen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identified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Second: H </a:t>
            </a:r>
            <a:r>
              <a:rPr lang="tr-TR" dirty="0" err="1" smtClean="0"/>
              <a:t>flagellar</a:t>
            </a:r>
            <a:r>
              <a:rPr lang="tr-TR" dirty="0" smtClean="0"/>
              <a:t> </a:t>
            </a:r>
            <a:r>
              <a:rPr lang="tr-TR" dirty="0" err="1" smtClean="0"/>
              <a:t>antigens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identified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lowercase</a:t>
            </a:r>
            <a:r>
              <a:rPr lang="tr-TR" dirty="0" smtClean="0"/>
              <a:t> </a:t>
            </a:r>
            <a:r>
              <a:rPr lang="tr-TR" dirty="0" err="1" smtClean="0"/>
              <a:t>letters</a:t>
            </a:r>
            <a:endParaRPr lang="tr-TR" dirty="0"/>
          </a:p>
          <a:p>
            <a:pPr lvl="3">
              <a:buFont typeface="Wingdings" panose="05000000000000000000" pitchFamily="2" charset="2"/>
              <a:buChar char="ü"/>
            </a:pPr>
            <a:r>
              <a:rPr lang="tr-TR" sz="1400" dirty="0" err="1" smtClean="0"/>
              <a:t>Flagellar</a:t>
            </a:r>
            <a:r>
              <a:rPr lang="tr-TR" sz="1400" dirty="0" smtClean="0"/>
              <a:t> </a:t>
            </a:r>
            <a:r>
              <a:rPr lang="tr-TR" sz="1400" dirty="0" err="1" smtClean="0"/>
              <a:t>antigens</a:t>
            </a:r>
            <a:r>
              <a:rPr lang="tr-TR" sz="1400" dirty="0" smtClean="0"/>
              <a:t> </a:t>
            </a:r>
            <a:r>
              <a:rPr lang="tr-TR" sz="1400" dirty="0" err="1" smtClean="0"/>
              <a:t>sometimes</a:t>
            </a:r>
            <a:r>
              <a:rPr lang="tr-TR" sz="1400" dirty="0" smtClean="0"/>
              <a:t> ocur in 2 </a:t>
            </a:r>
            <a:r>
              <a:rPr lang="tr-TR" sz="1400" dirty="0" err="1" smtClean="0"/>
              <a:t>different</a:t>
            </a:r>
            <a:r>
              <a:rPr lang="tr-TR" sz="1400" dirty="0" smtClean="0"/>
              <a:t> </a:t>
            </a:r>
            <a:r>
              <a:rPr lang="tr-TR" sz="1400" dirty="0" err="1" smtClean="0"/>
              <a:t>phases</a:t>
            </a:r>
            <a:r>
              <a:rPr lang="tr-TR" sz="1400" dirty="0" smtClean="0"/>
              <a:t> 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tr-TR" sz="1400" dirty="0" err="1" smtClean="0"/>
              <a:t>Antigenic</a:t>
            </a:r>
            <a:r>
              <a:rPr lang="tr-TR" sz="1400" dirty="0" smtClean="0"/>
              <a:t> </a:t>
            </a:r>
            <a:r>
              <a:rPr lang="tr-TR" sz="1400" dirty="0" err="1" smtClean="0"/>
              <a:t>structere</a:t>
            </a:r>
            <a:r>
              <a:rPr lang="tr-TR" sz="1400" dirty="0" smtClean="0"/>
              <a:t> is </a:t>
            </a:r>
            <a:r>
              <a:rPr lang="tr-TR" sz="1400" dirty="0" err="1" smtClean="0"/>
              <a:t>written</a:t>
            </a:r>
            <a:r>
              <a:rPr lang="tr-TR" sz="1400" dirty="0" smtClean="0"/>
              <a:t> </a:t>
            </a:r>
            <a:r>
              <a:rPr lang="tr-TR" sz="1400" dirty="0" err="1" smtClean="0"/>
              <a:t>respectively</a:t>
            </a:r>
            <a:r>
              <a:rPr lang="tr-TR" sz="1400" dirty="0" smtClean="0"/>
              <a:t> </a:t>
            </a:r>
            <a:r>
              <a:rPr lang="tr-TR" sz="1400" i="1" dirty="0" smtClean="0"/>
              <a:t>( S. </a:t>
            </a:r>
            <a:r>
              <a:rPr lang="tr-TR" sz="1400" dirty="0" err="1" smtClean="0"/>
              <a:t>Typhi</a:t>
            </a:r>
            <a:r>
              <a:rPr lang="tr-TR" sz="1400" dirty="0" smtClean="0"/>
              <a:t> (9,12(vi):d:- / </a:t>
            </a:r>
            <a:r>
              <a:rPr lang="tr-TR" sz="1400" dirty="0" err="1" smtClean="0"/>
              <a:t>S.Gallinarum</a:t>
            </a:r>
            <a:r>
              <a:rPr lang="tr-TR" sz="1400" dirty="0" smtClean="0"/>
              <a:t> 1,9,12:-:- )</a:t>
            </a:r>
          </a:p>
        </p:txBody>
      </p:sp>
    </p:spTree>
    <p:extLst>
      <p:ext uri="{BB962C8B-B14F-4D97-AF65-F5344CB8AC3E}">
        <p14:creationId xmlns:p14="http://schemas.microsoft.com/office/powerpoint/2010/main" val="73211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Pathogenıcıty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Salmonellosis</a:t>
            </a:r>
            <a:r>
              <a:rPr lang="tr-TR" dirty="0" smtClean="0"/>
              <a:t>: </a:t>
            </a:r>
            <a:r>
              <a:rPr lang="tr-TR" i="1" dirty="0" smtClean="0"/>
              <a:t>S.</a:t>
            </a:r>
            <a:r>
              <a:rPr lang="tr-TR" dirty="0" smtClean="0"/>
              <a:t> </a:t>
            </a:r>
            <a:r>
              <a:rPr lang="tr-TR" dirty="0" err="1" smtClean="0"/>
              <a:t>Typhi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i="1" dirty="0" smtClean="0"/>
              <a:t>S</a:t>
            </a:r>
            <a:r>
              <a:rPr lang="tr-TR" dirty="0" smtClean="0"/>
              <a:t>. </a:t>
            </a:r>
            <a:r>
              <a:rPr lang="tr-TR" dirty="0" err="1" smtClean="0"/>
              <a:t>Paratyphi</a:t>
            </a:r>
            <a:r>
              <a:rPr lang="tr-TR" dirty="0" smtClean="0"/>
              <a:t> A, </a:t>
            </a:r>
            <a:r>
              <a:rPr lang="tr-TR" i="1" dirty="0" smtClean="0"/>
              <a:t>S</a:t>
            </a:r>
            <a:r>
              <a:rPr lang="tr-TR" dirty="0" smtClean="0"/>
              <a:t>. </a:t>
            </a:r>
            <a:r>
              <a:rPr lang="tr-TR" dirty="0" err="1" smtClean="0"/>
              <a:t>Paratyphi</a:t>
            </a:r>
            <a:r>
              <a:rPr lang="tr-TR" dirty="0" smtClean="0"/>
              <a:t> B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tr-TR" dirty="0" smtClean="0"/>
              <a:t>	</a:t>
            </a:r>
            <a:r>
              <a:rPr lang="tr-TR" dirty="0" err="1" smtClean="0"/>
              <a:t>Especially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humans</a:t>
            </a:r>
            <a:endParaRPr lang="tr-TR" dirty="0"/>
          </a:p>
          <a:p>
            <a:pPr lvl="8">
              <a:buFont typeface="Wingdings" panose="05000000000000000000" pitchFamily="2" charset="2"/>
              <a:buChar char="Ø"/>
            </a:pPr>
            <a:r>
              <a:rPr lang="tr-TR" dirty="0"/>
              <a:t>	</a:t>
            </a:r>
            <a:r>
              <a:rPr lang="tr-TR" dirty="0" err="1"/>
              <a:t>Typhoid</a:t>
            </a:r>
            <a:r>
              <a:rPr lang="tr-TR" dirty="0"/>
              <a:t> </a:t>
            </a:r>
            <a:r>
              <a:rPr lang="tr-TR" dirty="0" err="1" smtClean="0"/>
              <a:t>fever</a:t>
            </a:r>
            <a:endParaRPr lang="tr-TR" dirty="0" smtClean="0"/>
          </a:p>
          <a:p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Salmonellosis</a:t>
            </a:r>
            <a:r>
              <a:rPr lang="tr-TR" dirty="0" smtClean="0"/>
              <a:t>: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Salmonella</a:t>
            </a:r>
            <a:r>
              <a:rPr lang="tr-TR" dirty="0" smtClean="0"/>
              <a:t> </a:t>
            </a:r>
            <a:r>
              <a:rPr lang="tr-TR" dirty="0" err="1" smtClean="0"/>
              <a:t>strains</a:t>
            </a:r>
            <a:endParaRPr lang="tr-TR" dirty="0" smtClean="0"/>
          </a:p>
          <a:p>
            <a:pPr lvl="8">
              <a:buFont typeface="Wingdings" panose="05000000000000000000" pitchFamily="2" charset="2"/>
              <a:buChar char="Ø"/>
            </a:pP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endParaRPr lang="tr-TR" dirty="0" smtClean="0"/>
          </a:p>
          <a:p>
            <a:pPr lvl="8">
              <a:buFont typeface="Wingdings" panose="05000000000000000000" pitchFamily="2" charset="2"/>
              <a:buChar char="Ø"/>
            </a:pPr>
            <a:r>
              <a:rPr lang="tr-TR" dirty="0" err="1" smtClean="0"/>
              <a:t>Toxiinfection</a:t>
            </a:r>
            <a:endParaRPr lang="tr-TR" dirty="0" smtClean="0"/>
          </a:p>
          <a:p>
            <a:pPr marL="2271400" lvl="8" indent="0">
              <a:buNone/>
            </a:pPr>
            <a:r>
              <a:rPr lang="tr-TR" dirty="0" smtClean="0"/>
              <a:t>	</a:t>
            </a:r>
          </a:p>
          <a:p>
            <a:pPr marL="2271400" lvl="8" indent="0">
              <a:buNone/>
            </a:pPr>
            <a:endParaRPr lang="tr-TR" dirty="0" smtClean="0"/>
          </a:p>
          <a:p>
            <a:pPr marL="2271400" lvl="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3056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Pullorum</a:t>
            </a:r>
            <a:r>
              <a:rPr lang="tr-TR" dirty="0" smtClean="0"/>
              <a:t> </a:t>
            </a:r>
            <a:r>
              <a:rPr lang="tr-TR" dirty="0" err="1" smtClean="0"/>
              <a:t>dısease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fowl</a:t>
            </a:r>
            <a:r>
              <a:rPr lang="tr-TR" dirty="0" smtClean="0"/>
              <a:t> </a:t>
            </a:r>
            <a:r>
              <a:rPr lang="tr-TR" dirty="0" err="1" smtClean="0"/>
              <a:t>typhoıd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Pullorum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		</a:t>
            </a:r>
            <a:r>
              <a:rPr lang="tr-TR" i="1" dirty="0" smtClean="0"/>
              <a:t>S</a:t>
            </a:r>
            <a:r>
              <a:rPr lang="tr-TR" dirty="0" smtClean="0"/>
              <a:t>. </a:t>
            </a:r>
            <a:r>
              <a:rPr lang="tr-TR" dirty="0" err="1" smtClean="0"/>
              <a:t>Pullorum</a:t>
            </a:r>
            <a:endParaRPr lang="tr-TR" dirty="0" smtClean="0"/>
          </a:p>
          <a:p>
            <a:r>
              <a:rPr lang="tr-TR" dirty="0" err="1" smtClean="0"/>
              <a:t>Fowl</a:t>
            </a:r>
            <a:r>
              <a:rPr lang="tr-TR" dirty="0" smtClean="0"/>
              <a:t> </a:t>
            </a:r>
            <a:r>
              <a:rPr lang="tr-TR" dirty="0" err="1" smtClean="0"/>
              <a:t>typhoid</a:t>
            </a:r>
            <a:r>
              <a:rPr lang="tr-TR" dirty="0" smtClean="0"/>
              <a:t> 		</a:t>
            </a:r>
            <a:r>
              <a:rPr lang="tr-TR" i="1" dirty="0" smtClean="0"/>
              <a:t>S.</a:t>
            </a:r>
            <a:r>
              <a:rPr lang="tr-TR" dirty="0" smtClean="0"/>
              <a:t> </a:t>
            </a:r>
            <a:r>
              <a:rPr lang="tr-TR" dirty="0" err="1" smtClean="0"/>
              <a:t>Gallinarum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3616037" y="2327563"/>
            <a:ext cx="80009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3041073" y="2750127"/>
            <a:ext cx="80009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ağ Ayraç 7"/>
          <p:cNvSpPr/>
          <p:nvPr/>
        </p:nvSpPr>
        <p:spPr>
          <a:xfrm>
            <a:off x="6255327" y="2327563"/>
            <a:ext cx="207818" cy="5818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6674230" y="2433843"/>
            <a:ext cx="3256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Antigenic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1,9,12:- :-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6150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 err="1"/>
              <a:t>Affecting</a:t>
            </a:r>
            <a:r>
              <a:rPr lang="tr-TR" dirty="0"/>
              <a:t> </a:t>
            </a:r>
            <a:r>
              <a:rPr lang="tr-TR" dirty="0" err="1"/>
              <a:t>primarily</a:t>
            </a:r>
            <a:r>
              <a:rPr lang="tr-TR" dirty="0"/>
              <a:t> </a:t>
            </a:r>
            <a:r>
              <a:rPr lang="tr-TR" dirty="0" err="1" smtClean="0"/>
              <a:t>chicken</a:t>
            </a:r>
            <a:r>
              <a:rPr lang="tr-TR" dirty="0" smtClean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turkeys</a:t>
            </a:r>
            <a:r>
              <a:rPr lang="tr-TR" dirty="0"/>
              <a:t>, but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birds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quail</a:t>
            </a:r>
            <a:r>
              <a:rPr lang="tr-TR" dirty="0"/>
              <a:t>, </a:t>
            </a:r>
            <a:r>
              <a:rPr lang="tr-TR" dirty="0" err="1"/>
              <a:t>pheasants</a:t>
            </a:r>
            <a:r>
              <a:rPr lang="tr-TR" dirty="0"/>
              <a:t>, </a:t>
            </a:r>
            <a:r>
              <a:rPr lang="tr-TR" dirty="0" err="1"/>
              <a:t>ducks</a:t>
            </a:r>
            <a:r>
              <a:rPr lang="tr-TR" dirty="0"/>
              <a:t>, </a:t>
            </a:r>
            <a:r>
              <a:rPr lang="tr-TR" dirty="0" err="1"/>
              <a:t>peacocks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quinea</a:t>
            </a:r>
            <a:r>
              <a:rPr lang="tr-TR" dirty="0"/>
              <a:t> </a:t>
            </a:r>
            <a:r>
              <a:rPr lang="tr-TR" dirty="0" err="1"/>
              <a:t>fowl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susceptible</a:t>
            </a:r>
            <a:r>
              <a:rPr lang="tr-TR" dirty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Pullorum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generally</a:t>
            </a:r>
            <a:r>
              <a:rPr lang="tr-TR" dirty="0" smtClean="0"/>
              <a:t> </a:t>
            </a:r>
            <a:r>
              <a:rPr lang="tr-TR" dirty="0" err="1" smtClean="0"/>
              <a:t>affects</a:t>
            </a:r>
            <a:r>
              <a:rPr lang="tr-TR" dirty="0" smtClean="0"/>
              <a:t> </a:t>
            </a:r>
            <a:r>
              <a:rPr lang="tr-TR" dirty="0" err="1" smtClean="0"/>
              <a:t>young</a:t>
            </a:r>
            <a:r>
              <a:rPr lang="tr-TR" dirty="0" smtClean="0"/>
              <a:t> </a:t>
            </a:r>
            <a:r>
              <a:rPr lang="tr-TR" dirty="0" err="1" smtClean="0"/>
              <a:t>chicks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seldom</a:t>
            </a:r>
            <a:r>
              <a:rPr lang="tr-TR" dirty="0" smtClean="0"/>
              <a:t> </a:t>
            </a:r>
            <a:r>
              <a:rPr lang="tr-TR" dirty="0" err="1" smtClean="0"/>
              <a:t>affects</a:t>
            </a:r>
            <a:r>
              <a:rPr lang="tr-TR" dirty="0" smtClean="0"/>
              <a:t> </a:t>
            </a:r>
            <a:r>
              <a:rPr lang="tr-TR" dirty="0" err="1" smtClean="0"/>
              <a:t>older</a:t>
            </a:r>
            <a:r>
              <a:rPr lang="tr-TR" dirty="0" smtClean="0"/>
              <a:t> </a:t>
            </a:r>
            <a:r>
              <a:rPr lang="tr-TR" dirty="0" err="1" smtClean="0"/>
              <a:t>chickens</a:t>
            </a: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 smtClean="0"/>
              <a:t>diseases</a:t>
            </a:r>
            <a:r>
              <a:rPr lang="tr-TR" dirty="0" smtClean="0"/>
              <a:t> can be </a:t>
            </a:r>
            <a:r>
              <a:rPr lang="tr-TR" dirty="0" err="1" smtClean="0"/>
              <a:t>transmitted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transovarian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r>
              <a:rPr lang="tr-TR" dirty="0" smtClean="0"/>
              <a:t>!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Vertical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transmission</a:t>
            </a:r>
            <a:endParaRPr lang="tr-TR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dirty="0" err="1" smtClean="0"/>
              <a:t>Transmission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shell</a:t>
            </a:r>
            <a:r>
              <a:rPr lang="tr-TR" dirty="0" smtClean="0"/>
              <a:t> </a:t>
            </a:r>
            <a:r>
              <a:rPr lang="tr-TR" dirty="0" err="1" smtClean="0"/>
              <a:t>penetration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feed</a:t>
            </a:r>
            <a:r>
              <a:rPr lang="tr-TR" dirty="0" smtClean="0"/>
              <a:t> </a:t>
            </a:r>
            <a:r>
              <a:rPr lang="tr-TR" dirty="0" err="1" smtClean="0"/>
              <a:t>contamination</a:t>
            </a:r>
            <a:r>
              <a:rPr lang="tr-TR" dirty="0" smtClean="0"/>
              <a:t> </a:t>
            </a:r>
            <a:r>
              <a:rPr lang="tr-TR" dirty="0" err="1" smtClean="0"/>
              <a:t>appears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of </a:t>
            </a:r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importance</a:t>
            </a:r>
            <a:r>
              <a:rPr lang="tr-TR" dirty="0" smtClean="0"/>
              <a:t> (</a:t>
            </a:r>
            <a:r>
              <a:rPr lang="tr-TR" i="1" dirty="0" smtClean="0"/>
              <a:t>S</a:t>
            </a:r>
            <a:r>
              <a:rPr lang="tr-TR" dirty="0" smtClean="0"/>
              <a:t>. </a:t>
            </a:r>
            <a:r>
              <a:rPr lang="tr-TR" dirty="0" err="1" smtClean="0"/>
              <a:t>Pullorum</a:t>
            </a:r>
            <a:r>
              <a:rPr lang="tr-TR" dirty="0" smtClean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Contact</a:t>
            </a:r>
            <a:r>
              <a:rPr lang="tr-TR" dirty="0" smtClean="0"/>
              <a:t> </a:t>
            </a:r>
            <a:r>
              <a:rPr lang="tr-TR" dirty="0" err="1" smtClean="0"/>
              <a:t>transmission</a:t>
            </a:r>
            <a:r>
              <a:rPr lang="tr-TR" dirty="0" smtClean="0"/>
              <a:t> of </a:t>
            </a:r>
            <a:r>
              <a:rPr lang="tr-TR" dirty="0" err="1" smtClean="0"/>
              <a:t>infected</a:t>
            </a:r>
            <a:r>
              <a:rPr lang="tr-TR" dirty="0" smtClean="0"/>
              <a:t> </a:t>
            </a:r>
            <a:r>
              <a:rPr lang="tr-TR" dirty="0" err="1" smtClean="0"/>
              <a:t>chicks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pullets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route</a:t>
            </a:r>
            <a:r>
              <a:rPr lang="tr-TR" dirty="0" smtClean="0"/>
              <a:t> of </a:t>
            </a:r>
            <a:r>
              <a:rPr lang="tr-TR" dirty="0" err="1" smtClean="0"/>
              <a:t>dissemination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8593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Clınıcal</a:t>
            </a:r>
            <a:r>
              <a:rPr lang="tr-TR" dirty="0" smtClean="0"/>
              <a:t> </a:t>
            </a:r>
            <a:r>
              <a:rPr lang="tr-TR" dirty="0" err="1" smtClean="0"/>
              <a:t>sıgns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Moribund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dead</a:t>
            </a:r>
            <a:r>
              <a:rPr lang="tr-TR" dirty="0" smtClean="0"/>
              <a:t> </a:t>
            </a:r>
            <a:r>
              <a:rPr lang="tr-TR" dirty="0" err="1" smtClean="0"/>
              <a:t>birds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observed</a:t>
            </a:r>
            <a:r>
              <a:rPr lang="tr-TR" dirty="0" smtClean="0"/>
              <a:t> in </a:t>
            </a:r>
            <a:r>
              <a:rPr lang="tr-TR" dirty="0" err="1" smtClean="0"/>
              <a:t>incubator</a:t>
            </a:r>
            <a:r>
              <a:rPr lang="tr-TR" dirty="0" smtClean="0"/>
              <a:t>/ </a:t>
            </a:r>
            <a:r>
              <a:rPr lang="tr-TR" dirty="0" err="1" smtClean="0"/>
              <a:t>within</a:t>
            </a:r>
            <a:r>
              <a:rPr lang="tr-TR" dirty="0" smtClean="0"/>
              <a:t> a </a:t>
            </a:r>
            <a:r>
              <a:rPr lang="tr-TR" dirty="0" err="1" smtClean="0"/>
              <a:t>shor</a:t>
            </a:r>
            <a:r>
              <a:rPr lang="tr-TR" dirty="0" smtClean="0"/>
              <a:t> time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hatching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birds</a:t>
            </a:r>
            <a:r>
              <a:rPr lang="tr-TR" dirty="0" smtClean="0"/>
              <a:t> can </a:t>
            </a:r>
            <a:r>
              <a:rPr lang="tr-TR" dirty="0" err="1" smtClean="0"/>
              <a:t>manifest</a:t>
            </a:r>
            <a:r>
              <a:rPr lang="tr-TR" dirty="0" smtClean="0"/>
              <a:t> </a:t>
            </a:r>
            <a:r>
              <a:rPr lang="tr-TR" dirty="0" err="1" smtClean="0"/>
              <a:t>somnolescence</a:t>
            </a:r>
            <a:r>
              <a:rPr lang="tr-TR" dirty="0" smtClean="0"/>
              <a:t>, </a:t>
            </a:r>
            <a:r>
              <a:rPr lang="tr-TR" dirty="0" err="1" smtClean="0"/>
              <a:t>weakness</a:t>
            </a:r>
            <a:r>
              <a:rPr lang="tr-TR" dirty="0" smtClean="0"/>
              <a:t>, </a:t>
            </a:r>
            <a:r>
              <a:rPr lang="tr-TR" dirty="0" err="1" smtClean="0"/>
              <a:t>depressed</a:t>
            </a:r>
            <a:r>
              <a:rPr lang="tr-TR" dirty="0" smtClean="0"/>
              <a:t> </a:t>
            </a:r>
            <a:r>
              <a:rPr lang="tr-TR" dirty="0" err="1" smtClean="0"/>
              <a:t>appetite</a:t>
            </a:r>
            <a:r>
              <a:rPr lang="tr-TR" dirty="0" smtClean="0"/>
              <a:t>, </a:t>
            </a:r>
            <a:r>
              <a:rPr lang="tr-TR" dirty="0" err="1" smtClean="0"/>
              <a:t>poor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adherence</a:t>
            </a:r>
            <a:r>
              <a:rPr lang="tr-TR" dirty="0" smtClean="0"/>
              <a:t> of </a:t>
            </a:r>
            <a:r>
              <a:rPr lang="tr-TR" dirty="0" err="1" smtClean="0"/>
              <a:t>chalky</a:t>
            </a:r>
            <a:r>
              <a:rPr lang="tr-TR" dirty="0" smtClean="0"/>
              <a:t> </a:t>
            </a:r>
            <a:r>
              <a:rPr lang="tr-TR" dirty="0" err="1" smtClean="0"/>
              <a:t>white</a:t>
            </a:r>
            <a:r>
              <a:rPr lang="tr-TR" dirty="0" smtClean="0"/>
              <a:t> </a:t>
            </a:r>
            <a:r>
              <a:rPr lang="tr-TR" dirty="0" err="1" smtClean="0"/>
              <a:t>material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vent</a:t>
            </a:r>
            <a:endParaRPr lang="tr-TR" dirty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cases</a:t>
            </a:r>
            <a:r>
              <a:rPr lang="tr-TR" dirty="0" smtClean="0"/>
              <a:t> PD is not </a:t>
            </a:r>
            <a:r>
              <a:rPr lang="tr-TR" dirty="0" err="1" smtClean="0"/>
              <a:t>observed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5-10 </a:t>
            </a:r>
            <a:r>
              <a:rPr lang="tr-TR" dirty="0" err="1" smtClean="0"/>
              <a:t>days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hatching</a:t>
            </a:r>
            <a:r>
              <a:rPr lang="tr-TR" dirty="0" smtClean="0"/>
              <a:t>, but </a:t>
            </a:r>
            <a:r>
              <a:rPr lang="tr-TR" dirty="0" err="1" smtClean="0"/>
              <a:t>gains</a:t>
            </a:r>
            <a:r>
              <a:rPr lang="tr-TR" dirty="0" smtClean="0"/>
              <a:t> momentum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7-10 </a:t>
            </a:r>
            <a:r>
              <a:rPr lang="tr-TR" dirty="0" err="1" smtClean="0"/>
              <a:t>days</a:t>
            </a:r>
            <a:endParaRPr lang="tr-TR" dirty="0"/>
          </a:p>
          <a:p>
            <a:r>
              <a:rPr lang="tr-TR" dirty="0" err="1" smtClean="0"/>
              <a:t>Mortality</a:t>
            </a:r>
            <a:r>
              <a:rPr lang="tr-TR" dirty="0" smtClean="0"/>
              <a:t> </a:t>
            </a:r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peaks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of </a:t>
            </a:r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week</a:t>
            </a:r>
            <a:r>
              <a:rPr lang="tr-TR" dirty="0" smtClean="0"/>
              <a:t> of life</a:t>
            </a:r>
          </a:p>
          <a:p>
            <a:r>
              <a:rPr lang="tr-TR" dirty="0" err="1" smtClean="0"/>
              <a:t>Labored</a:t>
            </a:r>
            <a:r>
              <a:rPr lang="tr-TR" dirty="0" smtClean="0"/>
              <a:t> </a:t>
            </a:r>
            <a:r>
              <a:rPr lang="tr-TR" dirty="0" err="1" smtClean="0"/>
              <a:t>breathing</a:t>
            </a:r>
            <a:r>
              <a:rPr lang="tr-TR" dirty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gasping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observed</a:t>
            </a:r>
            <a:endParaRPr lang="tr-TR" dirty="0" smtClean="0"/>
          </a:p>
          <a:p>
            <a:r>
              <a:rPr lang="tr-TR" dirty="0" err="1" smtClean="0"/>
              <a:t>Blindness</a:t>
            </a:r>
            <a:r>
              <a:rPr lang="tr-TR" dirty="0" smtClean="0"/>
              <a:t>, as </a:t>
            </a:r>
            <a:r>
              <a:rPr lang="tr-TR" dirty="0" err="1" smtClean="0"/>
              <a:t>well</a:t>
            </a:r>
            <a:r>
              <a:rPr lang="tr-TR" dirty="0" smtClean="0"/>
              <a:t> as </a:t>
            </a:r>
            <a:r>
              <a:rPr lang="tr-TR" dirty="0" err="1" smtClean="0"/>
              <a:t>swelling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tibiotarsal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humero-radial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ulnar</a:t>
            </a:r>
            <a:r>
              <a:rPr lang="tr-TR" dirty="0" smtClean="0"/>
              <a:t> </a:t>
            </a:r>
            <a:r>
              <a:rPr lang="tr-TR" dirty="0" err="1" smtClean="0"/>
              <a:t>articulations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described</a:t>
            </a:r>
            <a:endParaRPr lang="tr-TR" dirty="0" smtClean="0"/>
          </a:p>
          <a:p>
            <a:r>
              <a:rPr lang="tr-TR" dirty="0" err="1" smtClean="0"/>
              <a:t>Mortality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PD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vary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0% </a:t>
            </a:r>
            <a:r>
              <a:rPr lang="tr-TR" dirty="0" err="1" smtClean="0"/>
              <a:t>to</a:t>
            </a:r>
            <a:r>
              <a:rPr lang="tr-TR" dirty="0" smtClean="0"/>
              <a:t> 100%, </a:t>
            </a:r>
            <a:r>
              <a:rPr lang="tr-TR" dirty="0" err="1" smtClean="0"/>
              <a:t>from</a:t>
            </a:r>
            <a:r>
              <a:rPr lang="tr-TR" dirty="0" smtClean="0"/>
              <a:t> FT 10%-93%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934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necropsy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symptom</a:t>
            </a:r>
            <a:r>
              <a:rPr lang="tr-TR" dirty="0" smtClean="0"/>
              <a:t> in </a:t>
            </a:r>
            <a:r>
              <a:rPr lang="tr-TR" dirty="0" err="1" smtClean="0"/>
              <a:t>peracute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endParaRPr lang="tr-TR" dirty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 smtClean="0"/>
              <a:t>infection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, </a:t>
            </a:r>
            <a:r>
              <a:rPr lang="tr-TR" dirty="0" err="1" smtClean="0"/>
              <a:t>spleen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kidneys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hemorrhagic</a:t>
            </a:r>
            <a:r>
              <a:rPr lang="tr-TR" dirty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 is </a:t>
            </a:r>
            <a:r>
              <a:rPr lang="tr-TR" dirty="0" err="1" smtClean="0"/>
              <a:t>hypertropic</a:t>
            </a:r>
            <a:endParaRPr lang="tr-TR" dirty="0"/>
          </a:p>
          <a:p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yolk</a:t>
            </a:r>
            <a:r>
              <a:rPr lang="tr-TR" dirty="0" smtClean="0"/>
              <a:t> is </a:t>
            </a:r>
            <a:r>
              <a:rPr lang="tr-TR" dirty="0" err="1" smtClean="0"/>
              <a:t>generally</a:t>
            </a:r>
            <a:r>
              <a:rPr lang="tr-TR" dirty="0" smtClean="0"/>
              <a:t> not </a:t>
            </a:r>
            <a:r>
              <a:rPr lang="tr-TR" dirty="0" err="1" smtClean="0"/>
              <a:t>absorbed</a:t>
            </a:r>
            <a:r>
              <a:rPr lang="tr-TR" dirty="0" smtClean="0"/>
              <a:t> in </a:t>
            </a:r>
            <a:r>
              <a:rPr lang="tr-TR" dirty="0" err="1" smtClean="0"/>
              <a:t>chicks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kidneys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pale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full</a:t>
            </a:r>
            <a:r>
              <a:rPr lang="tr-TR" dirty="0" smtClean="0"/>
              <a:t> of </a:t>
            </a:r>
            <a:r>
              <a:rPr lang="tr-TR" dirty="0" err="1" smtClean="0"/>
              <a:t>urate</a:t>
            </a:r>
            <a:r>
              <a:rPr lang="tr-TR" dirty="0" smtClean="0"/>
              <a:t> </a:t>
            </a:r>
            <a:r>
              <a:rPr lang="tr-TR" dirty="0" err="1" smtClean="0"/>
              <a:t>crystals</a:t>
            </a:r>
            <a:endParaRPr lang="tr-TR" dirty="0" smtClean="0"/>
          </a:p>
          <a:p>
            <a:r>
              <a:rPr lang="tr-TR" dirty="0" err="1" smtClean="0"/>
              <a:t>Rectum</a:t>
            </a:r>
            <a:r>
              <a:rPr lang="tr-TR" dirty="0" smtClean="0"/>
              <a:t> is </a:t>
            </a:r>
            <a:r>
              <a:rPr lang="tr-TR" dirty="0" err="1" smtClean="0"/>
              <a:t>filled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whitish</a:t>
            </a:r>
            <a:r>
              <a:rPr lang="tr-TR" dirty="0" smtClean="0"/>
              <a:t> </a:t>
            </a:r>
            <a:r>
              <a:rPr lang="tr-TR" dirty="0" err="1" smtClean="0"/>
              <a:t>liquid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urate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enlarged</a:t>
            </a:r>
            <a:endParaRPr lang="tr-TR" dirty="0" smtClean="0"/>
          </a:p>
          <a:p>
            <a:r>
              <a:rPr lang="tr-TR" dirty="0" err="1" smtClean="0"/>
              <a:t>Biliary</a:t>
            </a:r>
            <a:r>
              <a:rPr lang="tr-TR" dirty="0" smtClean="0"/>
              <a:t> sac is </a:t>
            </a:r>
            <a:r>
              <a:rPr lang="tr-TR" dirty="0" err="1" smtClean="0"/>
              <a:t>enlarged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filled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intestines</a:t>
            </a:r>
            <a:endParaRPr lang="tr-TR" dirty="0" smtClean="0"/>
          </a:p>
          <a:p>
            <a:r>
              <a:rPr lang="tr-TR" dirty="0" err="1" smtClean="0"/>
              <a:t>Peritonitis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pericarditis</a:t>
            </a:r>
            <a:r>
              <a:rPr lang="tr-TR" dirty="0" smtClean="0"/>
              <a:t> </a:t>
            </a:r>
            <a:r>
              <a:rPr lang="tr-TR" dirty="0" err="1" smtClean="0"/>
              <a:t>could</a:t>
            </a:r>
            <a:r>
              <a:rPr lang="tr-TR" dirty="0" smtClean="0"/>
              <a:t> be </a:t>
            </a:r>
            <a:r>
              <a:rPr lang="tr-TR" dirty="0" err="1" smtClean="0"/>
              <a:t>observed</a:t>
            </a:r>
            <a:endParaRPr lang="tr-TR" dirty="0" smtClean="0"/>
          </a:p>
          <a:p>
            <a:r>
              <a:rPr lang="tr-TR" dirty="0" err="1" smtClean="0"/>
              <a:t>Cocks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white</a:t>
            </a:r>
            <a:r>
              <a:rPr lang="tr-TR" dirty="0" smtClean="0"/>
              <a:t> </a:t>
            </a:r>
            <a:r>
              <a:rPr lang="tr-TR" dirty="0" err="1" smtClean="0"/>
              <a:t>foci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nodules</a:t>
            </a:r>
            <a:r>
              <a:rPr lang="tr-TR" dirty="0" smtClean="0"/>
              <a:t> on </a:t>
            </a:r>
            <a:r>
              <a:rPr lang="tr-TR" dirty="0" err="1" smtClean="0"/>
              <a:t>testes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89186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Ahşap Türü</Template>
  <TotalTime>506</TotalTime>
  <Words>869</Words>
  <Application>Microsoft Office PowerPoint</Application>
  <PresentationFormat>Geniş ekran</PresentationFormat>
  <Paragraphs>112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Rockwell</vt:lpstr>
      <vt:lpstr>Rockwell Condensed</vt:lpstr>
      <vt:lpstr>Wingdings</vt:lpstr>
      <vt:lpstr>Wood Type Yazı Tipi</vt:lpstr>
      <vt:lpstr>SALMONELLA INFECTIONS</vt:lpstr>
      <vt:lpstr>PowerPoint Sunusu</vt:lpstr>
      <vt:lpstr>etıology</vt:lpstr>
      <vt:lpstr>Antıgenıc structure</vt:lpstr>
      <vt:lpstr>Pathogenıcıty</vt:lpstr>
      <vt:lpstr>Pullorum dısease and fowl typhoıd</vt:lpstr>
      <vt:lpstr>PowerPoint Sunusu</vt:lpstr>
      <vt:lpstr>Clınıcal sıgns</vt:lpstr>
      <vt:lpstr>necropsy</vt:lpstr>
      <vt:lpstr>dıagnosıs</vt:lpstr>
      <vt:lpstr>treatment</vt:lpstr>
      <vt:lpstr>Protectıon and control</vt:lpstr>
      <vt:lpstr>regulatıons</vt:lpstr>
      <vt:lpstr>Paratyphoıd ınfectıons</vt:lpstr>
      <vt:lpstr>PowerPoint Sunusu</vt:lpstr>
      <vt:lpstr>epıdemıology</vt:lpstr>
      <vt:lpstr>Clınıcal sıgns</vt:lpstr>
      <vt:lpstr>necropsy</vt:lpstr>
      <vt:lpstr>dıagnosıs</vt:lpstr>
      <vt:lpstr>treatment</vt:lpstr>
      <vt:lpstr>Protectıon and control</vt:lpstr>
      <vt:lpstr>vaccınatıon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SALMONELLA INFECTIONS</dc:title>
  <dc:creator>Inci Basak Kaya</dc:creator>
  <cp:lastModifiedBy>Inci Basak Kaya</cp:lastModifiedBy>
  <cp:revision>26</cp:revision>
  <dcterms:created xsi:type="dcterms:W3CDTF">2017-10-17T10:33:05Z</dcterms:created>
  <dcterms:modified xsi:type="dcterms:W3CDTF">2017-12-28T09:08:11Z</dcterms:modified>
</cp:coreProperties>
</file>