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316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18287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701666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1525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30459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950413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29473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5263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064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8112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829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441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568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796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45569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02012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D3A50D-79A8-44E8-909D-FA3A422FAB07}" type="datetimeFigureOut">
              <a:rPr lang="tr-TR" smtClean="0"/>
              <a:t>23.08.2020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E3F464F8-746C-4ED1-8930-5AC8909FD81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6647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Fikir ve Sanat Eserleri Hukuku Sözleşmeleri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A. Yayın Sözleşmesi</a:t>
            </a:r>
          </a:p>
          <a:p>
            <a:pPr lvl="1"/>
            <a:r>
              <a:rPr lang="tr-TR" dirty="0"/>
              <a:t>1</a:t>
            </a:r>
            <a:r>
              <a:rPr lang="tr-TR" dirty="0" smtClean="0"/>
              <a:t>) Yayın sözleşmesinin konusu</a:t>
            </a:r>
          </a:p>
          <a:p>
            <a:pPr lvl="1"/>
            <a:r>
              <a:rPr lang="tr-TR" dirty="0"/>
              <a:t>2</a:t>
            </a:r>
            <a:r>
              <a:rPr lang="tr-TR" dirty="0" smtClean="0"/>
              <a:t>) Yayın sözleşmesinin sınırları</a:t>
            </a:r>
          </a:p>
          <a:p>
            <a:pPr lvl="1"/>
            <a:r>
              <a:rPr lang="tr-TR" dirty="0"/>
              <a:t>3</a:t>
            </a:r>
            <a:r>
              <a:rPr lang="tr-TR" dirty="0" smtClean="0"/>
              <a:t>) Yayın sözleşmesinin tarafları</a:t>
            </a:r>
          </a:p>
          <a:p>
            <a:pPr lvl="1"/>
            <a:r>
              <a:rPr lang="tr-TR" dirty="0"/>
              <a:t>4</a:t>
            </a:r>
            <a:r>
              <a:rPr lang="tr-TR" dirty="0" smtClean="0"/>
              <a:t>) Yayın sözleşmesinin unsurları</a:t>
            </a:r>
          </a:p>
          <a:p>
            <a:pPr lvl="2"/>
            <a:r>
              <a:rPr lang="tr-TR" dirty="0" smtClean="0"/>
              <a:t>a) Bir fikir veya sanat eseri varlığı</a:t>
            </a:r>
          </a:p>
          <a:p>
            <a:pPr lvl="2"/>
            <a:r>
              <a:rPr lang="tr-TR" dirty="0" smtClean="0"/>
              <a:t>b) Fikir ve sanat ürünü üzerindeki hakların devri</a:t>
            </a:r>
          </a:p>
          <a:p>
            <a:pPr lvl="2"/>
            <a:r>
              <a:rPr lang="tr-TR" dirty="0" smtClean="0"/>
              <a:t>c) Yayınlayanın «çoğaltma» ve «yayma» mükellefiyeti altına girmesi</a:t>
            </a:r>
          </a:p>
          <a:p>
            <a:pPr lvl="1"/>
            <a:r>
              <a:rPr lang="tr-TR" dirty="0">
                <a:solidFill>
                  <a:prstClr val="black"/>
                </a:solidFill>
              </a:rPr>
              <a:t>5) Yayın sözleşmesinin </a:t>
            </a:r>
            <a:r>
              <a:rPr lang="tr-TR" dirty="0" smtClean="0">
                <a:solidFill>
                  <a:prstClr val="black"/>
                </a:solidFill>
              </a:rPr>
              <a:t>şekli</a:t>
            </a:r>
          </a:p>
          <a:p>
            <a:pPr lvl="1"/>
            <a:r>
              <a:rPr lang="tr-TR" dirty="0" smtClean="0">
                <a:solidFill>
                  <a:prstClr val="black"/>
                </a:solidFill>
              </a:rPr>
              <a:t>6) Yayın sözleşmesinin hukuki mahiyeti</a:t>
            </a:r>
            <a:endParaRPr lang="tr-TR" dirty="0" smtClean="0"/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3127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7) Yayın sözleşmesinde tarafların borçları</a:t>
            </a:r>
          </a:p>
          <a:p>
            <a:r>
              <a:rPr lang="tr-TR" dirty="0" smtClean="0"/>
              <a:t>a) Yayınlatanın borçları</a:t>
            </a:r>
          </a:p>
          <a:p>
            <a:pPr lvl="1"/>
            <a:r>
              <a:rPr lang="tr-TR" dirty="0" err="1" smtClean="0"/>
              <a:t>aa</a:t>
            </a:r>
            <a:r>
              <a:rPr lang="tr-TR" dirty="0" smtClean="0"/>
              <a:t>) Eserin bir nüshasını yayıncıya teslim borcu</a:t>
            </a:r>
          </a:p>
          <a:p>
            <a:pPr lvl="1"/>
            <a:r>
              <a:rPr lang="tr-TR" dirty="0" err="1" smtClean="0"/>
              <a:t>bb</a:t>
            </a:r>
            <a:r>
              <a:rPr lang="tr-TR" dirty="0" smtClean="0"/>
              <a:t>) Gerekli hukuki durumu sağlama borcu</a:t>
            </a:r>
          </a:p>
          <a:p>
            <a:pPr lvl="1"/>
            <a:r>
              <a:rPr lang="tr-TR" dirty="0" smtClean="0"/>
              <a:t>cc) Kaçınma borcu</a:t>
            </a:r>
          </a:p>
          <a:p>
            <a:pPr lvl="1"/>
            <a:r>
              <a:rPr lang="tr-TR" dirty="0" err="1" smtClean="0"/>
              <a:t>dd</a:t>
            </a:r>
            <a:r>
              <a:rPr lang="tr-TR" dirty="0" smtClean="0"/>
              <a:t>) Tekeffül borcu</a:t>
            </a:r>
          </a:p>
          <a:p>
            <a:pPr lvl="1"/>
            <a:r>
              <a:rPr lang="tr-TR" dirty="0" err="1" smtClean="0"/>
              <a:t>ee</a:t>
            </a:r>
            <a:r>
              <a:rPr lang="tr-TR" dirty="0" smtClean="0"/>
              <a:t>) Yayıncıya gerekli yardımları yapma borcu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72890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b) Yayıncının Borçları</a:t>
            </a:r>
          </a:p>
          <a:p>
            <a:r>
              <a:rPr lang="tr-TR" dirty="0" smtClean="0"/>
              <a:t>a) Eseri çoğaltma borcu</a:t>
            </a:r>
          </a:p>
          <a:p>
            <a:r>
              <a:rPr lang="tr-TR" dirty="0" smtClean="0"/>
              <a:t>b) Yayma borcu</a:t>
            </a:r>
          </a:p>
          <a:p>
            <a:r>
              <a:rPr lang="tr-TR" dirty="0" smtClean="0"/>
              <a:t>c) Telif ücretini ödeme borcu</a:t>
            </a:r>
          </a:p>
          <a:p>
            <a:r>
              <a:rPr lang="tr-TR" dirty="0" smtClean="0"/>
              <a:t>d) Bedava nüsha verme borcu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875831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8) </a:t>
            </a:r>
            <a:r>
              <a:rPr lang="tr-TR" dirty="0" err="1" smtClean="0"/>
              <a:t>Birarada</a:t>
            </a:r>
            <a:r>
              <a:rPr lang="tr-TR" dirty="0" smtClean="0"/>
              <a:t> ve ayrı ayrı yayın</a:t>
            </a:r>
          </a:p>
          <a:p>
            <a:r>
              <a:rPr lang="tr-TR" dirty="0" smtClean="0"/>
              <a:t>9) Yayın sözleşmesinin sona ermesi</a:t>
            </a:r>
          </a:p>
          <a:p>
            <a:r>
              <a:rPr lang="tr-TR" dirty="0" smtClean="0"/>
              <a:t>10) Yayıncının verdiği plana göre bir eserin telifi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13410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B. Eser Siparişi Sözleşmesi</a:t>
            </a:r>
          </a:p>
          <a:p>
            <a:r>
              <a:rPr lang="tr-TR" dirty="0" smtClean="0"/>
              <a:t>C. Komisyon Sözleşmesi</a:t>
            </a:r>
          </a:p>
          <a:p>
            <a:r>
              <a:rPr lang="tr-TR" dirty="0" smtClean="0"/>
              <a:t>D. Toplama Eser Çıkarma Amaçlı Sözleşmeler</a:t>
            </a:r>
          </a:p>
          <a:p>
            <a:r>
              <a:rPr lang="tr-TR" dirty="0" smtClean="0"/>
              <a:t>E. Kamuya Ait Eser Üzerinde Yayın Sözleşmesi</a:t>
            </a:r>
          </a:p>
          <a:p>
            <a:r>
              <a:rPr lang="tr-TR" dirty="0" smtClean="0"/>
              <a:t>F. Eser </a:t>
            </a:r>
            <a:r>
              <a:rPr lang="tr-TR" dirty="0" err="1" smtClean="0"/>
              <a:t>Çoğalttırma</a:t>
            </a:r>
            <a:r>
              <a:rPr lang="tr-TR" dirty="0" smtClean="0"/>
              <a:t> Sözleşmeleri</a:t>
            </a:r>
          </a:p>
          <a:p>
            <a:r>
              <a:rPr lang="tr-TR" dirty="0" smtClean="0"/>
              <a:t>G. Sahneye Koyma Sözleşmesi</a:t>
            </a:r>
          </a:p>
          <a:p>
            <a:r>
              <a:rPr lang="tr-TR" dirty="0" smtClean="0"/>
              <a:t>H. Radyo-TV ile Yayın Sözleşmesi</a:t>
            </a:r>
          </a:p>
          <a:p>
            <a:r>
              <a:rPr lang="tr-TR" dirty="0" smtClean="0"/>
              <a:t>İ. Müzik İcrası Sözleşmesi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369508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J. Film Sözleşmeleri</a:t>
            </a:r>
          </a:p>
          <a:p>
            <a:r>
              <a:rPr lang="tr-TR" dirty="0" smtClean="0"/>
              <a:t>K. Mimari Eserlerle İlgili Sözleşmeler</a:t>
            </a:r>
          </a:p>
          <a:p>
            <a:r>
              <a:rPr lang="tr-TR" dirty="0" smtClean="0"/>
              <a:t>L. Bilgisayar Programları İle İlgili Sözleşmeler</a:t>
            </a:r>
          </a:p>
          <a:p>
            <a:r>
              <a:rPr lang="tr-TR" dirty="0" smtClean="0"/>
              <a:t>M. Grafik-Tasarımlarla İlgili Sözleşmeler</a:t>
            </a:r>
          </a:p>
          <a:p>
            <a:r>
              <a:rPr lang="tr-TR" dirty="0" smtClean="0"/>
              <a:t>N. Fotoğrafların Değerlendirilmesi İle İlgili Sözleşmeler</a:t>
            </a:r>
          </a:p>
          <a:p>
            <a:r>
              <a:rPr lang="tr-TR" dirty="0" smtClean="0"/>
              <a:t>O. Sergileme Sözleşmeleri</a:t>
            </a:r>
          </a:p>
          <a:p>
            <a:r>
              <a:rPr lang="tr-TR" dirty="0" smtClean="0"/>
              <a:t>P. Meslek Birlikleri İle </a:t>
            </a:r>
            <a:r>
              <a:rPr lang="tr-TR" smtClean="0"/>
              <a:t>Yapılan Sözleşmeler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06395197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12</TotalTime>
  <Words>243</Words>
  <Application>Microsoft Office PowerPoint</Application>
  <PresentationFormat>Geniş ekran</PresentationFormat>
  <Paragraphs>41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Wingdings 3</vt:lpstr>
      <vt:lpstr>Duman</vt:lpstr>
      <vt:lpstr>Fikir ve Sanat Eserleri Hukuku Sözleşmeleri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Fikir ve Sanat Eserleri Hukuku Sözleşmeleri</dc:title>
  <dc:creator>Pc</dc:creator>
  <cp:lastModifiedBy>Pc</cp:lastModifiedBy>
  <cp:revision>3</cp:revision>
  <dcterms:created xsi:type="dcterms:W3CDTF">2020-08-18T13:16:04Z</dcterms:created>
  <dcterms:modified xsi:type="dcterms:W3CDTF">2020-08-23T13:06:59Z</dcterms:modified>
</cp:coreProperties>
</file>