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815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02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84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81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029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78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9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57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11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67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436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95CD0-961C-482A-94D3-54CAAD32CB0D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FE2DD-3240-4AE9-9D7A-0227BCB2C6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61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Dönüşüm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746" y="1690688"/>
            <a:ext cx="11641873" cy="448627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19. yüzyılda gazetecilik ve habere ilişkin önemli dönüşümler gerçekleşmiştir.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-Niteliğin dönüşümü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-İçeriğin dönüşümü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-Ölçek ve sahipliğin dönüşümü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-Gazetecilerin dönüşümü</a:t>
            </a:r>
          </a:p>
        </p:txBody>
      </p:sp>
    </p:spTree>
    <p:extLst>
      <p:ext uri="{BB962C8B-B14F-4D97-AF65-F5344CB8AC3E}">
        <p14:creationId xmlns:p14="http://schemas.microsoft.com/office/powerpoint/2010/main" val="1224365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Ölçek ve Sahipliğin Dönüşümü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516565"/>
            <a:ext cx="10715393" cy="4656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sz="2400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1818’de gazete çıkarma maliyeti:  </a:t>
            </a:r>
            <a:r>
              <a:rPr lang="tr-TR" b="1" dirty="0" smtClean="0"/>
              <a:t>4 bin pound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1870’lerde gazete çıkarma maliyeti: </a:t>
            </a:r>
            <a:r>
              <a:rPr lang="tr-TR" b="1" dirty="0" smtClean="0"/>
              <a:t>100 bin pound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1882’de gazete çıkarma maliyeti: </a:t>
            </a:r>
            <a:r>
              <a:rPr lang="tr-TR" b="1" dirty="0" smtClean="0"/>
              <a:t>120 bin pound</a:t>
            </a:r>
          </a:p>
        </p:txBody>
      </p:sp>
    </p:spTree>
    <p:extLst>
      <p:ext uri="{BB962C8B-B14F-4D97-AF65-F5344CB8AC3E}">
        <p14:creationId xmlns:p14="http://schemas.microsoft.com/office/powerpoint/2010/main" val="188473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Niteliğin Dönüşümü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747" y="1304693"/>
            <a:ext cx="5497552" cy="541949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dirty="0" smtClean="0">
                <a:solidFill>
                  <a:schemeClr val="accent1"/>
                </a:solidFill>
              </a:rPr>
              <a:t>18. yüzyılın sonundan 19. yüzyılın ortalarına kadar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Fikir, yorum ve tartışmalar ağırlıkta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Haberde olay ve yorum arasında belirgin farklılıklar yok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Basının toplumsal olarak belirli ve açıkça ilan edilmiş bir tarafı var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Siyasal ve partizan basın anlayışı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Ekonomik yönü görece geri planda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Eleştirel iklim güçlü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279065" y="1304695"/>
            <a:ext cx="5274527" cy="48679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1"/>
                </a:solidFill>
              </a:rPr>
              <a:t>19. yüzyılın ortalarından günümüze kadar </a:t>
            </a:r>
            <a:br>
              <a:rPr lang="tr-TR" dirty="0" smtClean="0">
                <a:solidFill>
                  <a:schemeClr val="accent1"/>
                </a:solidFill>
              </a:rPr>
            </a:br>
            <a:r>
              <a:rPr lang="tr-TR" dirty="0" smtClean="0"/>
              <a:t>-Basının ticarileşmesi başlıyor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/>
              <a:t>-Baskı tekniklerinde yaşanan gelişmelerle ve vergilerin gevşetilmesiyle maliyetler düşüyor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/>
              <a:t>-Gazete fiyatları düşüyor (</a:t>
            </a:r>
            <a:r>
              <a:rPr lang="tr-TR" dirty="0" err="1"/>
              <a:t>p</a:t>
            </a:r>
            <a:r>
              <a:rPr lang="tr-TR" dirty="0" err="1" smtClean="0"/>
              <a:t>enny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) ve gazete sayıları artıyor 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/>
              <a:t>-Rekabet artıyor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/>
              <a:t>-Satışı artırmak için gazetelerin herkese hitap etme süreci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/>
              <a:t>-Kitle gazeteleri doğuyor</a:t>
            </a:r>
          </a:p>
        </p:txBody>
      </p:sp>
    </p:spTree>
    <p:extLst>
      <p:ext uri="{BB962C8B-B14F-4D97-AF65-F5344CB8AC3E}">
        <p14:creationId xmlns:p14="http://schemas.microsoft.com/office/powerpoint/2010/main" val="1944434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Niteliğin Dönüşümü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746" y="1304694"/>
            <a:ext cx="11641873" cy="4872270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Kitle basını/ kitle gazeteciliği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-işçi sınıfı basınını etkisiz bırakıyor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-siyasal ve partizan gazetecilik gerilemeye başlıyor (nesnellik, tarafsızlık)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-bilgi ve fikirleri ortaya koymak, savunmak X kamunun ilgisini çekmek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-popüler ve sansasyonel haberciliğin yükselişi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-yüksek tiraj, hızlı ve çok baskı ihtiyacı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-reklamcılığın artan payı ve gazetelerin reklamlara bağımlı hale gelişi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-ekonomik motivasyonun artışı ve gazeteciliğin karlı bir alan haline gelişi</a:t>
            </a:r>
          </a:p>
        </p:txBody>
      </p:sp>
    </p:spTree>
    <p:extLst>
      <p:ext uri="{BB962C8B-B14F-4D97-AF65-F5344CB8AC3E}">
        <p14:creationId xmlns:p14="http://schemas.microsoft.com/office/powerpoint/2010/main" val="4101209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Niteliğin Dönüşümü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746" y="1304694"/>
            <a:ext cx="11641873" cy="4872270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Kitle basını/ kitle gazeteciliği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-Nesnellik </a:t>
            </a:r>
            <a:r>
              <a:rPr lang="tr-TR" smtClean="0"/>
              <a:t>ve tarafsızlık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</a:t>
            </a:r>
            <a:r>
              <a:rPr lang="tr-TR" dirty="0" err="1" smtClean="0"/>
              <a:t>Apolitiklik</a:t>
            </a: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-</a:t>
            </a:r>
            <a:r>
              <a:rPr lang="tr-TR" b="1" dirty="0"/>
              <a:t>siyasal gazetecilikten/fikir gazeteciliğinden kitle gazeteciliğine geçiş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-kamu fikrine karşıt olarak bir okur pazarının yaratılması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-gazete ve haberin metalaşması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13061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Niteliğin Dönüşümü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746" y="1304694"/>
            <a:ext cx="11641873" cy="4872270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Modern gazetecilik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</a:t>
            </a:r>
            <a:r>
              <a:rPr lang="tr-TR" b="1" dirty="0" smtClean="0"/>
              <a:t>siyasetten ekonomiye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</a:t>
            </a:r>
            <a:r>
              <a:rPr lang="tr-TR" b="1" dirty="0" smtClean="0"/>
              <a:t>kamudan piyasaya</a:t>
            </a:r>
            <a:r>
              <a:rPr lang="tr-TR" dirty="0" smtClean="0"/>
              <a:t> kayış sürecinde </a:t>
            </a:r>
            <a:r>
              <a:rPr lang="tr-TR" dirty="0" err="1" smtClean="0"/>
              <a:t>meslekleşmiştir</a:t>
            </a:r>
            <a:r>
              <a:rPr lang="tr-TR" dirty="0" smtClean="0"/>
              <a:t>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86221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İçeriğin Dönüşümü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746" y="1605776"/>
            <a:ext cx="11641873" cy="45711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23747" y="1304693"/>
            <a:ext cx="4315521" cy="541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1"/>
                </a:solidFill>
              </a:rPr>
              <a:t>18. yüzyılın sonundan 19. yüzyılın ortalarına kadar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Yorum, fikir, tartışma yazıları ağırlıkta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Makro ölçekli konular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Ağır ve monoton görünüm kayboluyor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İçerikte derinlik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Metin ağırlıklı görünüm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Bir edebi tür ve edebi ürün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16605" y="1304694"/>
            <a:ext cx="6936988" cy="5553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1"/>
                </a:solidFill>
              </a:rPr>
              <a:t>19. yüzyılın ortalarından günümüze kadar </a:t>
            </a:r>
            <a:br>
              <a:rPr lang="tr-TR" dirty="0" smtClean="0">
                <a:solidFill>
                  <a:schemeClr val="accent1"/>
                </a:solidFill>
              </a:rPr>
            </a:br>
            <a:endParaRPr lang="tr-TR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sz="2400" dirty="0" smtClean="0"/>
              <a:t>-Olgusal ve betimleyici haberler, gündelik olaylar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sz="2400" dirty="0" smtClean="0"/>
              <a:t>-Mikro ölçekli, popüler ve güncel temaların ağırlığı artıyor (röportajlar, şehir hayatı, suç, mizah, dedikodu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Renkli manşetler, büyük başlıklar, kısa paragraflar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err="1" smtClean="0"/>
              <a:t>Sloganvari</a:t>
            </a:r>
            <a:r>
              <a:rPr lang="tr-TR" sz="2400" dirty="0" smtClean="0"/>
              <a:t> ve sığ içerikler hakim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err="1" smtClean="0"/>
              <a:t>Şovenist</a:t>
            </a:r>
            <a:r>
              <a:rPr lang="tr-TR" sz="2400" dirty="0" smtClean="0"/>
              <a:t> vurgular yeni politik normlar haline geliyor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Fotoğraf, illüstrasyon gibi görsel öğeler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Eğlence merkezli içerikler ön planda</a:t>
            </a:r>
          </a:p>
        </p:txBody>
      </p:sp>
    </p:spTree>
    <p:extLst>
      <p:ext uri="{BB962C8B-B14F-4D97-AF65-F5344CB8AC3E}">
        <p14:creationId xmlns:p14="http://schemas.microsoft.com/office/powerpoint/2010/main" val="3164843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İçeriğin Dönüşümü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746" y="1605776"/>
            <a:ext cx="11641873" cy="45711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516565"/>
            <a:ext cx="10715393" cy="46561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1"/>
                </a:solidFill>
              </a:rPr>
              <a:t>19. yüzyılın ortalarından günümüze kadar </a:t>
            </a:r>
            <a:endParaRPr lang="tr-TR" dirty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endParaRPr lang="tr-TR" sz="2400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sz="2400" dirty="0" smtClean="0"/>
              <a:t>-  Haber-yorum ayrımı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Hızlı ve kitlesel haber üretimi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Her gazeteye uygun düşecek yansız bir ürün olarak haber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Ticari bir meta olarak haber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Toplumsal sorunların/olguların haber değeri, onların ticari değerine/getirisine bağlı hale gelmiştir.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400" dirty="0"/>
          </a:p>
          <a:p>
            <a:pPr marL="0" indent="0">
              <a:lnSpc>
                <a:spcPct val="114000"/>
              </a:lnSpc>
              <a:buNone/>
            </a:pPr>
            <a:r>
              <a:rPr lang="tr-TR" sz="3500" b="1" dirty="0" smtClean="0"/>
              <a:t>YENİ GAZETECİLİK </a:t>
            </a:r>
          </a:p>
        </p:txBody>
      </p:sp>
    </p:spTree>
    <p:extLst>
      <p:ext uri="{BB962C8B-B14F-4D97-AF65-F5344CB8AC3E}">
        <p14:creationId xmlns:p14="http://schemas.microsoft.com/office/powerpoint/2010/main" val="2606952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İçeriğin Dönüşümü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516565"/>
            <a:ext cx="10715393" cy="4656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>
                <a:solidFill>
                  <a:schemeClr val="accent1"/>
                </a:solidFill>
              </a:rPr>
              <a:t>19. yüzyılın sonlarından </a:t>
            </a:r>
            <a:r>
              <a:rPr lang="tr-TR" dirty="0" smtClean="0">
                <a:solidFill>
                  <a:schemeClr val="accent1"/>
                </a:solidFill>
              </a:rPr>
              <a:t>itibaren </a:t>
            </a:r>
            <a:endParaRPr lang="tr-TR" dirty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endParaRPr lang="tr-TR" sz="2400" dirty="0" smtClean="0">
              <a:solidFill>
                <a:schemeClr val="accent1"/>
              </a:solidFill>
            </a:endParaRP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Gazetecilik bir işletme faaliyeti haline geliyor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Tekelleşme ve yoğunlaşma artıyor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Gazete patronları güç kazanmaya başlıyor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sz="3500" dirty="0" smtClean="0"/>
          </a:p>
        </p:txBody>
      </p:sp>
    </p:spTree>
    <p:extLst>
      <p:ext uri="{BB962C8B-B14F-4D97-AF65-F5344CB8AC3E}">
        <p14:creationId xmlns:p14="http://schemas.microsoft.com/office/powerpoint/2010/main" val="3568039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Ölçek ve Sahipliğin Dönüşümü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746" y="1605776"/>
            <a:ext cx="11641873" cy="45711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516565"/>
            <a:ext cx="10715393" cy="4656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endParaRPr lang="tr-TR" sz="2400" dirty="0" smtClean="0">
              <a:solidFill>
                <a:schemeClr val="accent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23747" y="1304693"/>
            <a:ext cx="4315521" cy="541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1"/>
                </a:solidFill>
              </a:rPr>
              <a:t>18. yüzyılın sonundan 19. yüzyılın ortalarına kadar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Politik etkinlik göstermek isteyen varlıklı kişiler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Finansman hem bu şahıslar hem siyasi partiler hem de abonelik ile sağlanıyordu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Ölçekler küçük, teknoloji belirgin değil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- Baskı ve tiraj görece düşük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270917" y="1304694"/>
            <a:ext cx="3501483" cy="5553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1"/>
                </a:solidFill>
              </a:rPr>
              <a:t>19. yüzyılın ortalarında </a:t>
            </a:r>
            <a:br>
              <a:rPr lang="tr-TR" dirty="0" smtClean="0">
                <a:solidFill>
                  <a:schemeClr val="accent1"/>
                </a:solidFill>
              </a:rPr>
            </a:br>
            <a:endParaRPr lang="tr-TR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sz="2400" dirty="0" smtClean="0"/>
              <a:t>-Küçük ölçekli gazete zincirleri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sz="2400" dirty="0" smtClean="0"/>
              <a:t>-Aile şirketleri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sz="2400" dirty="0" smtClean="0"/>
              <a:t>-Ticarileşme eleştirileri</a:t>
            </a:r>
            <a:br>
              <a:rPr lang="tr-TR" sz="2400" dirty="0" smtClean="0"/>
            </a:br>
            <a:r>
              <a:rPr lang="tr-TR" sz="2400" dirty="0" smtClean="0"/>
              <a:t>(kar ve ticari spekülasyon amaçlı «düşük nitelikli tüccarlar»)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7985202" y="1237785"/>
            <a:ext cx="3783051" cy="5553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1"/>
                </a:solidFill>
              </a:rPr>
              <a:t>19. yüzyılın sonlarından günümüze</a:t>
            </a:r>
            <a:br>
              <a:rPr lang="tr-TR" dirty="0" smtClean="0">
                <a:solidFill>
                  <a:schemeClr val="accent1"/>
                </a:solidFill>
              </a:rPr>
            </a:br>
            <a:r>
              <a:rPr lang="tr-TR" sz="2400" dirty="0" smtClean="0"/>
              <a:t>-Kitle basını ve gelişen baskı teknikleri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sz="2400" dirty="0" smtClean="0"/>
              <a:t>-Yalnız üretimde değil, baskı ve dağıtımda da hakimiyet gereksinimi </a:t>
            </a:r>
          </a:p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sz="2400" dirty="0" smtClean="0"/>
              <a:t>- Büyük sermaye gereksinimi ve az sayıda sermayedar </a:t>
            </a:r>
          </a:p>
        </p:txBody>
      </p:sp>
      <p:cxnSp>
        <p:nvCxnSpPr>
          <p:cNvPr id="9" name="Düz Bağlayıcı 8"/>
          <p:cNvCxnSpPr/>
          <p:nvPr/>
        </p:nvCxnSpPr>
        <p:spPr>
          <a:xfrm flipH="1">
            <a:off x="4254190" y="1545316"/>
            <a:ext cx="11151" cy="4772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>
            <a:off x="7766826" y="1399943"/>
            <a:ext cx="18583" cy="4918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 flipV="1">
            <a:off x="4583151" y="5687122"/>
            <a:ext cx="2928124" cy="111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5988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547</Words>
  <Application>Microsoft Office PowerPoint</Application>
  <PresentationFormat>Geniş ekran</PresentationFormat>
  <Paragraphs>98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Dönüşüm</vt:lpstr>
      <vt:lpstr>Niteliğin Dönüşümü</vt:lpstr>
      <vt:lpstr>Niteliğin Dönüşümü</vt:lpstr>
      <vt:lpstr>Niteliğin Dönüşümü</vt:lpstr>
      <vt:lpstr>Niteliğin Dönüşümü</vt:lpstr>
      <vt:lpstr>İçeriğin Dönüşümü</vt:lpstr>
      <vt:lpstr>İçeriğin Dönüşümü</vt:lpstr>
      <vt:lpstr>İçeriğin Dönüşümü</vt:lpstr>
      <vt:lpstr>Ölçek ve Sahipliğin Dönüşümü</vt:lpstr>
      <vt:lpstr>Ölçek ve Sahipliğin Dönüşümü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Dönüşüm</dc:title>
  <dc:creator>Windows Kullanıcısı</dc:creator>
  <cp:lastModifiedBy>Windows Kullanıcısı</cp:lastModifiedBy>
  <cp:revision>1</cp:revision>
  <dcterms:created xsi:type="dcterms:W3CDTF">2020-01-30T15:48:26Z</dcterms:created>
  <dcterms:modified xsi:type="dcterms:W3CDTF">2020-01-30T15:49:19Z</dcterms:modified>
</cp:coreProperties>
</file>