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5" r:id="rId3"/>
    <p:sldId id="276" r:id="rId4"/>
    <p:sldId id="278" r:id="rId5"/>
    <p:sldId id="277" r:id="rId6"/>
    <p:sldId id="279" r:id="rId7"/>
    <p:sldId id="280" r:id="rId8"/>
    <p:sldId id="281" r:id="rId9"/>
    <p:sldId id="282" r:id="rId10"/>
    <p:sldId id="283" r:id="rId11"/>
    <p:sldId id="274" r:id="rId12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zge sakiyan" userId="b6bebe72cd1ac83e" providerId="LiveId" clId="{E147FAD6-2114-374E-A4C8-9642E6507BC7}"/>
    <pc:docChg chg="modSld">
      <pc:chgData name="özge sakiyan" userId="b6bebe72cd1ac83e" providerId="LiveId" clId="{E147FAD6-2114-374E-A4C8-9642E6507BC7}" dt="2021-04-19T04:37:23.559" v="93" actId="20577"/>
      <pc:docMkLst>
        <pc:docMk/>
      </pc:docMkLst>
      <pc:sldChg chg="modSp">
        <pc:chgData name="özge sakiyan" userId="b6bebe72cd1ac83e" providerId="LiveId" clId="{E147FAD6-2114-374E-A4C8-9642E6507BC7}" dt="2021-04-19T04:37:23.559" v="93" actId="20577"/>
        <pc:sldMkLst>
          <pc:docMk/>
          <pc:sldMk cId="1035038048" sldId="276"/>
        </pc:sldMkLst>
        <pc:spChg chg="mod">
          <ac:chgData name="özge sakiyan" userId="b6bebe72cd1ac83e" providerId="LiveId" clId="{E147FAD6-2114-374E-A4C8-9642E6507BC7}" dt="2021-04-19T04:37:23.559" v="93" actId="20577"/>
          <ac:spMkLst>
            <pc:docMk/>
            <pc:sldMk cId="1035038048" sldId="276"/>
            <ac:spMk id="3" creationId="{00000000-0000-0000-0000-000000000000}"/>
          </ac:spMkLst>
        </pc:spChg>
      </pc:sldChg>
    </pc:docChg>
  </pc:docChgLst>
  <pc:docChgLst>
    <pc:chgData name="özge sakiyan" userId="b6bebe72cd1ac83e" providerId="LiveId" clId="{DFDBFAC8-727F-0440-8512-B7C46BDCE9F9}"/>
    <pc:docChg chg="modSld">
      <pc:chgData name="özge sakiyan" userId="b6bebe72cd1ac83e" providerId="LiveId" clId="{DFDBFAC8-727F-0440-8512-B7C46BDCE9F9}" dt="2021-02-26T11:22:17.192" v="10" actId="20577"/>
      <pc:docMkLst>
        <pc:docMk/>
      </pc:docMkLst>
      <pc:sldChg chg="modSp">
        <pc:chgData name="özge sakiyan" userId="b6bebe72cd1ac83e" providerId="LiveId" clId="{DFDBFAC8-727F-0440-8512-B7C46BDCE9F9}" dt="2021-02-26T11:22:17.192" v="10" actId="20577"/>
        <pc:sldMkLst>
          <pc:docMk/>
          <pc:sldMk cId="4218681406" sldId="282"/>
        </pc:sldMkLst>
        <pc:spChg chg="mod">
          <ac:chgData name="özge sakiyan" userId="b6bebe72cd1ac83e" providerId="LiveId" clId="{DFDBFAC8-727F-0440-8512-B7C46BDCE9F9}" dt="2021-02-26T11:22:17.192" v="10" actId="20577"/>
          <ac:spMkLst>
            <pc:docMk/>
            <pc:sldMk cId="4218681406" sldId="28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98" name="Gr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112" name="Gr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126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grpSp>
        <p:nvGrpSpPr>
          <p:cNvPr id="8" name="Gr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erbest 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erbest Biçi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erbest Biçi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erbest Biçi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erbest Biçi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9" name="Gr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39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0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52" name="Gr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1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84" name="Gr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2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97" name="Gr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3" name="Metin Yer Tutucusu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64873" y="1761836"/>
            <a:ext cx="8158740" cy="1828800"/>
          </a:xfrm>
        </p:spPr>
        <p:txBody>
          <a:bodyPr rtlCol="0">
            <a:normAutofit/>
          </a:bodyPr>
          <a:lstStyle/>
          <a:p>
            <a:pPr rtl="0"/>
            <a:r>
              <a:rPr lang="tr" dirty="0" smtClean="0"/>
              <a:t>Rheological properties of foods</a:t>
            </a:r>
            <a:endParaRPr lang="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160455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r" dirty="0"/>
              <a:t>Assoc Prof. ÖZGE ŞAKIYAN DEMİRKOL</a:t>
            </a:r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r>
              <a:rPr lang="tr" sz="1200" dirty="0" smtClean="0"/>
              <a:t>17.05.2021</a:t>
            </a:r>
            <a:endParaRPr lang="tr" sz="12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2.</a:t>
            </a:r>
            <a:r>
              <a:rPr lang="en-US" b="1" dirty="0" smtClean="0"/>
              <a:t>Mechanical </a:t>
            </a:r>
            <a:r>
              <a:rPr lang="en-US" b="1" dirty="0"/>
              <a:t>Viscometers and Dynamic </a:t>
            </a:r>
            <a:r>
              <a:rPr lang="en-US" b="1" dirty="0" err="1"/>
              <a:t>Rheometers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11476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number of analytical instruments have been designed that can measure the shear properties of liquids, viscoelastic materials, plastics and solids</a:t>
            </a:r>
            <a:r>
              <a:rPr lang="en-US" dirty="0" smtClean="0"/>
              <a:t>.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406" y="2475345"/>
            <a:ext cx="4142594" cy="43826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2" y="3205740"/>
            <a:ext cx="3221541" cy="365226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486224" y="3235511"/>
            <a:ext cx="46602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These instruments are usually computer controlled and can carry out sophisticated test procedures as a function of time, temperature, shear rate or frequency.</a:t>
            </a:r>
            <a:endParaRPr lang="tr-TR" dirty="0"/>
          </a:p>
          <a:p>
            <a:r>
              <a:rPr lang="en-US" dirty="0"/>
              <a:t>Most of these instruments can be adapted to carry out tests using either the concentric cylinder, cone-and-plate or parallel plate arrangements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31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1313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127131" y="3860321"/>
            <a:ext cx="3840480" cy="406879"/>
          </a:xfrm>
        </p:spPr>
        <p:txBody>
          <a:bodyPr>
            <a:noAutofit/>
          </a:bodyPr>
          <a:lstStyle/>
          <a:p>
            <a:r>
              <a:rPr lang="tr-TR" sz="2000" dirty="0" err="1"/>
              <a:t>Thanks</a:t>
            </a:r>
            <a:r>
              <a:rPr lang="tr-TR" sz="2000" dirty="0"/>
              <a:t>!!!!</a:t>
            </a:r>
          </a:p>
          <a:p>
            <a:endParaRPr lang="tr-TR" sz="2000" dirty="0"/>
          </a:p>
          <a:p>
            <a:r>
              <a:rPr lang="tr-TR" sz="2000" dirty="0"/>
              <a:t>osakiyan@ankara.edu.tr</a:t>
            </a:r>
          </a:p>
        </p:txBody>
      </p:sp>
    </p:spTree>
    <p:extLst>
      <p:ext uri="{BB962C8B-B14F-4D97-AF65-F5344CB8AC3E}">
        <p14:creationId xmlns:p14="http://schemas.microsoft.com/office/powerpoint/2010/main" val="2652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Definition of </a:t>
            </a:r>
            <a:r>
              <a:rPr lang="tr-TR" dirty="0" err="1" smtClean="0"/>
              <a:t>rheology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Rheology</a:t>
            </a:r>
            <a:r>
              <a:rPr lang="en-US" dirty="0"/>
              <a:t> is the science of flow and deformation of matter and describes the interrelation </a:t>
            </a:r>
            <a:r>
              <a:rPr lang="en-US" dirty="0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force</a:t>
            </a:r>
            <a:r>
              <a:rPr lang="tr-TR" dirty="0"/>
              <a:t>, </a:t>
            </a:r>
            <a:r>
              <a:rPr lang="tr-TR" dirty="0" err="1"/>
              <a:t>deformation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time</a:t>
            </a:r>
            <a:r>
              <a:rPr lang="tr-TR" dirty="0" smtClean="0"/>
              <a:t>.</a:t>
            </a:r>
          </a:p>
          <a:p>
            <a:r>
              <a:rPr lang="en-US" dirty="0"/>
              <a:t>It is the study of the manner in which materials respond to applied </a:t>
            </a:r>
            <a:r>
              <a:rPr lang="en-US" dirty="0" smtClean="0"/>
              <a:t>stress</a:t>
            </a:r>
            <a:r>
              <a:rPr lang="tr-TR" dirty="0" smtClean="0"/>
              <a:t> </a:t>
            </a:r>
            <a:r>
              <a:rPr lang="en-US" dirty="0" smtClean="0"/>
              <a:t>or </a:t>
            </a:r>
            <a:r>
              <a:rPr lang="en-US" dirty="0"/>
              <a:t>strain.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term comes from Greek ‘</a:t>
            </a:r>
            <a:r>
              <a:rPr lang="en-US" dirty="0" err="1"/>
              <a:t>rheos</a:t>
            </a:r>
            <a:r>
              <a:rPr lang="en-US" dirty="0"/>
              <a:t>’ meaning to flow.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408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importance</a:t>
            </a:r>
            <a:r>
              <a:rPr lang="tr-TR" dirty="0" smtClean="0"/>
              <a:t> of </a:t>
            </a:r>
            <a:r>
              <a:rPr lang="tr-TR" dirty="0" err="1" smtClean="0"/>
              <a:t>rheology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important in food science due to its utility in food </a:t>
            </a:r>
            <a:r>
              <a:rPr lang="en-US" dirty="0" smtClean="0"/>
              <a:t>processing</a:t>
            </a:r>
            <a:r>
              <a:rPr lang="tr-TR" dirty="0" smtClean="0"/>
              <a:t> </a:t>
            </a:r>
            <a:r>
              <a:rPr lang="tr-TR" dirty="0" err="1" smtClean="0"/>
              <a:t>operations</a:t>
            </a:r>
            <a:r>
              <a:rPr lang="tr-TR" dirty="0" smtClean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sensory</a:t>
            </a:r>
            <a:r>
              <a:rPr lang="tr-TR" dirty="0"/>
              <a:t> </a:t>
            </a:r>
            <a:r>
              <a:rPr lang="tr-TR" dirty="0" err="1"/>
              <a:t>characteristics</a:t>
            </a:r>
            <a:r>
              <a:rPr lang="tr-TR" dirty="0" smtClean="0"/>
              <a:t>.</a:t>
            </a:r>
          </a:p>
          <a:p>
            <a:r>
              <a:rPr lang="en-US" dirty="0"/>
              <a:t>It gives information about the microstructure of a food.</a:t>
            </a:r>
          </a:p>
          <a:p>
            <a:r>
              <a:rPr lang="en-US" dirty="0"/>
              <a:t>Rheology properties are manifestation of the rate and nature of the deformation that occurs when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material </a:t>
            </a:r>
            <a:r>
              <a:rPr lang="en-US" dirty="0"/>
              <a:t>is stressed. These parameters can be used to predict how the fluid will behave in a </a:t>
            </a:r>
            <a:r>
              <a:rPr lang="en-US" dirty="0" smtClean="0"/>
              <a:t>process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in determining the energy requirement for transporting the fluid from one point to another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processing </a:t>
            </a:r>
            <a:r>
              <a:rPr lang="en-US" dirty="0"/>
              <a:t>plant. </a:t>
            </a:r>
            <a:endParaRPr lang="tr-TR" dirty="0" smtClean="0"/>
          </a:p>
          <a:p>
            <a:r>
              <a:rPr lang="en-US" dirty="0" smtClean="0"/>
              <a:t>Rheological </a:t>
            </a:r>
            <a:r>
              <a:rPr lang="en-US" dirty="0"/>
              <a:t>parameters are also useful in defining the quality attribute of </a:t>
            </a:r>
            <a:r>
              <a:rPr lang="en-US" dirty="0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589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0"/>
            <a:ext cx="6433560" cy="6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5212" y="267855"/>
            <a:ext cx="10058402" cy="1219200"/>
          </a:xfrm>
        </p:spPr>
        <p:txBody>
          <a:bodyPr/>
          <a:lstStyle/>
          <a:p>
            <a:r>
              <a:rPr lang="tr-TR" dirty="0" err="1" smtClean="0"/>
              <a:t>Rheological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r>
              <a:rPr lang="tr-TR" dirty="0" smtClean="0"/>
              <a:t> of </a:t>
            </a:r>
            <a:r>
              <a:rPr lang="tr-TR" dirty="0" err="1" smtClean="0"/>
              <a:t>fluids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074" y="1752600"/>
            <a:ext cx="5735782" cy="4229100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err="1" smtClean="0"/>
              <a:t>Newtonian</a:t>
            </a:r>
            <a:r>
              <a:rPr lang="tr-TR" b="1" dirty="0" smtClean="0"/>
              <a:t> </a:t>
            </a:r>
            <a:r>
              <a:rPr lang="tr-TR" b="1" dirty="0" err="1" smtClean="0"/>
              <a:t>foods</a:t>
            </a:r>
            <a:r>
              <a:rPr lang="tr-TR" b="1" dirty="0" smtClean="0"/>
              <a:t>: </a:t>
            </a:r>
            <a:r>
              <a:rPr lang="en-US" dirty="0"/>
              <a:t>Newtonian fluids are fluids which exhibit a linear increase in the shear stress with the rate of </a:t>
            </a:r>
            <a:r>
              <a:rPr lang="en-US" dirty="0" smtClean="0"/>
              <a:t>shear.</a:t>
            </a:r>
            <a:r>
              <a:rPr lang="tr-TR" dirty="0" smtClean="0"/>
              <a:t> </a:t>
            </a:r>
            <a:r>
              <a:rPr lang="en-US" dirty="0" smtClean="0"/>
              <a:t>These </a:t>
            </a:r>
            <a:r>
              <a:rPr lang="en-US" dirty="0"/>
              <a:t>fluids exhibit a linear relationship between the shear stress and the rate of shear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b="1" dirty="0" err="1" smtClean="0"/>
              <a:t>Non-newtonian</a:t>
            </a:r>
            <a:r>
              <a:rPr lang="tr-TR" b="1" dirty="0" smtClean="0"/>
              <a:t> </a:t>
            </a:r>
            <a:r>
              <a:rPr lang="tr-TR" b="1" dirty="0" err="1" smtClean="0"/>
              <a:t>foods</a:t>
            </a:r>
            <a:r>
              <a:rPr lang="tr-TR" b="1" dirty="0" smtClean="0"/>
              <a:t>: </a:t>
            </a:r>
            <a:r>
              <a:rPr lang="en-US" dirty="0"/>
              <a:t>A non-Newtonian fluid is broadly defined as one for which the relationship between shear stress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shear </a:t>
            </a:r>
            <a:r>
              <a:rPr lang="en-US" dirty="0"/>
              <a:t>rate is not a constant. When the shear rate is varied, the shear stress doesn't vary in the </a:t>
            </a:r>
            <a:r>
              <a:rPr lang="en-US" dirty="0" smtClean="0"/>
              <a:t>same</a:t>
            </a:r>
            <a:r>
              <a:rPr lang="tr-TR" dirty="0" smtClean="0"/>
              <a:t> </a:t>
            </a:r>
            <a:r>
              <a:rPr lang="en-US" dirty="0" smtClean="0"/>
              <a:t>proportion</a:t>
            </a:r>
            <a:r>
              <a:rPr lang="en-US" dirty="0"/>
              <a:t>. These fluids </a:t>
            </a:r>
            <a:r>
              <a:rPr lang="en-US" dirty="0" err="1"/>
              <a:t>exibit</a:t>
            </a:r>
            <a:r>
              <a:rPr lang="en-US" dirty="0"/>
              <a:t> either shear thinning or shear thickening </a:t>
            </a:r>
            <a:r>
              <a:rPr lang="en-US" dirty="0" err="1"/>
              <a:t>behaviour</a:t>
            </a:r>
            <a:r>
              <a:rPr lang="en-US" dirty="0"/>
              <a:t> and some exhibit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yield </a:t>
            </a:r>
            <a:r>
              <a:rPr lang="en-US" dirty="0"/>
              <a:t>stress. The two most commonly used equations for characterizing non-Newtonian fluids are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power </a:t>
            </a:r>
            <a:r>
              <a:rPr lang="en-US" dirty="0"/>
              <a:t>law </a:t>
            </a:r>
            <a:r>
              <a:rPr lang="en-US" dirty="0" smtClean="0"/>
              <a:t>model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Herschel-</a:t>
            </a:r>
            <a:r>
              <a:rPr lang="en-US" dirty="0" err="1"/>
              <a:t>Bulkley</a:t>
            </a:r>
            <a:r>
              <a:rPr lang="en-US" dirty="0"/>
              <a:t> </a:t>
            </a:r>
            <a:r>
              <a:rPr lang="en-US" dirty="0" smtClean="0"/>
              <a:t>model </a:t>
            </a:r>
            <a:r>
              <a:rPr lang="en-US" dirty="0"/>
              <a:t>for fluids.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577" y="2038928"/>
            <a:ext cx="59721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0218" y="320963"/>
            <a:ext cx="4904509" cy="566073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(A) Time-independent flow of non-Newtonian foods:</a:t>
            </a:r>
          </a:p>
          <a:p>
            <a:r>
              <a:rPr lang="en-US" dirty="0"/>
              <a:t>The fluid foods whose viscosity is not influenced by the shearing time at a constant shear rate </a:t>
            </a:r>
            <a:r>
              <a:rPr lang="tr-TR" dirty="0"/>
              <a:t>s</a:t>
            </a:r>
            <a:r>
              <a:rPr lang="en-US" dirty="0" smtClean="0"/>
              <a:t>how</a:t>
            </a:r>
            <a:r>
              <a:rPr lang="tr-TR" dirty="0" smtClean="0"/>
              <a:t> </a:t>
            </a:r>
            <a:r>
              <a:rPr lang="en-US" dirty="0" smtClean="0"/>
              <a:t>two </a:t>
            </a:r>
            <a:r>
              <a:rPr lang="en-US" dirty="0"/>
              <a:t>distinct patterns of stress – shear rate relationship </a:t>
            </a:r>
            <a:r>
              <a:rPr lang="en-US" dirty="0" err="1"/>
              <a:t>i.e</a:t>
            </a:r>
            <a:r>
              <a:rPr lang="en-US" dirty="0"/>
              <a:t> shear-thinning and shear-thickening.</a:t>
            </a:r>
          </a:p>
          <a:p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 </a:t>
            </a:r>
            <a:r>
              <a:rPr lang="en-US" b="1" dirty="0" err="1"/>
              <a:t>Pseudoplastic</a:t>
            </a:r>
            <a:r>
              <a:rPr lang="en-US" b="1" dirty="0"/>
              <a:t>/shear-thinning fluids</a:t>
            </a:r>
            <a:r>
              <a:rPr lang="en-US" dirty="0"/>
              <a:t>: - This type of fluids will display a decreasing </a:t>
            </a:r>
            <a:r>
              <a:rPr lang="en-US" dirty="0" smtClean="0"/>
              <a:t>consistency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an increasing shear </a:t>
            </a:r>
            <a:r>
              <a:rPr lang="en-US" dirty="0" smtClean="0"/>
              <a:t>rate</a:t>
            </a:r>
            <a:endParaRPr lang="tr-TR" dirty="0"/>
          </a:p>
          <a:p>
            <a:pPr marL="0" indent="0">
              <a:buNone/>
            </a:pPr>
            <a:r>
              <a:rPr lang="tr-TR" dirty="0" err="1" smtClean="0"/>
              <a:t>E.g</a:t>
            </a:r>
            <a:r>
              <a:rPr lang="tr-TR" dirty="0" smtClean="0"/>
              <a:t>. </a:t>
            </a:r>
            <a:r>
              <a:rPr lang="en-US" dirty="0" smtClean="0"/>
              <a:t>fruit </a:t>
            </a:r>
            <a:r>
              <a:rPr lang="en-US" dirty="0"/>
              <a:t>and vegetable purees and gum solutions are the examples of </a:t>
            </a:r>
            <a:r>
              <a:rPr lang="en-US" dirty="0" err="1" smtClean="0"/>
              <a:t>psedo</a:t>
            </a:r>
            <a:r>
              <a:rPr lang="en-US" dirty="0" smtClean="0"/>
              <a:t>-plastic</a:t>
            </a:r>
            <a:r>
              <a:rPr lang="tr-TR" dirty="0" smtClean="0"/>
              <a:t> </a:t>
            </a:r>
            <a:r>
              <a:rPr lang="tr-TR" dirty="0" err="1" smtClean="0"/>
              <a:t>fluid</a:t>
            </a:r>
            <a:r>
              <a:rPr lang="tr-TR" dirty="0" smtClean="0"/>
              <a:t> </a:t>
            </a:r>
            <a:r>
              <a:rPr lang="tr-TR" dirty="0" err="1"/>
              <a:t>food</a:t>
            </a:r>
            <a:r>
              <a:rPr lang="tr-TR" dirty="0"/>
              <a:t> </a:t>
            </a:r>
            <a:r>
              <a:rPr lang="tr-TR" dirty="0" err="1"/>
              <a:t>products</a:t>
            </a:r>
            <a:r>
              <a:rPr lang="tr-TR" dirty="0"/>
              <a:t>.</a:t>
            </a:r>
          </a:p>
          <a:p>
            <a:r>
              <a:rPr lang="en-US" b="1" dirty="0"/>
              <a:t>(ii) Dilatant/shear-thickening flow </a:t>
            </a:r>
            <a:r>
              <a:rPr lang="en-US" b="1" dirty="0" err="1"/>
              <a:t>behaviour</a:t>
            </a:r>
            <a:r>
              <a:rPr lang="en-US" dirty="0"/>
              <a:t>:- This type of fluid will display an </a:t>
            </a:r>
            <a:r>
              <a:rPr lang="en-US" dirty="0" smtClean="0"/>
              <a:t>increasing</a:t>
            </a:r>
            <a:r>
              <a:rPr lang="tr-TR" dirty="0" smtClean="0"/>
              <a:t> </a:t>
            </a:r>
            <a:r>
              <a:rPr lang="en-US" dirty="0" smtClean="0"/>
              <a:t>viscosity </a:t>
            </a:r>
            <a:r>
              <a:rPr lang="en-US" dirty="0"/>
              <a:t>with increase in shear rate. </a:t>
            </a:r>
            <a:endParaRPr lang="tr-TR" dirty="0" smtClean="0"/>
          </a:p>
          <a:p>
            <a:r>
              <a:rPr lang="en-US" dirty="0" err="1" smtClean="0"/>
              <a:t>Dilatancy</a:t>
            </a:r>
            <a:r>
              <a:rPr lang="en-US" dirty="0" smtClean="0"/>
              <a:t> </a:t>
            </a:r>
            <a:r>
              <a:rPr lang="en-US" dirty="0"/>
              <a:t>is frequently observed in fluids containing high </a:t>
            </a:r>
            <a:r>
              <a:rPr lang="en-US" dirty="0" smtClean="0"/>
              <a:t>level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deflocculated solids, such as candy compounds, cooked corn starch paste, certain types of </a:t>
            </a:r>
            <a:r>
              <a:rPr lang="en-US" dirty="0" smtClean="0"/>
              <a:t>honey</a:t>
            </a:r>
            <a:r>
              <a:rPr lang="tr-TR" dirty="0" smtClean="0"/>
              <a:t> </a:t>
            </a:r>
            <a:r>
              <a:rPr lang="en-US" dirty="0" smtClean="0"/>
              <a:t>etc</a:t>
            </a:r>
            <a:r>
              <a:rPr lang="en-US" dirty="0"/>
              <a:t>. </a:t>
            </a:r>
            <a:r>
              <a:rPr lang="en-US" dirty="0" err="1"/>
              <a:t>Dilatancy</a:t>
            </a:r>
            <a:r>
              <a:rPr lang="en-US" dirty="0"/>
              <a:t> is also referred to as shear-thickening flow </a:t>
            </a:r>
            <a:r>
              <a:rPr lang="en-US" dirty="0" err="1"/>
              <a:t>behaviour</a:t>
            </a:r>
            <a:r>
              <a:rPr lang="en-US" dirty="0"/>
              <a:t>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817" y="320963"/>
            <a:ext cx="65436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214" y="443345"/>
            <a:ext cx="10058400" cy="5538355"/>
          </a:xfrm>
        </p:spPr>
        <p:txBody>
          <a:bodyPr>
            <a:normAutofit/>
          </a:bodyPr>
          <a:lstStyle/>
          <a:p>
            <a:r>
              <a:rPr lang="en-US" b="1" dirty="0"/>
              <a:t>(B) Time-dependent flow of non-Newtonian foods:</a:t>
            </a:r>
          </a:p>
          <a:p>
            <a:pPr marL="0" indent="0">
              <a:buNone/>
            </a:pPr>
            <a:r>
              <a:rPr lang="en-US" dirty="0"/>
              <a:t>Certain non-Newtonian fluids show a time-dependent stress-shear </a:t>
            </a:r>
            <a:r>
              <a:rPr lang="en-US" dirty="0" smtClean="0"/>
              <a:t>relationship</a:t>
            </a:r>
            <a:r>
              <a:rPr lang="tr-TR" dirty="0" smtClean="0"/>
              <a:t>.</a:t>
            </a:r>
          </a:p>
          <a:p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 </a:t>
            </a:r>
            <a:r>
              <a:rPr lang="en-US" b="1" dirty="0" err="1"/>
              <a:t>Thixotropy</a:t>
            </a:r>
            <a:r>
              <a:rPr lang="en-US" dirty="0"/>
              <a:t>: - When at a constant shear rate, the stress decreases over a period of time due </a:t>
            </a:r>
            <a:r>
              <a:rPr lang="en-US" dirty="0" smtClean="0"/>
              <a:t>t</a:t>
            </a:r>
            <a:r>
              <a:rPr lang="tr-TR" dirty="0" smtClean="0"/>
              <a:t>o </a:t>
            </a:r>
            <a:r>
              <a:rPr lang="en-US" dirty="0" smtClean="0"/>
              <a:t>structure </a:t>
            </a:r>
            <a:r>
              <a:rPr lang="en-US" dirty="0"/>
              <a:t>breakdown until eventually it reaches a steady value, the product is said to be </a:t>
            </a:r>
            <a:r>
              <a:rPr lang="en-US" dirty="0" smtClean="0"/>
              <a:t>thixotropic.</a:t>
            </a:r>
            <a:r>
              <a:rPr lang="tr-TR" dirty="0" smtClean="0"/>
              <a:t> </a:t>
            </a:r>
            <a:r>
              <a:rPr lang="en-US" dirty="0" smtClean="0"/>
              <a:t>Aged </a:t>
            </a:r>
            <a:r>
              <a:rPr lang="en-US" dirty="0"/>
              <a:t>condensed milk, cream and ice cream mix, egg white etc. revel </a:t>
            </a:r>
            <a:r>
              <a:rPr lang="en-US" dirty="0" err="1"/>
              <a:t>thixotropy</a:t>
            </a:r>
            <a:r>
              <a:rPr lang="en-US" dirty="0"/>
              <a:t>.</a:t>
            </a:r>
          </a:p>
          <a:p>
            <a:r>
              <a:rPr lang="en-US" b="1" dirty="0"/>
              <a:t>(ii) </a:t>
            </a:r>
            <a:r>
              <a:rPr lang="en-US" b="1" dirty="0" err="1"/>
              <a:t>Rheopectic</a:t>
            </a:r>
            <a:r>
              <a:rPr lang="en-US" dirty="0"/>
              <a:t>: - This essentially the opposite of thixotropic </a:t>
            </a:r>
            <a:r>
              <a:rPr lang="en-US" dirty="0" err="1"/>
              <a:t>behaviour</a:t>
            </a:r>
            <a:r>
              <a:rPr lang="en-US" dirty="0"/>
              <a:t>, in which the fluids </a:t>
            </a:r>
            <a:r>
              <a:rPr lang="en-US" dirty="0" smtClean="0"/>
              <a:t>viscosity</a:t>
            </a:r>
            <a:r>
              <a:rPr lang="tr-TR" dirty="0" smtClean="0"/>
              <a:t> </a:t>
            </a:r>
            <a:r>
              <a:rPr lang="en-US" dirty="0" smtClean="0"/>
              <a:t>increases </a:t>
            </a:r>
            <a:r>
              <a:rPr lang="en-US" dirty="0"/>
              <a:t>with time as it is sheared at a constant rate. </a:t>
            </a:r>
            <a:r>
              <a:rPr lang="en-US" dirty="0" err="1"/>
              <a:t>Rheopectic</a:t>
            </a:r>
            <a:r>
              <a:rPr lang="en-US" dirty="0"/>
              <a:t> fluids are rarely encountered.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6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Measurement</a:t>
            </a:r>
            <a:r>
              <a:rPr lang="tr-TR" dirty="0" smtClean="0"/>
              <a:t> of </a:t>
            </a:r>
            <a:r>
              <a:rPr lang="tr-TR" dirty="0" err="1" smtClean="0"/>
              <a:t>rheological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Foods are diverse and complex materials which exhibit a wide range of different rheological properties, </a:t>
            </a:r>
            <a:r>
              <a:rPr lang="en-US" i="1" dirty="0"/>
              <a:t>e.g., </a:t>
            </a:r>
            <a:r>
              <a:rPr lang="en-US" dirty="0"/>
              <a:t>solids, liquids, plastics and viscoelastic </a:t>
            </a:r>
            <a:r>
              <a:rPr lang="en-US" dirty="0" err="1" smtClean="0"/>
              <a:t>behaviour</a:t>
            </a:r>
            <a:r>
              <a:rPr lang="en-US" dirty="0" smtClean="0"/>
              <a:t>.</a:t>
            </a:r>
            <a:r>
              <a:rPr lang="tr-TR" dirty="0"/>
              <a:t> </a:t>
            </a:r>
            <a:endParaRPr lang="tr-TR" dirty="0" smtClean="0"/>
          </a:p>
          <a:p>
            <a:r>
              <a:rPr lang="en-US" dirty="0" smtClean="0"/>
              <a:t>Consequently</a:t>
            </a:r>
            <a:r>
              <a:rPr lang="en-US" dirty="0"/>
              <a:t>, a variety of different instruments have been developed for characterizing their rheological </a:t>
            </a:r>
            <a:r>
              <a:rPr lang="en-US" dirty="0" smtClean="0"/>
              <a:t>properties.</a:t>
            </a:r>
            <a:endParaRPr lang="tr-TR" dirty="0"/>
          </a:p>
          <a:p>
            <a:r>
              <a:rPr lang="en-US" dirty="0" smtClean="0"/>
              <a:t>Instruments </a:t>
            </a:r>
            <a:r>
              <a:rPr lang="en-US" dirty="0"/>
              <a:t>vary according to the type of deformation they apply to the sample (shear, compression, elongation or some combination), the property measured, the cost, the ease of operation </a:t>
            </a:r>
            <a:r>
              <a:rPr lang="en-US" i="1" dirty="0" err="1"/>
              <a:t>etc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27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3105" y="628073"/>
            <a:ext cx="7404531" cy="5427518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Shear</a:t>
            </a:r>
            <a:r>
              <a:rPr lang="tr-TR" dirty="0" smtClean="0"/>
              <a:t> </a:t>
            </a:r>
            <a:r>
              <a:rPr lang="tr-TR" dirty="0" err="1" smtClean="0"/>
              <a:t>measurements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r>
              <a:rPr lang="tr-TR" b="1" u="sng" dirty="0" smtClean="0"/>
              <a:t>1.</a:t>
            </a:r>
            <a:r>
              <a:rPr lang="en-US" b="1" u="sng" dirty="0" smtClean="0"/>
              <a:t>Capillary </a:t>
            </a:r>
            <a:r>
              <a:rPr lang="en-US" b="1" u="sng" dirty="0"/>
              <a:t>viscometers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simplest and most commonly used capillary viscometer is the Ostwald </a:t>
            </a:r>
            <a:r>
              <a:rPr lang="en-US" dirty="0" smtClean="0"/>
              <a:t>viscometer.</a:t>
            </a:r>
            <a:r>
              <a:rPr lang="tr-TR" dirty="0"/>
              <a:t> </a:t>
            </a:r>
            <a:r>
              <a:rPr lang="en-US" dirty="0" smtClean="0"/>
              <a:t>This </a:t>
            </a:r>
            <a:r>
              <a:rPr lang="en-US" dirty="0"/>
              <a:t>consists of a glass U-tube into which the sample to be analyzed is </a:t>
            </a:r>
            <a:r>
              <a:rPr lang="en-US" dirty="0" smtClean="0"/>
              <a:t>poured.</a:t>
            </a:r>
            <a:r>
              <a:rPr lang="tr-TR" dirty="0"/>
              <a:t> </a:t>
            </a:r>
            <a:r>
              <a:rPr lang="en-US" dirty="0" smtClean="0"/>
              <a:t>The </a:t>
            </a:r>
            <a:r>
              <a:rPr lang="en-US" dirty="0"/>
              <a:t>whole arrangement is placed in a </a:t>
            </a:r>
            <a:r>
              <a:rPr lang="en-US" dirty="0" err="1"/>
              <a:t>thermostated</a:t>
            </a:r>
            <a:r>
              <a:rPr lang="en-US" dirty="0"/>
              <a:t> water-bath to reach the measurement </a:t>
            </a:r>
            <a:r>
              <a:rPr lang="en-US" dirty="0" smtClean="0"/>
              <a:t>temperature.</a:t>
            </a:r>
            <a:r>
              <a:rPr lang="tr-TR" dirty="0"/>
              <a:t> </a:t>
            </a:r>
            <a:r>
              <a:rPr lang="en-US" dirty="0" smtClean="0"/>
              <a:t>The </a:t>
            </a:r>
            <a:r>
              <a:rPr lang="en-US" dirty="0"/>
              <a:t>viscosity of the liquid is measured by sucking up liquid into one of the arms of the tube using a slight vacuum and then measuring the time taken for it to flow back through a capillary of known radius and </a:t>
            </a:r>
            <a:r>
              <a:rPr lang="en-US" dirty="0" smtClean="0"/>
              <a:t>length.</a:t>
            </a:r>
            <a:r>
              <a:rPr lang="tr-TR" dirty="0"/>
              <a:t> </a:t>
            </a:r>
            <a:r>
              <a:rPr lang="en-US" dirty="0" smtClean="0"/>
              <a:t>The </a:t>
            </a:r>
            <a:r>
              <a:rPr lang="en-US" dirty="0"/>
              <a:t>time t taken to travel through the capillary is related to the viscosity</a:t>
            </a:r>
            <a:endParaRPr lang="tr-TR" dirty="0" smtClean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636" y="1686537"/>
            <a:ext cx="4584268" cy="3878372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0" y="27908"/>
            <a:ext cx="1168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Instruments can be conveniently categorized according to whether they utilize simple compression (or elongation) or shear forces.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focus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2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Doğa sunumu, resimli manzara tasarımı (geniş ekran)</Template>
  <TotalTime>3194</TotalTime>
  <Words>780</Words>
  <Application>Microsoft Office PowerPoint</Application>
  <PresentationFormat>Geniş ekran</PresentationFormat>
  <Paragraphs>46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Arial</vt:lpstr>
      <vt:lpstr>Segoe Print</vt:lpstr>
      <vt:lpstr>Doğa Çizimi 16x9</vt:lpstr>
      <vt:lpstr>Rheological properties of foods</vt:lpstr>
      <vt:lpstr>Definition of rheology</vt:lpstr>
      <vt:lpstr>The importance of rheology</vt:lpstr>
      <vt:lpstr>PowerPoint Sunusu</vt:lpstr>
      <vt:lpstr>Rheological properties of fluids</vt:lpstr>
      <vt:lpstr>PowerPoint Sunusu</vt:lpstr>
      <vt:lpstr>PowerPoint Sunusu</vt:lpstr>
      <vt:lpstr>Measurement of rheological properties</vt:lpstr>
      <vt:lpstr>PowerPoint Sunusu</vt:lpstr>
      <vt:lpstr>2.Mechanical Viscometers and Dynamic Rheometers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TASARIM SÜRECİ</dc:title>
  <dc:creator>Dell</dc:creator>
  <cp:lastModifiedBy>Ozge Sakiyan Demirkol</cp:lastModifiedBy>
  <cp:revision>187</cp:revision>
  <dcterms:created xsi:type="dcterms:W3CDTF">2020-12-24T16:23:35Z</dcterms:created>
  <dcterms:modified xsi:type="dcterms:W3CDTF">2021-05-17T06:17:02Z</dcterms:modified>
</cp:coreProperties>
</file>