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3" r:id="rId5"/>
    <p:sldId id="264" r:id="rId6"/>
    <p:sldId id="265" r:id="rId7"/>
    <p:sldId id="257" r:id="rId8"/>
    <p:sldId id="266" r:id="rId9"/>
    <p:sldId id="268" r:id="rId10"/>
    <p:sldId id="258" r:id="rId11"/>
    <p:sldId id="259" r:id="rId12"/>
    <p:sldId id="260"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F5AFD1-669B-4F95-861A-5DC1FE32F37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26758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5AFD1-669B-4F95-861A-5DC1FE32F37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348207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5AFD1-669B-4F95-861A-5DC1FE32F37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377138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5AFD1-669B-4F95-861A-5DC1FE32F37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382141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F5AFD1-669B-4F95-861A-5DC1FE32F37B}"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214548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F5AFD1-669B-4F95-861A-5DC1FE32F37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107263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F5AFD1-669B-4F95-861A-5DC1FE32F37B}" type="datetimeFigureOut">
              <a:rPr lang="tr-TR" smtClean="0"/>
              <a:t>24.02.2020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412141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F5AFD1-669B-4F95-861A-5DC1FE32F37B}" type="datetimeFigureOut">
              <a:rPr lang="tr-TR" smtClean="0"/>
              <a:t>24.02.2020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268038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5AFD1-669B-4F95-861A-5DC1FE32F37B}" type="datetimeFigureOut">
              <a:rPr lang="tr-TR" smtClean="0"/>
              <a:t>24.02.2020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12709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F5AFD1-669B-4F95-861A-5DC1FE32F37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353133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F5AFD1-669B-4F95-861A-5DC1FE32F37B}"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280F6C-8EE7-41CC-B8B6-C190B5437B02}" type="slidenum">
              <a:rPr lang="tr-TR" smtClean="0"/>
              <a:t>‹#›</a:t>
            </a:fld>
            <a:endParaRPr lang="tr-TR"/>
          </a:p>
        </p:txBody>
      </p:sp>
    </p:spTree>
    <p:extLst>
      <p:ext uri="{BB962C8B-B14F-4D97-AF65-F5344CB8AC3E}">
        <p14:creationId xmlns:p14="http://schemas.microsoft.com/office/powerpoint/2010/main" val="14105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AFD1-669B-4F95-861A-5DC1FE32F37B}" type="datetimeFigureOut">
              <a:rPr lang="tr-TR" smtClean="0"/>
              <a:t>24.02.2020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80F6C-8EE7-41CC-B8B6-C190B5437B02}" type="slidenum">
              <a:rPr lang="tr-TR" smtClean="0"/>
              <a:t>‹#›</a:t>
            </a:fld>
            <a:endParaRPr lang="tr-TR"/>
          </a:p>
        </p:txBody>
      </p:sp>
    </p:spTree>
    <p:extLst>
      <p:ext uri="{BB962C8B-B14F-4D97-AF65-F5344CB8AC3E}">
        <p14:creationId xmlns:p14="http://schemas.microsoft.com/office/powerpoint/2010/main" val="229897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5063FE-53E6-47ED-A664-45E6A23E5D08}"/>
              </a:ext>
            </a:extLst>
          </p:cNvPr>
          <p:cNvSpPr>
            <a:spLocks noGrp="1"/>
          </p:cNvSpPr>
          <p:nvPr>
            <p:ph type="ctrTitle"/>
          </p:nvPr>
        </p:nvSpPr>
        <p:spPr>
          <a:xfrm>
            <a:off x="685800" y="119187"/>
            <a:ext cx="7772400" cy="2387600"/>
          </a:xfrm>
        </p:spPr>
        <p:txBody>
          <a:bodyPr/>
          <a:lstStyle/>
          <a:p>
            <a:r>
              <a:rPr lang="tr-TR" b="1" dirty="0">
                <a:latin typeface="AR CENA" panose="02000000000000000000" pitchFamily="2" charset="0"/>
                <a:cs typeface="Akhbar MT" pitchFamily="2" charset="-78"/>
              </a:rPr>
              <a:t>Kültür ve Kültüre İlişkin Temel Kavramlar</a:t>
            </a:r>
          </a:p>
        </p:txBody>
      </p:sp>
      <p:pic>
        <p:nvPicPr>
          <p:cNvPr id="5" name="Resim 4" descr="çizim içeren bir resim&#10;&#10;Açıklama otomatik olarak oluşturuldu">
            <a:extLst>
              <a:ext uri="{FF2B5EF4-FFF2-40B4-BE49-F238E27FC236}">
                <a16:creationId xmlns:a16="http://schemas.microsoft.com/office/drawing/2014/main" id="{2E550578-D9F9-47EA-AED3-08521D8E263C}"/>
              </a:ext>
            </a:extLst>
          </p:cNvPr>
          <p:cNvPicPr>
            <a:picLocks noChangeAspect="1"/>
          </p:cNvPicPr>
          <p:nvPr/>
        </p:nvPicPr>
        <p:blipFill rotWithShape="1">
          <a:blip r:embed="rId2">
            <a:extLst>
              <a:ext uri="{28A0092B-C50C-407E-A947-70E740481C1C}">
                <a14:useLocalDpi xmlns:a14="http://schemas.microsoft.com/office/drawing/2010/main" val="0"/>
              </a:ext>
            </a:extLst>
          </a:blip>
          <a:srcRect t="10363" b="12635"/>
          <a:stretch/>
        </p:blipFill>
        <p:spPr>
          <a:xfrm>
            <a:off x="1802167" y="2506787"/>
            <a:ext cx="5385786" cy="4185821"/>
          </a:xfrm>
          <a:prstGeom prst="rect">
            <a:avLst/>
          </a:prstGeom>
        </p:spPr>
      </p:pic>
    </p:spTree>
    <p:extLst>
      <p:ext uri="{BB962C8B-B14F-4D97-AF65-F5344CB8AC3E}">
        <p14:creationId xmlns:p14="http://schemas.microsoft.com/office/powerpoint/2010/main" val="131211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EEEA-57E8-40A7-B3C3-30D69AD7B29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39414C8-F766-448F-BE84-2502D8C45CF7}"/>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0866591-40C4-4508-A695-7104B4CB09FD}"/>
              </a:ext>
            </a:extLst>
          </p:cNvPr>
          <p:cNvPicPr>
            <a:picLocks noChangeAspect="1"/>
          </p:cNvPicPr>
          <p:nvPr/>
        </p:nvPicPr>
        <p:blipFill rotWithShape="1">
          <a:blip r:embed="rId2"/>
          <a:srcRect l="18641" t="16204" r="18641" b="4304"/>
          <a:stretch/>
        </p:blipFill>
        <p:spPr>
          <a:xfrm>
            <a:off x="0" y="6722"/>
            <a:ext cx="9144000" cy="6851278"/>
          </a:xfrm>
          <a:prstGeom prst="rect">
            <a:avLst/>
          </a:prstGeom>
        </p:spPr>
      </p:pic>
    </p:spTree>
    <p:extLst>
      <p:ext uri="{BB962C8B-B14F-4D97-AF65-F5344CB8AC3E}">
        <p14:creationId xmlns:p14="http://schemas.microsoft.com/office/powerpoint/2010/main" val="336733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AAFFD-C00E-4383-A83C-77B6022853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25843B5-CBF5-49B9-8D49-4A4473F7F47B}"/>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8E1CD8C-52CD-43A4-B995-7C56A1D9958F}"/>
              </a:ext>
            </a:extLst>
          </p:cNvPr>
          <p:cNvPicPr>
            <a:picLocks noChangeAspect="1"/>
          </p:cNvPicPr>
          <p:nvPr/>
        </p:nvPicPr>
        <p:blipFill rotWithShape="1">
          <a:blip r:embed="rId2"/>
          <a:srcRect l="18932" t="13021" r="19029" b="8274"/>
          <a:stretch/>
        </p:blipFill>
        <p:spPr>
          <a:xfrm>
            <a:off x="0" y="0"/>
            <a:ext cx="9144000" cy="6858000"/>
          </a:xfrm>
          <a:prstGeom prst="rect">
            <a:avLst/>
          </a:prstGeom>
        </p:spPr>
      </p:pic>
    </p:spTree>
    <p:extLst>
      <p:ext uri="{BB962C8B-B14F-4D97-AF65-F5344CB8AC3E}">
        <p14:creationId xmlns:p14="http://schemas.microsoft.com/office/powerpoint/2010/main" val="323191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065D41-00B0-40AB-831E-BDEEBE7CE529}"/>
              </a:ext>
            </a:extLst>
          </p:cNvPr>
          <p:cNvSpPr>
            <a:spLocks noGrp="1"/>
          </p:cNvSpPr>
          <p:nvPr>
            <p:ph idx="1"/>
          </p:nvPr>
        </p:nvSpPr>
        <p:spPr>
          <a:xfrm>
            <a:off x="742397" y="698650"/>
            <a:ext cx="8002108" cy="4351338"/>
          </a:xfrm>
        </p:spPr>
        <p:txBody>
          <a:bodyPr>
            <a:normAutofit/>
          </a:bodyPr>
          <a:lstStyle/>
          <a:p>
            <a:pPr marL="0" indent="0">
              <a:buNone/>
            </a:pPr>
            <a:r>
              <a:rPr lang="tr-TR" sz="3200" dirty="0"/>
              <a:t>Kültürün öznesi </a:t>
            </a:r>
            <a:r>
              <a:rPr lang="tr-TR" sz="3200" b="1" dirty="0"/>
              <a:t>insan</a:t>
            </a:r>
            <a:r>
              <a:rPr lang="tr-TR" sz="3200" dirty="0"/>
              <a:t>dır. İnsanın </a:t>
            </a:r>
            <a:r>
              <a:rPr lang="tr-TR" sz="3200" dirty="0" err="1"/>
              <a:t>ne’liği</a:t>
            </a:r>
            <a:r>
              <a:rPr lang="tr-TR" sz="3200" dirty="0"/>
              <a:t> sorunu, insan ve kültürün birbirlerinden ayrılamayacağı ve her birinin tarihsel olarak birbirlerine bağlı olduğu gerçeğini işaret eder.  Doğayı kendi yarar, niyet ve amaçlarına göre değiştirebilecek tek varlık sayılan insan, onu deneyim ve değerleriyle anlamlı hale getirmektedir… </a:t>
            </a:r>
          </a:p>
        </p:txBody>
      </p:sp>
      <p:pic>
        <p:nvPicPr>
          <p:cNvPr id="4" name="Resim 3">
            <a:extLst>
              <a:ext uri="{FF2B5EF4-FFF2-40B4-BE49-F238E27FC236}">
                <a16:creationId xmlns:a16="http://schemas.microsoft.com/office/drawing/2014/main" id="{B550A9A5-28AE-47B7-980D-C19304591B49}"/>
              </a:ext>
            </a:extLst>
          </p:cNvPr>
          <p:cNvPicPr>
            <a:picLocks noChangeAspect="1"/>
          </p:cNvPicPr>
          <p:nvPr/>
        </p:nvPicPr>
        <p:blipFill rotWithShape="1">
          <a:blip r:embed="rId2">
            <a:extLst>
              <a:ext uri="{28A0092B-C50C-407E-A947-70E740481C1C}">
                <a14:useLocalDpi xmlns:a14="http://schemas.microsoft.com/office/drawing/2010/main" val="0"/>
              </a:ext>
            </a:extLst>
          </a:blip>
          <a:srcRect b="20967"/>
          <a:stretch/>
        </p:blipFill>
        <p:spPr>
          <a:xfrm>
            <a:off x="2006354" y="3965926"/>
            <a:ext cx="4580879" cy="2823912"/>
          </a:xfrm>
          <a:prstGeom prst="rect">
            <a:avLst/>
          </a:prstGeom>
        </p:spPr>
      </p:pic>
    </p:spTree>
    <p:extLst>
      <p:ext uri="{BB962C8B-B14F-4D97-AF65-F5344CB8AC3E}">
        <p14:creationId xmlns:p14="http://schemas.microsoft.com/office/powerpoint/2010/main" val="184159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AF7C8E-FE72-4118-BEEE-9E0D2AEB87AD}"/>
              </a:ext>
            </a:extLst>
          </p:cNvPr>
          <p:cNvSpPr>
            <a:spLocks noGrp="1"/>
          </p:cNvSpPr>
          <p:nvPr>
            <p:ph type="title"/>
          </p:nvPr>
        </p:nvSpPr>
        <p:spPr>
          <a:xfrm>
            <a:off x="628650" y="365126"/>
            <a:ext cx="7886700" cy="744583"/>
          </a:xfrm>
        </p:spPr>
        <p:txBody>
          <a:bodyPr/>
          <a:lstStyle/>
          <a:p>
            <a:r>
              <a:rPr lang="tr-TR" b="1" i="1" dirty="0">
                <a:solidFill>
                  <a:schemeClr val="accent6"/>
                </a:solidFill>
              </a:rPr>
              <a:t>Kültür</a:t>
            </a:r>
            <a:endParaRPr lang="tr-TR" dirty="0">
              <a:solidFill>
                <a:schemeClr val="accent6"/>
              </a:solidFill>
            </a:endParaRPr>
          </a:p>
        </p:txBody>
      </p:sp>
      <p:sp>
        <p:nvSpPr>
          <p:cNvPr id="3" name="İçerik Yer Tutucusu 2">
            <a:extLst>
              <a:ext uri="{FF2B5EF4-FFF2-40B4-BE49-F238E27FC236}">
                <a16:creationId xmlns:a16="http://schemas.microsoft.com/office/drawing/2014/main" id="{AF89E9F5-C180-4ECA-AFF5-099FA7650535}"/>
              </a:ext>
            </a:extLst>
          </p:cNvPr>
          <p:cNvSpPr>
            <a:spLocks noGrp="1"/>
          </p:cNvSpPr>
          <p:nvPr>
            <p:ph idx="1"/>
          </p:nvPr>
        </p:nvSpPr>
        <p:spPr>
          <a:xfrm>
            <a:off x="628650" y="1109709"/>
            <a:ext cx="7886700" cy="4351338"/>
          </a:xfrm>
        </p:spPr>
        <p:txBody>
          <a:bodyPr>
            <a:noAutofit/>
          </a:bodyPr>
          <a:lstStyle/>
          <a:p>
            <a:pPr marL="0" indent="0">
              <a:buNone/>
            </a:pPr>
            <a:r>
              <a:rPr lang="tr-TR" sz="2200" dirty="0"/>
              <a:t>Belli bir gruba aittir, </a:t>
            </a:r>
          </a:p>
          <a:p>
            <a:pPr marL="0" indent="0">
              <a:buNone/>
            </a:pPr>
            <a:r>
              <a:rPr lang="tr-TR" sz="2200" dirty="0"/>
              <a:t>Doğuştan değil sonradan öğrenilir, </a:t>
            </a:r>
          </a:p>
          <a:p>
            <a:pPr marL="0" indent="0">
              <a:buNone/>
            </a:pPr>
            <a:r>
              <a:rPr lang="tr-TR" sz="2200" dirty="0"/>
              <a:t>Nesilden </a:t>
            </a:r>
            <a:r>
              <a:rPr lang="tr-TR" sz="2200" dirty="0" err="1"/>
              <a:t>nesile</a:t>
            </a:r>
            <a:r>
              <a:rPr lang="tr-TR" sz="2200" dirty="0"/>
              <a:t> aktarılır, </a:t>
            </a:r>
          </a:p>
          <a:p>
            <a:pPr marL="0" indent="0">
              <a:buNone/>
            </a:pPr>
            <a:r>
              <a:rPr lang="tr-TR" sz="2200" dirty="0"/>
              <a:t>Değerler sisteminden oluşur </a:t>
            </a:r>
          </a:p>
          <a:p>
            <a:pPr marL="0" indent="0">
              <a:buNone/>
            </a:pPr>
            <a:r>
              <a:rPr lang="tr-TR" sz="2200" dirty="0"/>
              <a:t>Grup üyelerinin davranışlarını sürekli ve tahmin edilebilir bir şekilde etkiler, </a:t>
            </a:r>
          </a:p>
          <a:p>
            <a:pPr marL="0" indent="0">
              <a:buNone/>
            </a:pPr>
            <a:r>
              <a:rPr lang="tr-TR" sz="2200" dirty="0"/>
              <a:t>Öğrenilir, </a:t>
            </a:r>
          </a:p>
          <a:p>
            <a:pPr marL="0" indent="0">
              <a:buNone/>
            </a:pPr>
            <a:r>
              <a:rPr lang="tr-TR" sz="2200" dirty="0"/>
              <a:t>Uyarlanabilir, </a:t>
            </a:r>
          </a:p>
          <a:p>
            <a:pPr marL="0" indent="0">
              <a:buNone/>
            </a:pPr>
            <a:r>
              <a:rPr lang="tr-TR" sz="2200" dirty="0"/>
              <a:t>Kuşaktan kuşağa aktarılabilir, </a:t>
            </a:r>
          </a:p>
          <a:p>
            <a:pPr marL="0" indent="0">
              <a:buNone/>
            </a:pPr>
            <a:r>
              <a:rPr lang="tr-TR" sz="2200" dirty="0"/>
              <a:t>Paylaşılabilir, </a:t>
            </a:r>
          </a:p>
          <a:p>
            <a:pPr marL="0" indent="0">
              <a:buNone/>
            </a:pPr>
            <a:r>
              <a:rPr lang="tr-TR" sz="2200" dirty="0"/>
              <a:t>Sınırlayıcıdır, </a:t>
            </a:r>
          </a:p>
          <a:p>
            <a:pPr marL="0" indent="0">
              <a:buNone/>
            </a:pPr>
            <a:r>
              <a:rPr lang="tr-TR" sz="2200" dirty="0" err="1"/>
              <a:t>Simgeleyicidir</a:t>
            </a:r>
            <a:r>
              <a:rPr lang="tr-TR" sz="2200" dirty="0"/>
              <a:t>, </a:t>
            </a:r>
          </a:p>
          <a:p>
            <a:pPr marL="0" indent="0">
              <a:buNone/>
            </a:pPr>
            <a:r>
              <a:rPr lang="tr-TR" sz="2200" dirty="0"/>
              <a:t>Birbirini bütünleyen çeşitli unsurlardan oluşur. </a:t>
            </a:r>
          </a:p>
        </p:txBody>
      </p:sp>
      <p:pic>
        <p:nvPicPr>
          <p:cNvPr id="5" name="Resim 4" descr="çizim içeren bir resim&#10;&#10;Açıklama otomatik olarak oluşturuldu">
            <a:extLst>
              <a:ext uri="{FF2B5EF4-FFF2-40B4-BE49-F238E27FC236}">
                <a16:creationId xmlns:a16="http://schemas.microsoft.com/office/drawing/2014/main" id="{91848555-A2D9-4860-8936-135A458A30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53619" y="4482729"/>
            <a:ext cx="2539461" cy="2375271"/>
          </a:xfrm>
          <a:prstGeom prst="rect">
            <a:avLst/>
          </a:prstGeom>
        </p:spPr>
      </p:pic>
    </p:spTree>
    <p:extLst>
      <p:ext uri="{BB962C8B-B14F-4D97-AF65-F5344CB8AC3E}">
        <p14:creationId xmlns:p14="http://schemas.microsoft.com/office/powerpoint/2010/main" val="44769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7361D-3EB5-43CB-B9E8-026D5E8A2869}"/>
              </a:ext>
            </a:extLst>
          </p:cNvPr>
          <p:cNvSpPr>
            <a:spLocks noGrp="1"/>
          </p:cNvSpPr>
          <p:nvPr>
            <p:ph type="title"/>
          </p:nvPr>
        </p:nvSpPr>
        <p:spPr>
          <a:xfrm>
            <a:off x="380075" y="578190"/>
            <a:ext cx="7886700" cy="842237"/>
          </a:xfrm>
        </p:spPr>
        <p:txBody>
          <a:bodyPr/>
          <a:lstStyle/>
          <a:p>
            <a:r>
              <a:rPr lang="tr-TR" b="1" i="1" dirty="0"/>
              <a:t>Kültürü oluşturan faktörler:</a:t>
            </a:r>
          </a:p>
        </p:txBody>
      </p:sp>
      <p:sp>
        <p:nvSpPr>
          <p:cNvPr id="3" name="İçerik Yer Tutucusu 2">
            <a:extLst>
              <a:ext uri="{FF2B5EF4-FFF2-40B4-BE49-F238E27FC236}">
                <a16:creationId xmlns:a16="http://schemas.microsoft.com/office/drawing/2014/main" id="{B132A30D-5153-4FE7-A68C-33AD20C6A924}"/>
              </a:ext>
            </a:extLst>
          </p:cNvPr>
          <p:cNvSpPr>
            <a:spLocks noGrp="1"/>
          </p:cNvSpPr>
          <p:nvPr>
            <p:ph idx="1"/>
          </p:nvPr>
        </p:nvSpPr>
        <p:spPr>
          <a:xfrm>
            <a:off x="628650" y="1571347"/>
            <a:ext cx="7886700" cy="4605615"/>
          </a:xfrm>
        </p:spPr>
        <p:txBody>
          <a:bodyPr>
            <a:normAutofit/>
          </a:bodyPr>
          <a:lstStyle/>
          <a:p>
            <a:r>
              <a:rPr lang="tr-TR" dirty="0"/>
              <a:t>Dil, din, eğitim, sosyal sistemler ve gelişmişlik düzeyi. Kültürü oluşturan temel faktörleri beş kategoride değerlendirmiştir. Bunlar; </a:t>
            </a:r>
            <a:r>
              <a:rPr lang="tr-TR" b="1" dirty="0"/>
              <a:t>sosyal kimlik </a:t>
            </a:r>
            <a:r>
              <a:rPr lang="tr-TR" dirty="0"/>
              <a:t>(dil, din, okuryazarlık oranı ve nüfus dağılımı), </a:t>
            </a:r>
            <a:r>
              <a:rPr lang="tr-TR" b="1" dirty="0"/>
              <a:t>tarihsel geçmiş </a:t>
            </a:r>
            <a:r>
              <a:rPr lang="tr-TR" dirty="0"/>
              <a:t>(sömürgecilik, </a:t>
            </a:r>
            <a:r>
              <a:rPr lang="tr-TR" b="1" dirty="0"/>
              <a:t>dış güçlerin etkisi</a:t>
            </a:r>
            <a:r>
              <a:rPr lang="tr-TR" dirty="0"/>
              <a:t>, efsaneler ve tarihsel hatıralar), </a:t>
            </a:r>
            <a:r>
              <a:rPr lang="tr-TR" b="1" dirty="0"/>
              <a:t>ekonomik parametreler </a:t>
            </a:r>
            <a:r>
              <a:rPr lang="tr-TR" dirty="0"/>
              <a:t>(ekonomik sistem, ekonomik gelişme, temel endüstriler, teknolojik gelişme), </a:t>
            </a:r>
            <a:r>
              <a:rPr lang="tr-TR" b="1" dirty="0"/>
              <a:t>kurumsal faktörler</a:t>
            </a:r>
            <a:r>
              <a:rPr lang="tr-TR" dirty="0"/>
              <a:t> (yönetim şekli, yasal sistem ve kurallar) ve </a:t>
            </a:r>
            <a:r>
              <a:rPr lang="tr-TR" b="1" dirty="0"/>
              <a:t>coğrafya</a:t>
            </a:r>
            <a:r>
              <a:rPr lang="tr-TR" dirty="0"/>
              <a:t> (iklim ve yer özellikleri). </a:t>
            </a:r>
          </a:p>
          <a:p>
            <a:pPr marL="0" indent="0">
              <a:buNone/>
            </a:pPr>
            <a:endParaRPr lang="tr-TR" dirty="0"/>
          </a:p>
        </p:txBody>
      </p:sp>
    </p:spTree>
    <p:extLst>
      <p:ext uri="{BB962C8B-B14F-4D97-AF65-F5344CB8AC3E}">
        <p14:creationId xmlns:p14="http://schemas.microsoft.com/office/powerpoint/2010/main" val="4731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2D9011-F0FE-4A76-839B-C69E1AC08C6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62D9AC7-19CA-4157-A557-DCBEC154D7BB}"/>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2605003-C014-4465-896C-DDA99EFB71D3}"/>
              </a:ext>
            </a:extLst>
          </p:cNvPr>
          <p:cNvPicPr>
            <a:picLocks noChangeAspect="1"/>
          </p:cNvPicPr>
          <p:nvPr/>
        </p:nvPicPr>
        <p:blipFill rotWithShape="1">
          <a:blip r:embed="rId2">
            <a:duotone>
              <a:prstClr val="black"/>
              <a:schemeClr val="accent4">
                <a:tint val="45000"/>
                <a:satMod val="400000"/>
              </a:schemeClr>
            </a:duotone>
          </a:blip>
          <a:srcRect l="19029" t="13021" r="18932" b="5340"/>
          <a:stretch/>
        </p:blipFill>
        <p:spPr>
          <a:xfrm>
            <a:off x="-1" y="0"/>
            <a:ext cx="9126901" cy="6858000"/>
          </a:xfrm>
          <a:prstGeom prst="rect">
            <a:avLst/>
          </a:prstGeom>
        </p:spPr>
      </p:pic>
    </p:spTree>
    <p:extLst>
      <p:ext uri="{BB962C8B-B14F-4D97-AF65-F5344CB8AC3E}">
        <p14:creationId xmlns:p14="http://schemas.microsoft.com/office/powerpoint/2010/main" val="212979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85096E-CA98-4BCA-B8CC-CE32784A2B6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76A65E4-E849-4DBA-81D8-E8264218A312}"/>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0229C00D-5CFD-40BB-92C7-82019206A04B}"/>
              </a:ext>
            </a:extLst>
          </p:cNvPr>
          <p:cNvPicPr>
            <a:picLocks noChangeAspect="1"/>
          </p:cNvPicPr>
          <p:nvPr/>
        </p:nvPicPr>
        <p:blipFill rotWithShape="1">
          <a:blip r:embed="rId2">
            <a:duotone>
              <a:prstClr val="black"/>
              <a:schemeClr val="accent4">
                <a:tint val="45000"/>
                <a:satMod val="400000"/>
              </a:schemeClr>
            </a:duotone>
          </a:blip>
          <a:srcRect l="18738" t="13366" r="18835" b="4649"/>
          <a:stretch/>
        </p:blipFill>
        <p:spPr>
          <a:xfrm>
            <a:off x="-1" y="-1"/>
            <a:ext cx="9133345" cy="6858001"/>
          </a:xfrm>
          <a:prstGeom prst="rect">
            <a:avLst/>
          </a:prstGeom>
        </p:spPr>
      </p:pic>
    </p:spTree>
    <p:extLst>
      <p:ext uri="{BB962C8B-B14F-4D97-AF65-F5344CB8AC3E}">
        <p14:creationId xmlns:p14="http://schemas.microsoft.com/office/powerpoint/2010/main" val="199992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BCC40A-DDC2-48C6-9297-858CDF51014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0FBED65-0FE0-422D-B25D-55644079226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F882FDE8-4BE5-496D-9630-D72683350C22}"/>
              </a:ext>
            </a:extLst>
          </p:cNvPr>
          <p:cNvPicPr>
            <a:picLocks noChangeAspect="1"/>
          </p:cNvPicPr>
          <p:nvPr/>
        </p:nvPicPr>
        <p:blipFill rotWithShape="1">
          <a:blip r:embed="rId3">
            <a:duotone>
              <a:prstClr val="black"/>
              <a:schemeClr val="accent4">
                <a:tint val="45000"/>
                <a:satMod val="400000"/>
              </a:schemeClr>
            </a:duotone>
          </a:blip>
          <a:srcRect l="18738" t="13711" r="19029" b="4822"/>
          <a:stretch/>
        </p:blipFill>
        <p:spPr>
          <a:xfrm>
            <a:off x="0" y="-1"/>
            <a:ext cx="9150753" cy="6858001"/>
          </a:xfrm>
          <a:prstGeom prst="rect">
            <a:avLst/>
          </a:prstGeom>
        </p:spPr>
      </p:pic>
    </p:spTree>
    <p:extLst>
      <p:ext uri="{BB962C8B-B14F-4D97-AF65-F5344CB8AC3E}">
        <p14:creationId xmlns:p14="http://schemas.microsoft.com/office/powerpoint/2010/main" val="238042921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35C554-C166-436E-9DFE-A335A80DBE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6AF500-1440-4A56-A7EB-E95692108C5E}"/>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A560D71A-F92A-4BAD-BAD5-511E62376CFD}"/>
              </a:ext>
            </a:extLst>
          </p:cNvPr>
          <p:cNvPicPr>
            <a:picLocks noChangeAspect="1"/>
          </p:cNvPicPr>
          <p:nvPr/>
        </p:nvPicPr>
        <p:blipFill rotWithShape="1">
          <a:blip r:embed="rId2">
            <a:duotone>
              <a:prstClr val="black"/>
              <a:schemeClr val="accent4">
                <a:tint val="45000"/>
                <a:satMod val="400000"/>
              </a:schemeClr>
            </a:duotone>
          </a:blip>
          <a:srcRect l="19029" t="13538" r="18834" b="5167"/>
          <a:stretch/>
        </p:blipFill>
        <p:spPr>
          <a:xfrm>
            <a:off x="-1" y="0"/>
            <a:ext cx="9155875" cy="6858000"/>
          </a:xfrm>
          <a:prstGeom prst="rect">
            <a:avLst/>
          </a:prstGeom>
        </p:spPr>
      </p:pic>
    </p:spTree>
    <p:extLst>
      <p:ext uri="{BB962C8B-B14F-4D97-AF65-F5344CB8AC3E}">
        <p14:creationId xmlns:p14="http://schemas.microsoft.com/office/powerpoint/2010/main" val="357534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8E3FB3-B7B0-4D75-97EF-51F1152EFB1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65BAC62-4B7C-4073-A09B-F75B62A3C513}"/>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293395E7-A204-4F99-B7F8-CCD84848BFB2}"/>
              </a:ext>
            </a:extLst>
          </p:cNvPr>
          <p:cNvPicPr>
            <a:picLocks noChangeAspect="1"/>
          </p:cNvPicPr>
          <p:nvPr/>
        </p:nvPicPr>
        <p:blipFill rotWithShape="1">
          <a:blip r:embed="rId2">
            <a:duotone>
              <a:prstClr val="black"/>
              <a:schemeClr val="accent4">
                <a:tint val="45000"/>
                <a:satMod val="400000"/>
              </a:schemeClr>
            </a:duotone>
          </a:blip>
          <a:srcRect l="18932" t="13021" r="18835" b="4995"/>
          <a:stretch/>
        </p:blipFill>
        <p:spPr>
          <a:xfrm>
            <a:off x="0" y="-1"/>
            <a:ext cx="9164836" cy="6858001"/>
          </a:xfrm>
          <a:prstGeom prst="rect">
            <a:avLst/>
          </a:prstGeom>
        </p:spPr>
      </p:pic>
    </p:spTree>
    <p:extLst>
      <p:ext uri="{BB962C8B-B14F-4D97-AF65-F5344CB8AC3E}">
        <p14:creationId xmlns:p14="http://schemas.microsoft.com/office/powerpoint/2010/main" val="322952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808C31-3ED1-4F1B-B521-A025B71230BE}"/>
              </a:ext>
            </a:extLst>
          </p:cNvPr>
          <p:cNvSpPr>
            <a:spLocks noGrp="1"/>
          </p:cNvSpPr>
          <p:nvPr>
            <p:ph type="title"/>
          </p:nvPr>
        </p:nvSpPr>
        <p:spPr>
          <a:xfrm>
            <a:off x="628650" y="365126"/>
            <a:ext cx="7886700" cy="1194169"/>
          </a:xfrm>
        </p:spPr>
        <p:txBody>
          <a:bodyPr/>
          <a:lstStyle/>
          <a:p>
            <a:pPr algn="r"/>
            <a:r>
              <a:rPr lang="tr-TR" b="1" i="1" dirty="0">
                <a:solidFill>
                  <a:schemeClr val="accent2">
                    <a:lumMod val="75000"/>
                  </a:schemeClr>
                </a:solidFill>
              </a:rPr>
              <a:t>KÜLTÜR NEDİR? </a:t>
            </a:r>
          </a:p>
        </p:txBody>
      </p:sp>
      <p:sp>
        <p:nvSpPr>
          <p:cNvPr id="3" name="İçerik Yer Tutucusu 2">
            <a:extLst>
              <a:ext uri="{FF2B5EF4-FFF2-40B4-BE49-F238E27FC236}">
                <a16:creationId xmlns:a16="http://schemas.microsoft.com/office/drawing/2014/main" id="{7BDE46A2-76F3-41F5-853D-B0C3EAD06E85}"/>
              </a:ext>
            </a:extLst>
          </p:cNvPr>
          <p:cNvSpPr>
            <a:spLocks noGrp="1"/>
          </p:cNvSpPr>
          <p:nvPr>
            <p:ph idx="1"/>
          </p:nvPr>
        </p:nvSpPr>
        <p:spPr>
          <a:xfrm>
            <a:off x="628650" y="1393794"/>
            <a:ext cx="7886700" cy="4516839"/>
          </a:xfrm>
        </p:spPr>
        <p:txBody>
          <a:bodyPr>
            <a:normAutofit/>
          </a:bodyPr>
          <a:lstStyle/>
          <a:p>
            <a:r>
              <a:rPr lang="tr-TR" sz="3300" dirty="0"/>
              <a:t>KÜLTÜRÜ NASIL TANIMLARSINIZ?</a:t>
            </a:r>
          </a:p>
          <a:p>
            <a:r>
              <a:rPr lang="tr-TR" sz="3300" dirty="0"/>
              <a:t>KÜLTÜRE İLİŞKİN DAHA ÖNCE HANGİ KAVRAMLARI DUYDUNUZ?</a:t>
            </a:r>
          </a:p>
          <a:p>
            <a:r>
              <a:rPr lang="tr-TR" sz="3300" dirty="0"/>
              <a:t>KÜLTÜREL ÇALIŞMA NE DEMEKTİR? NASIL ÖRNEKLENDİRİRSİNİZ?</a:t>
            </a:r>
          </a:p>
          <a:p>
            <a:r>
              <a:rPr lang="tr-TR" sz="3300" dirty="0"/>
              <a:t>MÜZE BİR KÜLTÜR KURUMUDUR? NEDEN?</a:t>
            </a:r>
          </a:p>
        </p:txBody>
      </p:sp>
      <p:pic>
        <p:nvPicPr>
          <p:cNvPr id="5" name="Resim 4">
            <a:extLst>
              <a:ext uri="{FF2B5EF4-FFF2-40B4-BE49-F238E27FC236}">
                <a16:creationId xmlns:a16="http://schemas.microsoft.com/office/drawing/2014/main" id="{AF0EFF79-A97B-4262-9159-7A74CF491319}"/>
              </a:ext>
            </a:extLst>
          </p:cNvPr>
          <p:cNvPicPr>
            <a:picLocks noChangeAspect="1"/>
          </p:cNvPicPr>
          <p:nvPr/>
        </p:nvPicPr>
        <p:blipFill rotWithShape="1">
          <a:blip r:embed="rId2">
            <a:extLst>
              <a:ext uri="{28A0092B-C50C-407E-A947-70E740481C1C}">
                <a14:useLocalDpi xmlns:a14="http://schemas.microsoft.com/office/drawing/2010/main" val="0"/>
              </a:ext>
            </a:extLst>
          </a:blip>
          <a:srcRect t="9578" b="17980"/>
          <a:stretch/>
        </p:blipFill>
        <p:spPr>
          <a:xfrm>
            <a:off x="2815701" y="4811068"/>
            <a:ext cx="3512598" cy="1984788"/>
          </a:xfrm>
          <a:prstGeom prst="rect">
            <a:avLst/>
          </a:prstGeom>
        </p:spPr>
      </p:pic>
    </p:spTree>
    <p:extLst>
      <p:ext uri="{BB962C8B-B14F-4D97-AF65-F5344CB8AC3E}">
        <p14:creationId xmlns:p14="http://schemas.microsoft.com/office/powerpoint/2010/main" val="366704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ACF92C-A78C-4E37-8F8A-F61E064D0E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04B56BF-8834-44C4-8FA0-531747265C4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866C7E3B-1946-48D6-8357-9B8CDA86C230}"/>
              </a:ext>
            </a:extLst>
          </p:cNvPr>
          <p:cNvPicPr>
            <a:picLocks noChangeAspect="1"/>
          </p:cNvPicPr>
          <p:nvPr/>
        </p:nvPicPr>
        <p:blipFill rotWithShape="1">
          <a:blip r:embed="rId2">
            <a:duotone>
              <a:prstClr val="black"/>
              <a:schemeClr val="accent4">
                <a:tint val="45000"/>
                <a:satMod val="400000"/>
              </a:schemeClr>
            </a:duotone>
          </a:blip>
          <a:srcRect l="18932" t="13711" r="18835" b="5340"/>
          <a:stretch/>
        </p:blipFill>
        <p:spPr>
          <a:xfrm>
            <a:off x="19648" y="-1"/>
            <a:ext cx="9124352" cy="6791417"/>
          </a:xfrm>
          <a:prstGeom prst="rect">
            <a:avLst/>
          </a:prstGeom>
        </p:spPr>
      </p:pic>
    </p:spTree>
    <p:extLst>
      <p:ext uri="{BB962C8B-B14F-4D97-AF65-F5344CB8AC3E}">
        <p14:creationId xmlns:p14="http://schemas.microsoft.com/office/powerpoint/2010/main" val="104404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DAF061-D04B-4CF9-A33F-143BCE112B9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72ABC50-0A9D-4B8A-B35B-3949997E76A8}"/>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55049D26-4BC3-4637-AD13-317D63EE447B}"/>
              </a:ext>
            </a:extLst>
          </p:cNvPr>
          <p:cNvPicPr>
            <a:picLocks noChangeAspect="1"/>
          </p:cNvPicPr>
          <p:nvPr/>
        </p:nvPicPr>
        <p:blipFill rotWithShape="1">
          <a:blip r:embed="rId2">
            <a:duotone>
              <a:prstClr val="black"/>
              <a:schemeClr val="accent4">
                <a:tint val="45000"/>
                <a:satMod val="400000"/>
              </a:schemeClr>
            </a:duotone>
          </a:blip>
          <a:srcRect l="18932" t="13366" r="18835" b="4649"/>
          <a:stretch/>
        </p:blipFill>
        <p:spPr>
          <a:xfrm>
            <a:off x="0" y="-1"/>
            <a:ext cx="9116916" cy="6858001"/>
          </a:xfrm>
          <a:prstGeom prst="rect">
            <a:avLst/>
          </a:prstGeom>
        </p:spPr>
      </p:pic>
    </p:spTree>
    <p:extLst>
      <p:ext uri="{BB962C8B-B14F-4D97-AF65-F5344CB8AC3E}">
        <p14:creationId xmlns:p14="http://schemas.microsoft.com/office/powerpoint/2010/main" val="88854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0340EE-6572-49FB-B819-6E238170CFB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C6BFD00-555C-4FB0-AF4E-F0066B8D171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F97750B2-5347-46A1-9A31-9FA13CE169B8}"/>
              </a:ext>
            </a:extLst>
          </p:cNvPr>
          <p:cNvPicPr>
            <a:picLocks noChangeAspect="1"/>
          </p:cNvPicPr>
          <p:nvPr/>
        </p:nvPicPr>
        <p:blipFill rotWithShape="1">
          <a:blip r:embed="rId2">
            <a:duotone>
              <a:schemeClr val="accent2">
                <a:shade val="45000"/>
                <a:satMod val="135000"/>
              </a:schemeClr>
              <a:prstClr val="white"/>
            </a:duotone>
          </a:blip>
          <a:srcRect l="18738" t="12848" r="18835" b="5858"/>
          <a:stretch/>
        </p:blipFill>
        <p:spPr>
          <a:xfrm>
            <a:off x="-1" y="0"/>
            <a:ext cx="9162435" cy="6858000"/>
          </a:xfrm>
          <a:prstGeom prst="rect">
            <a:avLst/>
          </a:prstGeom>
        </p:spPr>
      </p:pic>
    </p:spTree>
    <p:extLst>
      <p:ext uri="{BB962C8B-B14F-4D97-AF65-F5344CB8AC3E}">
        <p14:creationId xmlns:p14="http://schemas.microsoft.com/office/powerpoint/2010/main" val="64108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0A56F7-EC30-4F07-B535-F4EB10E2DF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5C0D56C-B90C-48F8-93AC-CBEDF5E5FE2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640EBDC4-E578-4BA8-8BE9-325355CFACA2}"/>
              </a:ext>
            </a:extLst>
          </p:cNvPr>
          <p:cNvPicPr>
            <a:picLocks noChangeAspect="1"/>
          </p:cNvPicPr>
          <p:nvPr/>
        </p:nvPicPr>
        <p:blipFill rotWithShape="1">
          <a:blip r:embed="rId2"/>
          <a:srcRect l="18738" t="13655" r="18932" b="6963"/>
          <a:stretch/>
        </p:blipFill>
        <p:spPr>
          <a:xfrm>
            <a:off x="0" y="0"/>
            <a:ext cx="9141282" cy="6858000"/>
          </a:xfrm>
          <a:prstGeom prst="rect">
            <a:avLst/>
          </a:prstGeom>
        </p:spPr>
      </p:pic>
    </p:spTree>
    <p:extLst>
      <p:ext uri="{BB962C8B-B14F-4D97-AF65-F5344CB8AC3E}">
        <p14:creationId xmlns:p14="http://schemas.microsoft.com/office/powerpoint/2010/main" val="131481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4AE37BC-12E4-47B5-AD54-02D71F014CA5}"/>
              </a:ext>
            </a:extLst>
          </p:cNvPr>
          <p:cNvSpPr>
            <a:spLocks noGrp="1"/>
          </p:cNvSpPr>
          <p:nvPr>
            <p:ph idx="1"/>
          </p:nvPr>
        </p:nvSpPr>
        <p:spPr>
          <a:xfrm>
            <a:off x="539873" y="2506662"/>
            <a:ext cx="7886700" cy="4351338"/>
          </a:xfrm>
        </p:spPr>
        <p:txBody>
          <a:bodyPr>
            <a:normAutofit/>
          </a:bodyPr>
          <a:lstStyle/>
          <a:p>
            <a:r>
              <a:rPr lang="tr-TR" sz="4000" b="1" dirty="0"/>
              <a:t>MÜZE NEDİR VE BU KÜLTÜR TARTIŞMALARININ NERESİNDEDİR? </a:t>
            </a:r>
          </a:p>
        </p:txBody>
      </p:sp>
    </p:spTree>
    <p:extLst>
      <p:ext uri="{BB962C8B-B14F-4D97-AF65-F5344CB8AC3E}">
        <p14:creationId xmlns:p14="http://schemas.microsoft.com/office/powerpoint/2010/main" val="195900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19B282-846F-4FC7-9272-06579476EC7F}"/>
              </a:ext>
            </a:extLst>
          </p:cNvPr>
          <p:cNvSpPr>
            <a:spLocks noGrp="1"/>
          </p:cNvSpPr>
          <p:nvPr>
            <p:ph type="title"/>
          </p:nvPr>
        </p:nvSpPr>
        <p:spPr/>
        <p:txBody>
          <a:bodyPr>
            <a:normAutofit/>
          </a:bodyPr>
          <a:lstStyle/>
          <a:p>
            <a:pPr algn="ctr"/>
            <a:r>
              <a:rPr lang="tr-TR" sz="5500" b="1" i="1" dirty="0">
                <a:solidFill>
                  <a:schemeClr val="accent2">
                    <a:lumMod val="75000"/>
                  </a:schemeClr>
                </a:solidFill>
              </a:rPr>
              <a:t>KÜLTÜR NEDİR? </a:t>
            </a:r>
          </a:p>
        </p:txBody>
      </p:sp>
      <p:sp>
        <p:nvSpPr>
          <p:cNvPr id="3" name="İçerik Yer Tutucusu 2">
            <a:extLst>
              <a:ext uri="{FF2B5EF4-FFF2-40B4-BE49-F238E27FC236}">
                <a16:creationId xmlns:a16="http://schemas.microsoft.com/office/drawing/2014/main" id="{2A26828D-348A-42B5-87F8-05821DE096DC}"/>
              </a:ext>
            </a:extLst>
          </p:cNvPr>
          <p:cNvSpPr>
            <a:spLocks noGrp="1"/>
          </p:cNvSpPr>
          <p:nvPr>
            <p:ph idx="1"/>
          </p:nvPr>
        </p:nvSpPr>
        <p:spPr/>
        <p:txBody>
          <a:bodyPr>
            <a:noAutofit/>
          </a:bodyPr>
          <a:lstStyle/>
          <a:p>
            <a:pPr marL="0" indent="0">
              <a:buNone/>
            </a:pPr>
            <a:r>
              <a:rPr lang="tr-TR" sz="3300" dirty="0"/>
              <a:t>Kültür, tarih boyunca birçok disiplin tarafından değişik biçimlerde tanımlanmış ve farklı bağlamlarda ele alınmış karmaşık bir kavramdır. Kültürün tanımı ve kullanımı her disiplinin bu kavramla ne anlatmak istediğine ve bu kavramı nasıl kullandığına göre değişmektedir. En yaygın tanımıyla kültür, inanç, değer ve nesnelerin bir toplum tarafından paylaşılması ve nesilden </a:t>
            </a:r>
            <a:r>
              <a:rPr lang="tr-TR" sz="3300" dirty="0" err="1"/>
              <a:t>nesile</a:t>
            </a:r>
            <a:r>
              <a:rPr lang="tr-TR" sz="3300" dirty="0"/>
              <a:t> aktarılmasıdır. </a:t>
            </a:r>
          </a:p>
        </p:txBody>
      </p:sp>
    </p:spTree>
    <p:extLst>
      <p:ext uri="{BB962C8B-B14F-4D97-AF65-F5344CB8AC3E}">
        <p14:creationId xmlns:p14="http://schemas.microsoft.com/office/powerpoint/2010/main" val="415741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F66C11-6C7A-4DCB-BA25-C6916DB3A412}"/>
              </a:ext>
            </a:extLst>
          </p:cNvPr>
          <p:cNvSpPr>
            <a:spLocks noGrp="1"/>
          </p:cNvSpPr>
          <p:nvPr>
            <p:ph idx="1"/>
          </p:nvPr>
        </p:nvSpPr>
        <p:spPr>
          <a:xfrm>
            <a:off x="708549" y="778060"/>
            <a:ext cx="7886700" cy="4351338"/>
          </a:xfrm>
        </p:spPr>
        <p:txBody>
          <a:bodyPr>
            <a:normAutofit lnSpcReduction="10000"/>
          </a:bodyPr>
          <a:lstStyle/>
          <a:p>
            <a:pPr marL="0" indent="0">
              <a:buNone/>
            </a:pPr>
            <a:r>
              <a:rPr lang="tr-TR" dirty="0"/>
              <a:t>Geniş bir semantiğe sahip olan </a:t>
            </a:r>
            <a:r>
              <a:rPr lang="tr-TR" b="1" dirty="0"/>
              <a:t>kültür</a:t>
            </a:r>
            <a:r>
              <a:rPr lang="tr-TR" dirty="0"/>
              <a:t> sözcüğü pek çok dile Latince </a:t>
            </a:r>
            <a:r>
              <a:rPr lang="tr-TR" dirty="0" err="1"/>
              <a:t>cultura’dan</a:t>
            </a:r>
            <a:r>
              <a:rPr lang="tr-TR" dirty="0"/>
              <a:t> geçtiği kabul edilmektedir. </a:t>
            </a:r>
            <a:r>
              <a:rPr lang="tr-TR" b="1" i="1" dirty="0" err="1"/>
              <a:t>Cultura</a:t>
            </a:r>
            <a:r>
              <a:rPr lang="tr-TR" dirty="0"/>
              <a:t> yerleşmek, korumak, ibadet etmek, işlemek, ekip biçmek, yetiştirmek, eğitmek gibi anlamlara gelen Latince </a:t>
            </a:r>
            <a:r>
              <a:rPr lang="tr-TR" dirty="0" err="1"/>
              <a:t>colere</a:t>
            </a:r>
            <a:r>
              <a:rPr lang="tr-TR" dirty="0"/>
              <a:t> fiilinden türemiştir. </a:t>
            </a:r>
          </a:p>
          <a:p>
            <a:pPr marL="0" indent="0">
              <a:buNone/>
            </a:pPr>
            <a:r>
              <a:rPr lang="tr-TR" dirty="0"/>
              <a:t>“Kültür” terimi ilk kez Antik Romalı filozof Mark </a:t>
            </a:r>
            <a:r>
              <a:rPr lang="tr-TR" dirty="0" err="1"/>
              <a:t>Tullius</a:t>
            </a:r>
            <a:r>
              <a:rPr lang="tr-TR" dirty="0"/>
              <a:t> </a:t>
            </a:r>
            <a:r>
              <a:rPr lang="tr-TR" dirty="0" err="1"/>
              <a:t>Cicero</a:t>
            </a:r>
            <a:r>
              <a:rPr lang="tr-TR" dirty="0"/>
              <a:t> (M.Ö. 45), terimin kök anlamıyla bağlantılı olarak, insan ruhunun/aklının </a:t>
            </a:r>
            <a:r>
              <a:rPr lang="tr-TR" b="1" dirty="0"/>
              <a:t>bakımı</a:t>
            </a:r>
            <a:r>
              <a:rPr lang="tr-TR" dirty="0"/>
              <a:t>, </a:t>
            </a:r>
            <a:r>
              <a:rPr lang="tr-TR" b="1" dirty="0"/>
              <a:t>işlenmesi</a:t>
            </a:r>
            <a:r>
              <a:rPr lang="tr-TR" dirty="0"/>
              <a:t> ve </a:t>
            </a:r>
            <a:r>
              <a:rPr lang="tr-TR" b="1" dirty="0"/>
              <a:t>eğitilmesi</a:t>
            </a:r>
            <a:r>
              <a:rPr lang="tr-TR" dirty="0"/>
              <a:t> anlamında insanın </a:t>
            </a:r>
            <a:r>
              <a:rPr lang="tr-TR" b="1" dirty="0"/>
              <a:t>şekillendirilmesi</a:t>
            </a:r>
            <a:r>
              <a:rPr lang="tr-TR" dirty="0"/>
              <a:t> olarak kullanmıştır. </a:t>
            </a:r>
          </a:p>
        </p:txBody>
      </p:sp>
      <p:pic>
        <p:nvPicPr>
          <p:cNvPr id="5" name="Resim 4">
            <a:extLst>
              <a:ext uri="{FF2B5EF4-FFF2-40B4-BE49-F238E27FC236}">
                <a16:creationId xmlns:a16="http://schemas.microsoft.com/office/drawing/2014/main" id="{3EFB7B97-59A3-4C18-943E-592F9EF6A65D}"/>
              </a:ext>
            </a:extLst>
          </p:cNvPr>
          <p:cNvPicPr>
            <a:picLocks noChangeAspect="1"/>
          </p:cNvPicPr>
          <p:nvPr/>
        </p:nvPicPr>
        <p:blipFill rotWithShape="1">
          <a:blip r:embed="rId2">
            <a:extLst>
              <a:ext uri="{28A0092B-C50C-407E-A947-70E740481C1C}">
                <a14:useLocalDpi xmlns:a14="http://schemas.microsoft.com/office/drawing/2010/main" val="0"/>
              </a:ext>
            </a:extLst>
          </a:blip>
          <a:srcRect b="20967"/>
          <a:stretch/>
        </p:blipFill>
        <p:spPr>
          <a:xfrm>
            <a:off x="5853344" y="4979041"/>
            <a:ext cx="3048000" cy="1878959"/>
          </a:xfrm>
          <a:prstGeom prst="rect">
            <a:avLst/>
          </a:prstGeom>
        </p:spPr>
      </p:pic>
    </p:spTree>
    <p:extLst>
      <p:ext uri="{BB962C8B-B14F-4D97-AF65-F5344CB8AC3E}">
        <p14:creationId xmlns:p14="http://schemas.microsoft.com/office/powerpoint/2010/main" val="380694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12C74-5BE6-404D-AD4D-683155E1BF13}"/>
              </a:ext>
            </a:extLst>
          </p:cNvPr>
          <p:cNvSpPr>
            <a:spLocks noGrp="1"/>
          </p:cNvSpPr>
          <p:nvPr>
            <p:ph type="title"/>
          </p:nvPr>
        </p:nvSpPr>
        <p:spPr/>
        <p:txBody>
          <a:bodyPr/>
          <a:lstStyle/>
          <a:p>
            <a:r>
              <a:rPr lang="tr-TR" b="1" dirty="0">
                <a:solidFill>
                  <a:schemeClr val="accent2">
                    <a:lumMod val="75000"/>
                  </a:schemeClr>
                </a:solidFill>
              </a:rPr>
              <a:t>Kültür sözcüğünün modern kullanımına referans </a:t>
            </a:r>
            <a:r>
              <a:rPr lang="tr-TR" b="1" dirty="0" err="1">
                <a:solidFill>
                  <a:schemeClr val="accent2">
                    <a:lumMod val="75000"/>
                  </a:schemeClr>
                </a:solidFill>
              </a:rPr>
              <a:t>Cicero</a:t>
            </a:r>
            <a:r>
              <a:rPr lang="tr-TR" b="1" dirty="0">
                <a:solidFill>
                  <a:schemeClr val="accent2">
                    <a:lumMod val="75000"/>
                  </a:schemeClr>
                </a:solidFill>
              </a:rPr>
              <a:t>…</a:t>
            </a:r>
          </a:p>
        </p:txBody>
      </p:sp>
      <p:sp>
        <p:nvSpPr>
          <p:cNvPr id="3" name="İçerik Yer Tutucusu 2">
            <a:extLst>
              <a:ext uri="{FF2B5EF4-FFF2-40B4-BE49-F238E27FC236}">
                <a16:creationId xmlns:a16="http://schemas.microsoft.com/office/drawing/2014/main" id="{F3ADF904-CC08-42BA-86CD-5E6BC72693F7}"/>
              </a:ext>
            </a:extLst>
          </p:cNvPr>
          <p:cNvSpPr>
            <a:spLocks noGrp="1"/>
          </p:cNvSpPr>
          <p:nvPr>
            <p:ph idx="1"/>
          </p:nvPr>
        </p:nvSpPr>
        <p:spPr>
          <a:xfrm>
            <a:off x="628650" y="1825625"/>
            <a:ext cx="5781028" cy="4351338"/>
          </a:xfrm>
        </p:spPr>
        <p:txBody>
          <a:bodyPr>
            <a:normAutofit/>
          </a:bodyPr>
          <a:lstStyle/>
          <a:p>
            <a:pPr marL="0" indent="0">
              <a:buNone/>
            </a:pPr>
            <a:r>
              <a:rPr lang="tr-TR" b="1" i="1" dirty="0" err="1"/>
              <a:t>Cicero</a:t>
            </a:r>
            <a:r>
              <a:rPr lang="tr-TR" b="1" i="1" dirty="0"/>
              <a:t> </a:t>
            </a:r>
          </a:p>
          <a:p>
            <a:pPr marL="0" indent="0">
              <a:buNone/>
            </a:pPr>
            <a:r>
              <a:rPr lang="tr-TR" dirty="0"/>
              <a:t>KÜLTÜR: insan aklının eğitilmesini ifade eder, «</a:t>
            </a:r>
            <a:r>
              <a:rPr lang="tr-TR" dirty="0" err="1"/>
              <a:t>cultura</a:t>
            </a:r>
            <a:r>
              <a:rPr lang="tr-TR" dirty="0"/>
              <a:t> animi» olarak adlandırılır. İnsanın kendini olanaklarıyla, insan olarak yetiştirmesidir. Başka bir ifadeyle günlük dilde toprağın ekilişini belirten kavramı </a:t>
            </a:r>
            <a:r>
              <a:rPr lang="tr-TR" dirty="0" err="1"/>
              <a:t>Cicero</a:t>
            </a:r>
            <a:r>
              <a:rPr lang="tr-TR" dirty="0"/>
              <a:t>, insanın çeşitli beceriler ve felsefi akıl yürütmeyle kazandığı bir “akıl kültürü” olarak nitelendirir. </a:t>
            </a:r>
          </a:p>
        </p:txBody>
      </p:sp>
      <p:pic>
        <p:nvPicPr>
          <p:cNvPr id="1026" name="Picture 2" descr="CULTURE icon ile ilgili görsel sonucu">
            <a:extLst>
              <a:ext uri="{FF2B5EF4-FFF2-40B4-BE49-F238E27FC236}">
                <a16:creationId xmlns:a16="http://schemas.microsoft.com/office/drawing/2014/main" id="{19B532EB-FD04-4C83-A494-F0B5D6DC7CC0}"/>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16211" y="1690689"/>
            <a:ext cx="2503502" cy="2375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LTURE icon ile ilgili görsel sonucu">
            <a:extLst>
              <a:ext uri="{FF2B5EF4-FFF2-40B4-BE49-F238E27FC236}">
                <a16:creationId xmlns:a16="http://schemas.microsoft.com/office/drawing/2014/main" id="{01416E90-0BF4-4BA2-9CAC-810F43799F93}"/>
              </a:ext>
            </a:extLst>
          </p:cNvPr>
          <p:cNvPicPr>
            <a:picLocks noChangeAspect="1" noChangeArrowheads="1"/>
          </p:cNvPicPr>
          <p:nvPr/>
        </p:nvPicPr>
        <p:blipFill rotWithShape="1">
          <a:blip r:embed="rId4">
            <a:alphaModFix amt="70000"/>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9783"/>
          <a:stretch/>
        </p:blipFill>
        <p:spPr bwMode="auto">
          <a:xfrm>
            <a:off x="6658045" y="4174770"/>
            <a:ext cx="2219833" cy="200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2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F729FC-9658-4E8E-9AB8-E3C1E966AB87}"/>
              </a:ext>
            </a:extLst>
          </p:cNvPr>
          <p:cNvSpPr>
            <a:spLocks noGrp="1"/>
          </p:cNvSpPr>
          <p:nvPr>
            <p:ph type="title"/>
          </p:nvPr>
        </p:nvSpPr>
        <p:spPr>
          <a:xfrm>
            <a:off x="628650" y="205328"/>
            <a:ext cx="7886700" cy="1325563"/>
          </a:xfrm>
        </p:spPr>
        <p:txBody>
          <a:bodyPr/>
          <a:lstStyle/>
          <a:p>
            <a:r>
              <a:rPr lang="tr-TR" b="1" i="1" dirty="0">
                <a:solidFill>
                  <a:schemeClr val="accent2">
                    <a:lumMod val="75000"/>
                  </a:schemeClr>
                </a:solidFill>
              </a:rPr>
              <a:t>Kültür – uygarlık </a:t>
            </a:r>
          </a:p>
        </p:txBody>
      </p:sp>
      <p:sp>
        <p:nvSpPr>
          <p:cNvPr id="3" name="İçerik Yer Tutucusu 2">
            <a:extLst>
              <a:ext uri="{FF2B5EF4-FFF2-40B4-BE49-F238E27FC236}">
                <a16:creationId xmlns:a16="http://schemas.microsoft.com/office/drawing/2014/main" id="{EC584098-B09E-4FEB-9519-C282F46B5DF8}"/>
              </a:ext>
            </a:extLst>
          </p:cNvPr>
          <p:cNvSpPr>
            <a:spLocks noGrp="1"/>
          </p:cNvSpPr>
          <p:nvPr>
            <p:ph idx="1"/>
          </p:nvPr>
        </p:nvSpPr>
        <p:spPr>
          <a:xfrm>
            <a:off x="628650" y="1447060"/>
            <a:ext cx="7886700" cy="4729903"/>
          </a:xfrm>
        </p:spPr>
        <p:txBody>
          <a:bodyPr>
            <a:normAutofit fontScale="85000" lnSpcReduction="20000"/>
          </a:bodyPr>
          <a:lstStyle/>
          <a:p>
            <a:pPr marL="0" indent="0">
              <a:buNone/>
            </a:pPr>
            <a:r>
              <a:rPr lang="tr-TR" dirty="0"/>
              <a:t>Kültür sözcüğü 18. yüzyılda Fransız ve Alman düşünce geleneğindeki kullanımlarıyla çağdaş kullanım kazandı. </a:t>
            </a:r>
          </a:p>
          <a:p>
            <a:pPr marL="0" indent="0">
              <a:buNone/>
            </a:pPr>
            <a:r>
              <a:rPr lang="tr-TR" dirty="0"/>
              <a:t>Kültür; akıl, eğitim ve ilerleme gibi kavramlarla birlikte anılmaya başlanır. Kültür, bir millet veya sınıf ya da topluluk için değil, insanlık için kullanılır.  </a:t>
            </a:r>
          </a:p>
          <a:p>
            <a:pPr marL="0" indent="0">
              <a:buNone/>
            </a:pPr>
            <a:r>
              <a:rPr lang="tr-TR" dirty="0"/>
              <a:t>Fransız düşüncesinde kültür </a:t>
            </a:r>
            <a:r>
              <a:rPr lang="tr-TR" b="1" dirty="0"/>
              <a:t>uygarlık</a:t>
            </a:r>
            <a:r>
              <a:rPr lang="tr-TR" dirty="0"/>
              <a:t>tır. Eğitimle bir takım incelik ve beğeni kazanmış bireyi kırsal kesimde yaşayan insandan ayırt etmek için uygar kavramına başvurulmaktadır. Bu bağlamda uygarlık Fransız aydınlanmacılarına göre, doğa karşısında insanın oluşturduğu bilim, teknik ve politik alanda ulaştığı başarı ile insanlar için ortak iyinin oluşturma çabasını ifade eder. </a:t>
            </a:r>
          </a:p>
          <a:p>
            <a:pPr marL="0" indent="0">
              <a:buNone/>
            </a:pPr>
            <a:r>
              <a:rPr lang="tr-TR" dirty="0"/>
              <a:t>Fransızca kökenli </a:t>
            </a:r>
            <a:r>
              <a:rPr lang="tr-TR" b="1" i="1" dirty="0" err="1"/>
              <a:t>culture</a:t>
            </a:r>
            <a:r>
              <a:rPr lang="tr-TR" dirty="0"/>
              <a:t> sözcüğü, daha çok ulusal kökenli entelektüel, manevi ve sanatsallığı ifade etmek için kullanılır.  </a:t>
            </a:r>
          </a:p>
          <a:p>
            <a:pPr marL="0" indent="0">
              <a:buNone/>
            </a:pPr>
            <a:r>
              <a:rPr lang="tr-TR" dirty="0"/>
              <a:t> </a:t>
            </a:r>
          </a:p>
          <a:p>
            <a:pPr marL="0" indent="0">
              <a:buNone/>
            </a:pPr>
            <a:endParaRPr lang="tr-TR" dirty="0"/>
          </a:p>
        </p:txBody>
      </p:sp>
    </p:spTree>
    <p:extLst>
      <p:ext uri="{BB962C8B-B14F-4D97-AF65-F5344CB8AC3E}">
        <p14:creationId xmlns:p14="http://schemas.microsoft.com/office/powerpoint/2010/main" val="42196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7DA3DD-0EB0-4BCC-81E4-DDC95444CDA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DADAB10-0472-4ABA-93C0-85E48093996C}"/>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99D257D-5F6D-4F05-BE4A-820C20C203A6}"/>
              </a:ext>
            </a:extLst>
          </p:cNvPr>
          <p:cNvPicPr>
            <a:picLocks noChangeAspect="1"/>
          </p:cNvPicPr>
          <p:nvPr/>
        </p:nvPicPr>
        <p:blipFill rotWithShape="1">
          <a:blip r:embed="rId2"/>
          <a:srcRect l="18714" t="13204" r="18738" b="5324"/>
          <a:stretch/>
        </p:blipFill>
        <p:spPr>
          <a:xfrm>
            <a:off x="-1524001" y="0"/>
            <a:ext cx="10668001" cy="6858000"/>
          </a:xfrm>
          <a:prstGeom prst="rect">
            <a:avLst/>
          </a:prstGeom>
        </p:spPr>
      </p:pic>
    </p:spTree>
    <p:extLst>
      <p:ext uri="{BB962C8B-B14F-4D97-AF65-F5344CB8AC3E}">
        <p14:creationId xmlns:p14="http://schemas.microsoft.com/office/powerpoint/2010/main" val="3689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06C986-E8F7-4154-93E2-C277FF05164F}"/>
              </a:ext>
            </a:extLst>
          </p:cNvPr>
          <p:cNvSpPr>
            <a:spLocks noGrp="1"/>
          </p:cNvSpPr>
          <p:nvPr>
            <p:ph idx="1"/>
          </p:nvPr>
        </p:nvSpPr>
        <p:spPr>
          <a:xfrm>
            <a:off x="495485" y="497150"/>
            <a:ext cx="8204632" cy="4270159"/>
          </a:xfrm>
        </p:spPr>
        <p:txBody>
          <a:bodyPr>
            <a:noAutofit/>
          </a:bodyPr>
          <a:lstStyle/>
          <a:p>
            <a:pPr marL="0" indent="0">
              <a:buNone/>
            </a:pPr>
            <a:r>
              <a:rPr lang="tr-TR" b="1" dirty="0"/>
              <a:t>Ernst </a:t>
            </a:r>
            <a:r>
              <a:rPr lang="tr-TR" b="1" dirty="0" err="1"/>
              <a:t>Cassirer</a:t>
            </a:r>
            <a:r>
              <a:rPr lang="tr-TR" b="1" dirty="0"/>
              <a:t>: </a:t>
            </a:r>
            <a:r>
              <a:rPr lang="tr-TR" dirty="0"/>
              <a:t>Ancak toplumsallaşma halinde ortaya çıkan ve tarih içerisinde sürekli değişen işaretler ve simgeler topluluğu… </a:t>
            </a:r>
          </a:p>
          <a:p>
            <a:pPr marL="0" indent="0">
              <a:buNone/>
            </a:pPr>
            <a:r>
              <a:rPr lang="tr-TR" b="1" dirty="0"/>
              <a:t>E. </a:t>
            </a:r>
            <a:r>
              <a:rPr lang="tr-TR" b="1" dirty="0" err="1"/>
              <a:t>Burnett</a:t>
            </a:r>
            <a:r>
              <a:rPr lang="tr-TR" b="1" dirty="0"/>
              <a:t> </a:t>
            </a:r>
            <a:r>
              <a:rPr lang="tr-TR" b="1" dirty="0" err="1"/>
              <a:t>Tylor</a:t>
            </a:r>
            <a:r>
              <a:rPr lang="tr-TR" b="1" dirty="0"/>
              <a:t>: </a:t>
            </a:r>
            <a:r>
              <a:rPr lang="tr-TR" dirty="0"/>
              <a:t>Toplumun üyesi olarak insanın öğrendiği, edindiği, bilgi, inanç sanat, ahlak, gelenek; benzeri yetenek ve alışkanlıkları içine alan karmaşık bir bütün…</a:t>
            </a:r>
          </a:p>
          <a:p>
            <a:pPr marL="0" indent="0">
              <a:buNone/>
            </a:pPr>
            <a:r>
              <a:rPr lang="tr-TR" b="1" dirty="0" err="1"/>
              <a:t>İoanna</a:t>
            </a:r>
            <a:r>
              <a:rPr lang="tr-TR" b="1" dirty="0"/>
              <a:t> </a:t>
            </a:r>
            <a:r>
              <a:rPr lang="tr-TR" b="1" dirty="0" err="1"/>
              <a:t>Kuçuradi</a:t>
            </a:r>
            <a:r>
              <a:rPr lang="tr-TR" b="1" dirty="0"/>
              <a:t>: </a:t>
            </a:r>
            <a:r>
              <a:rPr lang="tr-TR" dirty="0"/>
              <a:t>Kültür kişinin kendisini inşa edebilmesi için olanaklar dünyası olarak ele almaktadır. Kapsayıcı bir yaklaşımla kültürü “bireylere insan olarak olanaklarını geliştirebilmeyi sağlayan etkinlikler bütünü” olarak tanımlar (2017). </a:t>
            </a:r>
          </a:p>
        </p:txBody>
      </p:sp>
      <p:pic>
        <p:nvPicPr>
          <p:cNvPr id="4" name="Resim 3">
            <a:extLst>
              <a:ext uri="{FF2B5EF4-FFF2-40B4-BE49-F238E27FC236}">
                <a16:creationId xmlns:a16="http://schemas.microsoft.com/office/drawing/2014/main" id="{5E3D655B-F19F-4C72-96C2-1F8AEF6514F6}"/>
              </a:ext>
            </a:extLst>
          </p:cNvPr>
          <p:cNvPicPr>
            <a:picLocks noChangeAspect="1"/>
          </p:cNvPicPr>
          <p:nvPr/>
        </p:nvPicPr>
        <p:blipFill rotWithShape="1">
          <a:blip r:embed="rId2">
            <a:extLst>
              <a:ext uri="{28A0092B-C50C-407E-A947-70E740481C1C}">
                <a14:useLocalDpi xmlns:a14="http://schemas.microsoft.com/office/drawing/2010/main" val="0"/>
              </a:ext>
            </a:extLst>
          </a:blip>
          <a:srcRect b="20967"/>
          <a:stretch/>
        </p:blipFill>
        <p:spPr>
          <a:xfrm>
            <a:off x="5468645" y="5032311"/>
            <a:ext cx="2831977" cy="1745790"/>
          </a:xfrm>
          <a:prstGeom prst="rect">
            <a:avLst/>
          </a:prstGeom>
        </p:spPr>
      </p:pic>
    </p:spTree>
    <p:extLst>
      <p:ext uri="{BB962C8B-B14F-4D97-AF65-F5344CB8AC3E}">
        <p14:creationId xmlns:p14="http://schemas.microsoft.com/office/powerpoint/2010/main" val="179853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38FCB3-F98A-406F-A0F5-E981D52818D9}"/>
              </a:ext>
            </a:extLst>
          </p:cNvPr>
          <p:cNvSpPr>
            <a:spLocks noGrp="1"/>
          </p:cNvSpPr>
          <p:nvPr>
            <p:ph idx="1"/>
          </p:nvPr>
        </p:nvSpPr>
        <p:spPr>
          <a:xfrm>
            <a:off x="530996" y="786937"/>
            <a:ext cx="7886700" cy="5596107"/>
          </a:xfrm>
        </p:spPr>
        <p:txBody>
          <a:bodyPr>
            <a:normAutofit/>
          </a:bodyPr>
          <a:lstStyle/>
          <a:p>
            <a:r>
              <a:rPr lang="tr-TR" b="1" dirty="0" err="1"/>
              <a:t>Trompenaars</a:t>
            </a:r>
            <a:r>
              <a:rPr lang="tr-TR" b="1" dirty="0"/>
              <a:t> ve </a:t>
            </a:r>
            <a:r>
              <a:rPr lang="tr-TR" b="1" dirty="0" err="1"/>
              <a:t>Hampden-Turner</a:t>
            </a:r>
            <a:r>
              <a:rPr lang="tr-TR" b="1" dirty="0"/>
              <a:t> </a:t>
            </a:r>
            <a:r>
              <a:rPr lang="tr-TR" dirty="0"/>
              <a:t>(1997) ise kültürü, ‘bir toplumun zaman içerisinde yüz yüze geldikleri problemleri çözmek için geliştirdikleri bir dizi kurallar ve metotlar’ olarak tanımlamıştır. </a:t>
            </a:r>
          </a:p>
          <a:p>
            <a:r>
              <a:rPr lang="tr-TR" b="1" dirty="0"/>
              <a:t>Singh </a:t>
            </a:r>
            <a:r>
              <a:rPr lang="tr-TR" dirty="0"/>
              <a:t>(2008), kültürü, belli bir toplum ya da grup tarafından geçmiş ve günümüzde paylaşılmış gerçeklerden oluşmuş bir yapı olarak ifade etmişlerdir. </a:t>
            </a:r>
          </a:p>
          <a:p>
            <a:r>
              <a:rPr lang="tr-TR" b="1" dirty="0" err="1"/>
              <a:t>Tayeb</a:t>
            </a:r>
            <a:r>
              <a:rPr lang="tr-TR" dirty="0"/>
              <a:t> (1992) ise kültürü, ‘bir topluluk tarafından öğrenilmiş, paylaşılmış, onların maddi ve maddi olmayan yaşam tarzlarını etkileyen, tarih boyunca gelişmiş değerler, tutumlar ve anlamlar bütünü’ olarak tanımlamıştır. </a:t>
            </a:r>
          </a:p>
        </p:txBody>
      </p:sp>
    </p:spTree>
    <p:extLst>
      <p:ext uri="{BB962C8B-B14F-4D97-AF65-F5344CB8AC3E}">
        <p14:creationId xmlns:p14="http://schemas.microsoft.com/office/powerpoint/2010/main" val="3597931011"/>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172</TotalTime>
  <Words>721</Words>
  <Application>Microsoft Office PowerPoint</Application>
  <PresentationFormat>Ekran Gösterisi (4:3)</PresentationFormat>
  <Paragraphs>42</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 CENA</vt:lpstr>
      <vt:lpstr>Arial</vt:lpstr>
      <vt:lpstr>Calibri</vt:lpstr>
      <vt:lpstr>Calibri Light</vt:lpstr>
      <vt:lpstr>Office Teması</vt:lpstr>
      <vt:lpstr>Kültür ve Kültüre İlişkin Temel Kavramlar</vt:lpstr>
      <vt:lpstr>KÜLTÜR NEDİR? </vt:lpstr>
      <vt:lpstr>KÜLTÜR NEDİR? </vt:lpstr>
      <vt:lpstr>PowerPoint Sunusu</vt:lpstr>
      <vt:lpstr>Kültür sözcüğünün modern kullanımına referans Cicero…</vt:lpstr>
      <vt:lpstr>Kültür – uygarlık </vt:lpstr>
      <vt:lpstr>PowerPoint Sunusu</vt:lpstr>
      <vt:lpstr>PowerPoint Sunusu</vt:lpstr>
      <vt:lpstr>PowerPoint Sunusu</vt:lpstr>
      <vt:lpstr>PowerPoint Sunusu</vt:lpstr>
      <vt:lpstr>PowerPoint Sunusu</vt:lpstr>
      <vt:lpstr>PowerPoint Sunusu</vt:lpstr>
      <vt:lpstr>Kültür</vt:lpstr>
      <vt:lpstr>Kültürü oluşturan faktörler: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Kültür ve Kültüre İlişkin Temel Kavramlar</dc:title>
  <dc:creator>Ceren Karadeniz</dc:creator>
  <cp:lastModifiedBy>Ceren Karadeniz</cp:lastModifiedBy>
  <cp:revision>14</cp:revision>
  <dcterms:created xsi:type="dcterms:W3CDTF">2020-02-23T12:22:21Z</dcterms:created>
  <dcterms:modified xsi:type="dcterms:W3CDTF">2020-02-24T19:20:09Z</dcterms:modified>
</cp:coreProperties>
</file>