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1" r:id="rId7"/>
    <p:sldId id="262" r:id="rId8"/>
    <p:sldId id="264"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Çoktan </a:t>
            </a:r>
            <a:r>
              <a:rPr lang="tr-TR"/>
              <a:t>Seçmeli Maddeler</a:t>
            </a:r>
            <a:br>
              <a:rPr lang="tr-TR" dirty="0"/>
            </a:br>
            <a:endParaRPr lang="tr-TR" dirty="0"/>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Çoktan Seçmeli Maddeler</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maddenin yanıtını verilen seçenekler arasından bulunmayı gerektiren sınav türüdür. Yazılması uzmanlık gerektirir ve zaman alır. Puanlanması diğer sınavlara göre daha kısa sürede kolayca ve nesnel biçimde yapılabilir. Çok sayıda madde kullanılması testin güvenirliğinin ve geçerliğinin artmasına neden olur. Doğru yanıt seçeneklerin arasında verildiği için, seçenek sayısına bağlı olarak şansla (belli bir yüzdeyle) bulunma olasılığı vardır. Çok çeşitli madde biçimleri olduğu için, birbirinden farklı yapıda maddeler oluşturulabilmektedir (</a:t>
            </a:r>
            <a:r>
              <a:rPr lang="tr-TR" dirty="0" err="1"/>
              <a:t>Haladyna</a:t>
            </a:r>
            <a:r>
              <a:rPr lang="tr-TR" dirty="0"/>
              <a:t>, 1996).</a:t>
            </a:r>
          </a:p>
          <a:p>
            <a:endParaRPr lang="tr-TR" dirty="0"/>
          </a:p>
        </p:txBody>
      </p:sp>
    </p:spTree>
    <p:extLst>
      <p:ext uri="{BB962C8B-B14F-4D97-AF65-F5344CB8AC3E}">
        <p14:creationId xmlns:p14="http://schemas.microsoft.com/office/powerpoint/2010/main" val="283943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lgn="just">
              <a:buNone/>
            </a:pPr>
            <a:r>
              <a:rPr lang="tr-TR" b="1" i="1" dirty="0"/>
              <a:t>Çoktan Seçmeli Testlerin Özellikleri</a:t>
            </a:r>
          </a:p>
          <a:p>
            <a:pPr marL="0" lvl="0" indent="0" algn="just">
              <a:buNone/>
            </a:pPr>
            <a:r>
              <a:rPr lang="tr-TR" dirty="0"/>
              <a:t>*Doğru yanıt genelde maddenin içinde yer alır. Bu özellik diğer test türlerinin hiçbirinde yoktur. Doğru yanıtı tahmin ya da görünce tanıma yoluyla bulmaya yol açan bir özelliktir. Bu güvenirliği düşürür.</a:t>
            </a:r>
          </a:p>
          <a:p>
            <a:pPr marL="0" lvl="0" indent="0" algn="just">
              <a:buNone/>
            </a:pPr>
            <a:endParaRPr lang="tr-TR" dirty="0"/>
          </a:p>
          <a:p>
            <a:pPr marL="0" lvl="0" indent="0" algn="just">
              <a:buNone/>
            </a:pPr>
            <a:r>
              <a:rPr lang="tr-TR" dirty="0"/>
              <a:t>*Yanıtlama işaretleme biçimindedir. Yani test süresinin tamamına yakını maddeyi okuma ve doğru yanıtı bulmaya ayrılır. Yani çoktan seçmeli testlerde hızlı okuma ve hızlı düşünme yanıtlayıcının puanını etkiler. Bu durum geçerliğin düşmesine neden olur.</a:t>
            </a:r>
          </a:p>
          <a:p>
            <a:pPr marL="0" lvl="0" indent="0" algn="just">
              <a:buNone/>
            </a:pPr>
            <a:endParaRPr lang="tr-TR" dirty="0"/>
          </a:p>
          <a:p>
            <a:pPr marL="0" lvl="0" indent="0" algn="just">
              <a:buNone/>
            </a:pPr>
            <a:r>
              <a:rPr lang="tr-TR" dirty="0"/>
              <a:t>*Puanlaması nesneldir. Yanıt anahtarı bellidir ve </a:t>
            </a:r>
            <a:r>
              <a:rPr lang="tr-TR" dirty="0" err="1"/>
              <a:t>puanlayıcı</a:t>
            </a:r>
            <a:r>
              <a:rPr lang="tr-TR" dirty="0"/>
              <a:t> değişse de puanlama değişmez. Maddelere verilen yanıtlar dışında puanlamayı etkileyen hiçbir etken (yazı güzelliği, okul başarısı, gidiş yolu) yoktur.</a:t>
            </a:r>
          </a:p>
          <a:p>
            <a:pPr marL="0" indent="0">
              <a:buNone/>
            </a:pPr>
            <a:r>
              <a:rPr lang="tr-TR" dirty="0"/>
              <a:t>    </a:t>
            </a:r>
          </a:p>
        </p:txBody>
      </p:sp>
    </p:spTree>
    <p:extLst>
      <p:ext uri="{BB962C8B-B14F-4D97-AF65-F5344CB8AC3E}">
        <p14:creationId xmlns:p14="http://schemas.microsoft.com/office/powerpoint/2010/main" val="1365940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lvl="0" indent="0" algn="just">
              <a:buNone/>
            </a:pPr>
            <a:r>
              <a:rPr lang="tr-TR" dirty="0"/>
              <a:t>*Puanlama ve yanıtlama süreleri kısa olduğundan çok madde kullanılabilir. Çok madde kullanılması, ölçmenin birimini küçültecek, daha fazla davranışı yoklama olanağı verecek, güvenirlik ve kapsam geçerliği artacaktır.</a:t>
            </a:r>
          </a:p>
          <a:p>
            <a:pPr marL="0" lvl="0" indent="0" algn="just">
              <a:buNone/>
            </a:pPr>
            <a:endParaRPr lang="tr-TR" dirty="0"/>
          </a:p>
          <a:p>
            <a:pPr marL="0" lvl="0" indent="0" algn="just">
              <a:buNone/>
            </a:pPr>
            <a:r>
              <a:rPr lang="tr-TR" dirty="0"/>
              <a:t>*Yaratıcılık, eleştirel düşünme, karar verme, problem çözme, güzel konuşma, bildiklerini örgütleme gibi bazı üst düzey düşünme özelliklerini ölçmede çoktan seçmeli testlerin kullanılması uygun değildir. Bu çoktan seçmeli testlerin önemli bir sınırlılığıdır.</a:t>
            </a:r>
          </a:p>
          <a:p>
            <a:pPr marL="0" lvl="0" indent="0" algn="just">
              <a:buNone/>
            </a:pPr>
            <a:endParaRPr lang="tr-TR" dirty="0"/>
          </a:p>
          <a:p>
            <a:pPr marL="0" lvl="0" indent="0" algn="just">
              <a:buNone/>
            </a:pPr>
            <a:r>
              <a:rPr lang="tr-TR" dirty="0"/>
              <a:t>*Hazırlama süresi uzundur, ancak uygun saklama koşulları sağlandığında maddeler ve testler tekrar kullanılabilir ve zaman açısından kullanışlılığı artmış olur.</a:t>
            </a:r>
          </a:p>
          <a:p>
            <a:endParaRPr lang="tr-TR" dirty="0"/>
          </a:p>
        </p:txBody>
      </p:sp>
    </p:spTree>
    <p:extLst>
      <p:ext uri="{BB962C8B-B14F-4D97-AF65-F5344CB8AC3E}">
        <p14:creationId xmlns:p14="http://schemas.microsoft.com/office/powerpoint/2010/main" val="235392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b="1" i="1" dirty="0"/>
              <a:t>Çoktan Seçmeli Madde Yazılırken Yapılacak İşler</a:t>
            </a:r>
          </a:p>
          <a:p>
            <a:pPr marL="0" indent="0">
              <a:buNone/>
            </a:pPr>
            <a:endParaRPr lang="tr-TR" b="1" i="1" dirty="0"/>
          </a:p>
          <a:p>
            <a:pPr marL="0" lvl="0" indent="0" algn="just">
              <a:buNone/>
            </a:pPr>
            <a:r>
              <a:rPr lang="tr-TR" dirty="0"/>
              <a:t>*Test kapsamındaki her davranış en az bir madde ile yoklanmalıdır. Eğitmen, önemli bulduğu davranışları yoklamak için daha fazla madde kullanabilir.</a:t>
            </a:r>
          </a:p>
          <a:p>
            <a:pPr marL="0" lvl="0" indent="0" algn="just">
              <a:buNone/>
            </a:pPr>
            <a:endParaRPr lang="tr-TR" dirty="0"/>
          </a:p>
          <a:p>
            <a:pPr marL="0" lvl="0" indent="0" algn="just">
              <a:buNone/>
            </a:pPr>
            <a:r>
              <a:rPr lang="tr-TR" dirty="0"/>
              <a:t>*Test hazırlanırken yedek maddeler yazılmalıdır. Böylece redaksiyon (iyileştirme) çalışmaları sırasında elenen soruların yerine yeni arama riski önlenmiş olur.</a:t>
            </a:r>
          </a:p>
          <a:p>
            <a:pPr marL="0" lvl="0" indent="0" algn="just">
              <a:buNone/>
            </a:pPr>
            <a:endParaRPr lang="tr-TR" dirty="0"/>
          </a:p>
          <a:p>
            <a:pPr marL="0" lvl="0" indent="0" algn="just">
              <a:buNone/>
            </a:pPr>
            <a:r>
              <a:rPr lang="tr-TR" dirty="0"/>
              <a:t>*Yoklanacak davranışların zihinsel düzeyi belirlenmelidir.</a:t>
            </a:r>
          </a:p>
        </p:txBody>
      </p:sp>
    </p:spTree>
    <p:extLst>
      <p:ext uri="{BB962C8B-B14F-4D97-AF65-F5344CB8AC3E}">
        <p14:creationId xmlns:p14="http://schemas.microsoft.com/office/powerpoint/2010/main" val="4119110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4291"/>
            <a:ext cx="10515600" cy="5442672"/>
          </a:xfrm>
        </p:spPr>
        <p:txBody>
          <a:bodyPr>
            <a:normAutofit fontScale="92500" lnSpcReduction="20000"/>
          </a:bodyPr>
          <a:lstStyle/>
          <a:p>
            <a:pPr marL="0" indent="0" algn="just">
              <a:buNone/>
            </a:pPr>
            <a:r>
              <a:rPr lang="tr-TR" b="1" i="1" dirty="0"/>
              <a:t> Çoktan Seçmeli Madde Yazarken Dikkat Edilmesi Gereken Noktalar</a:t>
            </a:r>
          </a:p>
          <a:p>
            <a:pPr marL="0" lvl="0" indent="0" algn="just">
              <a:buNone/>
            </a:pPr>
            <a:r>
              <a:rPr lang="tr-TR" dirty="0"/>
              <a:t>*Madde ile yoklanacak davranış mutlaka dersin hedefleriyle doğrudan ilişkili olmalıdır ve önemli bir davranışı yoklamalıdır.</a:t>
            </a:r>
          </a:p>
          <a:p>
            <a:pPr marL="0" lvl="0" indent="0" algn="just">
              <a:buNone/>
            </a:pPr>
            <a:endParaRPr lang="tr-TR" dirty="0"/>
          </a:p>
          <a:p>
            <a:pPr marL="0" lvl="0" indent="0" algn="just">
              <a:buNone/>
            </a:pPr>
            <a:r>
              <a:rPr lang="tr-TR" dirty="0"/>
              <a:t>*Maddede yalnızca yoklanan davranışı kazanmış olanlar için gerekli bilgiler bulunmalıdır. Gereksiz bilgilerden, özellikle yoklanan davranışı kazanmamış olanlar için ipucu olacak bilgilerden kaçınılmalıdır.</a:t>
            </a:r>
          </a:p>
          <a:p>
            <a:pPr marL="0" lvl="0" indent="0" algn="just">
              <a:buNone/>
            </a:pPr>
            <a:endParaRPr lang="tr-TR" dirty="0"/>
          </a:p>
          <a:p>
            <a:pPr marL="0" lvl="0" indent="0" algn="just">
              <a:buNone/>
            </a:pPr>
            <a:r>
              <a:rPr lang="tr-TR" dirty="0"/>
              <a:t>*Maddede verilenler bilimsel açıdan doğru ve tutarlı olmalıdır.</a:t>
            </a:r>
          </a:p>
          <a:p>
            <a:pPr marL="0" lvl="0" indent="0" algn="just">
              <a:buNone/>
            </a:pPr>
            <a:endParaRPr lang="tr-TR" dirty="0"/>
          </a:p>
          <a:p>
            <a:pPr marL="0" lvl="0" indent="0" algn="just">
              <a:buNone/>
            </a:pPr>
            <a:r>
              <a:rPr lang="tr-TR" dirty="0"/>
              <a:t>*Maddenin belirgin bir doğru yanıtı olmalıdır. </a:t>
            </a:r>
          </a:p>
          <a:p>
            <a:pPr marL="0" lvl="0" indent="0" algn="just">
              <a:buNone/>
            </a:pPr>
            <a:endParaRPr lang="tr-TR" dirty="0"/>
          </a:p>
          <a:p>
            <a:pPr marL="0" lvl="0" indent="0" algn="just">
              <a:buNone/>
            </a:pPr>
            <a:r>
              <a:rPr lang="tr-TR" dirty="0"/>
              <a:t>*Aynı testin içerisinde yer alan maddeler, birbirlerinin yanıtlanmasını sağlayacak ipuçları içermemelidirler.</a:t>
            </a:r>
          </a:p>
        </p:txBody>
      </p:sp>
    </p:spTree>
    <p:extLst>
      <p:ext uri="{BB962C8B-B14F-4D97-AF65-F5344CB8AC3E}">
        <p14:creationId xmlns:p14="http://schemas.microsoft.com/office/powerpoint/2010/main" val="162088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72836"/>
            <a:ext cx="10515600" cy="5304127"/>
          </a:xfrm>
        </p:spPr>
        <p:txBody>
          <a:bodyPr>
            <a:normAutofit lnSpcReduction="10000"/>
          </a:bodyPr>
          <a:lstStyle/>
          <a:p>
            <a:pPr marL="0" lvl="0" indent="0" algn="just">
              <a:buNone/>
            </a:pPr>
            <a:r>
              <a:rPr lang="tr-TR" dirty="0"/>
              <a:t>*Madde kökü mümkün olduğunca kısa ve öz olmalıdır.</a:t>
            </a:r>
          </a:p>
          <a:p>
            <a:pPr marL="0" lvl="0" indent="0" algn="just">
              <a:buNone/>
            </a:pPr>
            <a:endParaRPr lang="tr-TR" dirty="0"/>
          </a:p>
          <a:p>
            <a:pPr marL="0" lvl="0" indent="0" algn="just">
              <a:buNone/>
            </a:pPr>
            <a:r>
              <a:rPr lang="tr-TR" dirty="0"/>
              <a:t>*Çeldiriciler amaçlarına uygun olarak bilmeyeni ve yanlış bileni çekmelidir. Doğru bileni şaşırtan çeldiricilerden kaçınılmalıdır. Çeldiricilerin yazımında kendi içinde doğru ancak yanlış öğrenmelere dayalı hatalar kullanılmalıdır.</a:t>
            </a:r>
          </a:p>
          <a:p>
            <a:pPr marL="0" lvl="0" indent="0" algn="just">
              <a:buNone/>
            </a:pPr>
            <a:endParaRPr lang="tr-TR" dirty="0"/>
          </a:p>
          <a:p>
            <a:pPr marL="0" lvl="0" indent="0" algn="just">
              <a:buNone/>
            </a:pPr>
            <a:r>
              <a:rPr lang="tr-TR" dirty="0"/>
              <a:t>*Testteki tüm maddelerin seçenek sayısı eşit olmalıdır, bu sayı öğrenci düzeyine uygun olmalıdır. </a:t>
            </a:r>
          </a:p>
          <a:p>
            <a:pPr marL="0" lvl="0" indent="0" algn="just">
              <a:buNone/>
            </a:pPr>
            <a:endParaRPr lang="tr-TR" dirty="0"/>
          </a:p>
          <a:p>
            <a:pPr marL="0" lvl="0" indent="0" algn="just">
              <a:buNone/>
            </a:pPr>
            <a:r>
              <a:rPr lang="tr-TR" dirty="0"/>
              <a:t>*Maddelerin dil düzeyi yanıtlayıcının dil düzeyine uygun olmalıdır. Yazım kurallarına dikkat edilmeli, yanlış anlamalara meydan verilmemelidir. </a:t>
            </a:r>
          </a:p>
        </p:txBody>
      </p:sp>
    </p:spTree>
    <p:extLst>
      <p:ext uri="{BB962C8B-B14F-4D97-AF65-F5344CB8AC3E}">
        <p14:creationId xmlns:p14="http://schemas.microsoft.com/office/powerpoint/2010/main" val="2640940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00545"/>
            <a:ext cx="10515600" cy="5276418"/>
          </a:xfrm>
        </p:spPr>
        <p:txBody>
          <a:bodyPr>
            <a:normAutofit fontScale="85000" lnSpcReduction="10000"/>
          </a:bodyPr>
          <a:lstStyle/>
          <a:p>
            <a:pPr marL="0" lvl="0" indent="0" algn="just">
              <a:buNone/>
            </a:pPr>
            <a:r>
              <a:rPr lang="tr-TR" dirty="0"/>
              <a:t>*Sayısal seçenekler artan veya azalan bir sırayla verilmelidir.</a:t>
            </a:r>
          </a:p>
          <a:p>
            <a:pPr marL="0" lvl="0" indent="0" algn="just">
              <a:buNone/>
            </a:pPr>
            <a:endParaRPr lang="tr-TR" dirty="0"/>
          </a:p>
          <a:p>
            <a:pPr marL="0" lvl="0" indent="0" algn="just">
              <a:buNone/>
            </a:pPr>
            <a:r>
              <a:rPr lang="tr-TR" dirty="0"/>
              <a:t>*Seçenekler arasında “hepsi” ve “hiçbiri” ifadeleri yer almamalıdır; çünkü bunlar çekici yanıtlardır. Özellikle “en doğru” yanıtı soran sorularda seçeneklerde hiçbiri yanıtı kesinlikle bulunmamalıdır. Çünkü bu durum bir anlatım bozukluğu oluşturur. Ayrıca “hepsi” seçeneğinin bulunduğu sorularda iki yanıtın doğruluğundan emin olan kişi hepsi seçeneğini kolayca işaretleyecektir.</a:t>
            </a:r>
          </a:p>
          <a:p>
            <a:pPr marL="0" lvl="0" indent="0" algn="just">
              <a:buNone/>
            </a:pPr>
            <a:endParaRPr lang="tr-TR" dirty="0"/>
          </a:p>
          <a:p>
            <a:pPr marL="0" lvl="0" indent="0" algn="just">
              <a:buNone/>
            </a:pPr>
            <a:r>
              <a:rPr lang="tr-TR" dirty="0"/>
              <a:t>*Seçenekler yazılırken öğrenci tarafından daha rahat fark edilmesi için büyük harf kullanılması önerilir.</a:t>
            </a:r>
          </a:p>
          <a:p>
            <a:pPr marL="0" lvl="0" indent="0" algn="just">
              <a:buNone/>
            </a:pPr>
            <a:endParaRPr lang="tr-TR" dirty="0"/>
          </a:p>
          <a:p>
            <a:pPr marL="0" lvl="0" indent="0" algn="just">
              <a:buNone/>
            </a:pPr>
            <a:r>
              <a:rPr lang="tr-TR" dirty="0"/>
              <a:t>*Maddedeki seçenekler </a:t>
            </a:r>
            <a:r>
              <a:rPr lang="tr-TR" dirty="0" err="1"/>
              <a:t>binişik</a:t>
            </a:r>
            <a:r>
              <a:rPr lang="tr-TR" dirty="0"/>
              <a:t> olmamalı, bir seçenek diğerini kapsamamalıdır.</a:t>
            </a:r>
          </a:p>
          <a:p>
            <a:pPr marL="0" lvl="0" indent="0" algn="just">
              <a:buNone/>
            </a:pPr>
            <a:endParaRPr lang="tr-TR" dirty="0"/>
          </a:p>
          <a:p>
            <a:pPr marL="0" indent="0" algn="just">
              <a:buNone/>
            </a:pPr>
            <a:r>
              <a:rPr lang="tr-TR" i="1" dirty="0"/>
              <a:t>Özçelik (2013)</a:t>
            </a:r>
          </a:p>
        </p:txBody>
      </p:sp>
    </p:spTree>
    <p:extLst>
      <p:ext uri="{BB962C8B-B14F-4D97-AF65-F5344CB8AC3E}">
        <p14:creationId xmlns:p14="http://schemas.microsoft.com/office/powerpoint/2010/main" val="2401974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lstStyle/>
          <a:p>
            <a:pPr marL="0" indent="0">
              <a:buNone/>
            </a:pPr>
            <a:r>
              <a:rPr lang="tr-TR" sz="2200" dirty="0" err="1"/>
              <a:t>Haladyna</a:t>
            </a:r>
            <a:r>
              <a:rPr lang="tr-TR" sz="2200" dirty="0"/>
              <a:t>, T. M. (1996</a:t>
            </a:r>
            <a:r>
              <a:rPr lang="tr-TR" sz="2200" i="1" dirty="0"/>
              <a:t>). </a:t>
            </a:r>
            <a:r>
              <a:rPr lang="tr-TR" sz="2200" i="1" dirty="0" err="1"/>
              <a:t>Writing</a:t>
            </a:r>
            <a:r>
              <a:rPr lang="tr-TR" sz="2200" i="1" dirty="0"/>
              <a:t> test </a:t>
            </a:r>
            <a:r>
              <a:rPr lang="tr-TR" sz="2200" i="1" dirty="0" err="1"/>
              <a:t>items</a:t>
            </a:r>
            <a:r>
              <a:rPr lang="tr-TR" sz="2200" i="1" dirty="0"/>
              <a:t> </a:t>
            </a:r>
            <a:r>
              <a:rPr lang="tr-TR" sz="2200" i="1" dirty="0" err="1"/>
              <a:t>to</a:t>
            </a:r>
            <a:r>
              <a:rPr lang="tr-TR" sz="2200" i="1" dirty="0"/>
              <a:t> </a:t>
            </a:r>
            <a:r>
              <a:rPr lang="tr-TR" sz="2200" i="1" dirty="0" err="1"/>
              <a:t>evaluate</a:t>
            </a:r>
            <a:r>
              <a:rPr lang="tr-TR" sz="2200" i="1" dirty="0"/>
              <a:t> </a:t>
            </a:r>
            <a:r>
              <a:rPr lang="tr-TR" sz="2200" i="1" dirty="0" err="1"/>
              <a:t>higher</a:t>
            </a:r>
            <a:r>
              <a:rPr lang="tr-TR" sz="2200" i="1" dirty="0"/>
              <a:t> </a:t>
            </a:r>
            <a:r>
              <a:rPr lang="tr-TR" sz="2200" i="1" dirty="0" err="1"/>
              <a:t>order</a:t>
            </a:r>
            <a:r>
              <a:rPr lang="tr-TR" sz="2200" i="1" dirty="0"/>
              <a:t> </a:t>
            </a:r>
            <a:r>
              <a:rPr lang="tr-TR" sz="2200" i="1" dirty="0" err="1"/>
              <a:t>thinking</a:t>
            </a:r>
            <a:r>
              <a:rPr lang="tr-TR" sz="2200" dirty="0"/>
              <a:t>. USA: </a:t>
            </a:r>
            <a:r>
              <a:rPr lang="tr-TR" sz="2200" dirty="0" err="1"/>
              <a:t>Viacom</a:t>
            </a:r>
            <a:r>
              <a:rPr lang="tr-TR" sz="2200" dirty="0"/>
              <a:t> 	</a:t>
            </a:r>
            <a:r>
              <a:rPr lang="tr-TR" sz="2200" dirty="0" err="1"/>
              <a:t>Company</a:t>
            </a:r>
            <a:endParaRPr lang="tr-TR" sz="2200" dirty="0"/>
          </a:p>
          <a:p>
            <a:pPr marL="0" indent="0">
              <a:buNone/>
            </a:pPr>
            <a:endParaRPr lang="tr-TR" sz="2200" dirty="0"/>
          </a:p>
          <a:p>
            <a:pPr marL="0" indent="0">
              <a:buNone/>
            </a:pPr>
            <a:r>
              <a:rPr lang="tr-TR" sz="2200" dirty="0"/>
              <a:t>Özçelik, D. A. (2013). </a:t>
            </a:r>
            <a:r>
              <a:rPr lang="tr-TR" sz="2200" i="1" dirty="0"/>
              <a:t>Test hazırlama kılavuzu</a:t>
            </a:r>
            <a:r>
              <a:rPr lang="tr-TR" sz="2200" dirty="0"/>
              <a:t>. Ankara: </a:t>
            </a:r>
            <a:r>
              <a:rPr lang="tr-TR" sz="2200" dirty="0" err="1"/>
              <a:t>Pegem</a:t>
            </a:r>
            <a:r>
              <a:rPr lang="tr-TR" sz="2200" dirty="0"/>
              <a:t> Akademi</a:t>
            </a:r>
          </a:p>
        </p:txBody>
      </p:sp>
    </p:spTree>
    <p:extLst>
      <p:ext uri="{BB962C8B-B14F-4D97-AF65-F5344CB8AC3E}">
        <p14:creationId xmlns:p14="http://schemas.microsoft.com/office/powerpoint/2010/main" val="24218350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659</Words>
  <Application>Microsoft Office PowerPoint</Application>
  <PresentationFormat>Geniş ekran</PresentationFormat>
  <Paragraphs>53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Çoktan Seçmeli Maddeler </vt:lpstr>
      <vt:lpstr>Çoktan Seçmeli Maddeler</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15</cp:revision>
  <dcterms:created xsi:type="dcterms:W3CDTF">2017-05-16T13:19:38Z</dcterms:created>
  <dcterms:modified xsi:type="dcterms:W3CDTF">2022-03-07T09:05:20Z</dcterms:modified>
</cp:coreProperties>
</file>