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D6166-5B28-4F0D-BEA4-B2819B11C0BC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15011-4D74-4E85-A40D-189FE4379EB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82559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D6166-5B28-4F0D-BEA4-B2819B11C0BC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15011-4D74-4E85-A40D-189FE4379EB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7965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D6166-5B28-4F0D-BEA4-B2819B11C0BC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15011-4D74-4E85-A40D-189FE4379EB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031460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D6166-5B28-4F0D-BEA4-B2819B11C0BC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15011-4D74-4E85-A40D-189FE4379EB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6607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D6166-5B28-4F0D-BEA4-B2819B11C0BC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15011-4D74-4E85-A40D-189FE4379EB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6159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D6166-5B28-4F0D-BEA4-B2819B11C0BC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15011-4D74-4E85-A40D-189FE4379EB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23337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D6166-5B28-4F0D-BEA4-B2819B11C0BC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15011-4D74-4E85-A40D-189FE4379EB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03737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D6166-5B28-4F0D-BEA4-B2819B11C0BC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15011-4D74-4E85-A40D-189FE4379EB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8996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D6166-5B28-4F0D-BEA4-B2819B11C0BC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15011-4D74-4E85-A40D-189FE4379EB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33839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D6166-5B28-4F0D-BEA4-B2819B11C0BC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15011-4D74-4E85-A40D-189FE4379EB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69526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D6166-5B28-4F0D-BEA4-B2819B11C0BC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15011-4D74-4E85-A40D-189FE4379EB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3276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2D6166-5B28-4F0D-BEA4-B2819B11C0BC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E15011-4D74-4E85-A40D-189FE4379EB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9084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Synchronization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738414" y="1571613"/>
            <a:ext cx="3400420" cy="4525963"/>
          </a:xfrm>
        </p:spPr>
        <p:txBody>
          <a:bodyPr/>
          <a:lstStyle/>
          <a:p>
            <a:pPr algn="just">
              <a:buNone/>
            </a:pPr>
            <a:r>
              <a:rPr lang="tr-TR" dirty="0" err="1" smtClean="0"/>
              <a:t>Estrus</a:t>
            </a:r>
            <a:r>
              <a:rPr lang="tr-TR" dirty="0" smtClean="0"/>
              <a:t> Control</a:t>
            </a:r>
          </a:p>
          <a:p>
            <a:pPr algn="just">
              <a:buFontTx/>
              <a:buChar char="-"/>
            </a:pPr>
            <a:r>
              <a:rPr lang="tr-TR" dirty="0" err="1" smtClean="0"/>
              <a:t>Progesterone</a:t>
            </a:r>
            <a:endParaRPr lang="tr-TR" dirty="0"/>
          </a:p>
          <a:p>
            <a:pPr algn="just">
              <a:buFontTx/>
              <a:buChar char="-"/>
            </a:pPr>
            <a:r>
              <a:rPr lang="tr-TR" dirty="0"/>
              <a:t>PGF2</a:t>
            </a:r>
            <a:r>
              <a:rPr lang="el-GR" dirty="0"/>
              <a:t>α</a:t>
            </a:r>
            <a:endParaRPr lang="tr-TR" dirty="0"/>
          </a:p>
          <a:p>
            <a:pPr algn="just">
              <a:buFontTx/>
              <a:buChar char="-"/>
            </a:pPr>
            <a:endParaRPr lang="tr-TR" dirty="0" smtClean="0"/>
          </a:p>
        </p:txBody>
      </p:sp>
      <p:sp>
        <p:nvSpPr>
          <p:cNvPr id="4" name="3 Metin kutusu"/>
          <p:cNvSpPr txBox="1"/>
          <p:nvPr/>
        </p:nvSpPr>
        <p:spPr>
          <a:xfrm>
            <a:off x="6167438" y="1530048"/>
            <a:ext cx="4001798" cy="25776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000" indent="-342000">
              <a:spcBef>
                <a:spcPts val="672"/>
              </a:spcBef>
            </a:pPr>
            <a:r>
              <a:rPr lang="tr-TR" sz="3200" dirty="0" err="1" smtClean="0"/>
              <a:t>Ovulation</a:t>
            </a:r>
            <a:r>
              <a:rPr lang="tr-TR" sz="3200" dirty="0" smtClean="0"/>
              <a:t> Control</a:t>
            </a:r>
            <a:endParaRPr lang="tr-TR" sz="3200" dirty="0"/>
          </a:p>
          <a:p>
            <a:pPr>
              <a:spcBef>
                <a:spcPts val="672"/>
              </a:spcBef>
            </a:pPr>
            <a:r>
              <a:rPr lang="tr-TR" sz="2800" dirty="0"/>
              <a:t>       </a:t>
            </a:r>
            <a:r>
              <a:rPr lang="tr-TR" sz="2800" dirty="0" err="1" smtClean="0"/>
              <a:t>Gonadotropins</a:t>
            </a:r>
            <a:r>
              <a:rPr lang="tr-TR" sz="2800" dirty="0" smtClean="0"/>
              <a:t> </a:t>
            </a:r>
            <a:endParaRPr lang="tr-TR" sz="2800" dirty="0"/>
          </a:p>
          <a:p>
            <a:pPr>
              <a:spcBef>
                <a:spcPts val="672"/>
              </a:spcBef>
            </a:pPr>
            <a:r>
              <a:rPr lang="tr-TR" sz="2800" dirty="0"/>
              <a:t>	      +</a:t>
            </a:r>
          </a:p>
          <a:p>
            <a:pPr>
              <a:spcBef>
                <a:spcPts val="672"/>
              </a:spcBef>
            </a:pPr>
            <a:r>
              <a:rPr lang="tr-TR" sz="2800" dirty="0" err="1" smtClean="0"/>
              <a:t>Combinations</a:t>
            </a:r>
            <a:r>
              <a:rPr lang="tr-TR" sz="2800" dirty="0" smtClean="0"/>
              <a:t> of </a:t>
            </a:r>
            <a:r>
              <a:rPr lang="tr-TR" sz="2800" dirty="0" err="1" smtClean="0"/>
              <a:t>Progesterone</a:t>
            </a:r>
            <a:r>
              <a:rPr lang="tr-TR" sz="2800" dirty="0" smtClean="0"/>
              <a:t> </a:t>
            </a:r>
            <a:r>
              <a:rPr lang="tr-TR" sz="2800" dirty="0" err="1" smtClean="0"/>
              <a:t>and</a:t>
            </a:r>
            <a:r>
              <a:rPr lang="tr-TR" sz="2800" dirty="0" smtClean="0"/>
              <a:t> PGF2</a:t>
            </a:r>
            <a:r>
              <a:rPr lang="el-GR" sz="2800" dirty="0" smtClean="0"/>
              <a:t>α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44297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1600201"/>
            <a:ext cx="4114800" cy="4525963"/>
          </a:xfrm>
        </p:spPr>
        <p:txBody>
          <a:bodyPr/>
          <a:lstStyle/>
          <a:p>
            <a:pPr>
              <a:buNone/>
            </a:pPr>
            <a:r>
              <a:rPr lang="tr-TR" dirty="0" err="1" smtClean="0"/>
              <a:t>Breeding</a:t>
            </a:r>
            <a:r>
              <a:rPr lang="tr-TR" dirty="0" smtClean="0"/>
              <a:t> </a:t>
            </a:r>
            <a:r>
              <a:rPr lang="tr-TR" dirty="0" err="1" smtClean="0"/>
              <a:t>season</a:t>
            </a: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	</a:t>
            </a:r>
            <a:r>
              <a:rPr lang="tr-TR" dirty="0" err="1" smtClean="0"/>
              <a:t>Allows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use</a:t>
            </a:r>
            <a:r>
              <a:rPr lang="tr-TR" dirty="0" smtClean="0"/>
              <a:t> </a:t>
            </a:r>
            <a:r>
              <a:rPr lang="tr-TR" dirty="0" err="1" smtClean="0"/>
              <a:t>all</a:t>
            </a:r>
            <a:r>
              <a:rPr lang="tr-TR" dirty="0" smtClean="0"/>
              <a:t> </a:t>
            </a:r>
            <a:r>
              <a:rPr lang="tr-TR" dirty="0" err="1" smtClean="0"/>
              <a:t>indicators</a:t>
            </a:r>
            <a:r>
              <a:rPr lang="tr-TR" dirty="0" smtClean="0"/>
              <a:t> </a:t>
            </a:r>
            <a:r>
              <a:rPr lang="tr-TR" dirty="0" err="1" smtClean="0"/>
              <a:t>separately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combined</a:t>
            </a:r>
            <a:r>
              <a:rPr lang="tr-TR" dirty="0" smtClean="0"/>
              <a:t>.</a:t>
            </a:r>
            <a:endParaRPr lang="tr-TR" u="sng" dirty="0"/>
          </a:p>
        </p:txBody>
      </p:sp>
      <p:sp>
        <p:nvSpPr>
          <p:cNvPr id="4" name="1 Başlık"/>
          <p:cNvSpPr txBox="1">
            <a:spLocks/>
          </p:cNvSpPr>
          <p:nvPr/>
        </p:nvSpPr>
        <p:spPr>
          <a:xfrm>
            <a:off x="2133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tr-TR" sz="4400" dirty="0" err="1" smtClean="0"/>
              <a:t>Synchronization</a:t>
            </a:r>
            <a:endParaRPr lang="tr-TR" sz="4400" dirty="0">
              <a:latin typeface="+mj-lt"/>
              <a:ea typeface="+mj-ea"/>
              <a:cs typeface="+mj-cs"/>
            </a:endParaRPr>
          </a:p>
        </p:txBody>
      </p:sp>
      <p:sp>
        <p:nvSpPr>
          <p:cNvPr id="5" name="2 İçerik Yer Tutucusu"/>
          <p:cNvSpPr txBox="1">
            <a:spLocks/>
          </p:cNvSpPr>
          <p:nvPr/>
        </p:nvSpPr>
        <p:spPr>
          <a:xfrm>
            <a:off x="6238876" y="1599323"/>
            <a:ext cx="411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indent="-342900">
              <a:spcBef>
                <a:spcPct val="20000"/>
              </a:spcBef>
              <a:defRPr/>
            </a:pPr>
            <a:r>
              <a:rPr lang="tr-TR" sz="3200" dirty="0" err="1" smtClean="0"/>
              <a:t>Non-breeding</a:t>
            </a:r>
            <a:r>
              <a:rPr lang="tr-TR" sz="3200" dirty="0" smtClean="0"/>
              <a:t> </a:t>
            </a:r>
            <a:r>
              <a:rPr lang="tr-TR" sz="3200" dirty="0" err="1" smtClean="0"/>
              <a:t>season</a:t>
            </a:r>
            <a:endParaRPr lang="tr-TR" sz="3200" dirty="0"/>
          </a:p>
          <a:p>
            <a:pPr marL="342900" indent="-342900">
              <a:spcBef>
                <a:spcPct val="20000"/>
              </a:spcBef>
              <a:defRPr/>
            </a:pPr>
            <a:endParaRPr lang="tr-TR" sz="3200" dirty="0"/>
          </a:p>
          <a:p>
            <a:pPr marL="342900" indent="-342900">
              <a:spcBef>
                <a:spcPct val="20000"/>
              </a:spcBef>
              <a:defRPr/>
            </a:pPr>
            <a:r>
              <a:rPr lang="tr-TR" sz="3200" dirty="0"/>
              <a:t>	</a:t>
            </a:r>
            <a:r>
              <a:rPr lang="tr-TR" sz="3200" dirty="0" smtClean="0"/>
              <a:t>Impossible </a:t>
            </a:r>
            <a:r>
              <a:rPr lang="tr-TR" sz="3200" dirty="0" err="1" smtClean="0"/>
              <a:t>to</a:t>
            </a:r>
            <a:r>
              <a:rPr lang="tr-TR" sz="3200" dirty="0" smtClean="0"/>
              <a:t> </a:t>
            </a:r>
            <a:r>
              <a:rPr lang="tr-TR" sz="3200" dirty="0" err="1" smtClean="0"/>
              <a:t>use</a:t>
            </a:r>
            <a:r>
              <a:rPr lang="tr-TR" sz="3200" dirty="0" smtClean="0"/>
              <a:t> </a:t>
            </a:r>
            <a:r>
              <a:rPr lang="tr-TR" sz="3200" dirty="0" err="1" smtClean="0"/>
              <a:t>the</a:t>
            </a:r>
            <a:r>
              <a:rPr lang="tr-TR" sz="3200" dirty="0" smtClean="0"/>
              <a:t> </a:t>
            </a:r>
            <a:r>
              <a:rPr lang="tr-TR" sz="3200" dirty="0" err="1" smtClean="0"/>
              <a:t>indicators</a:t>
            </a:r>
            <a:r>
              <a:rPr lang="tr-TR" sz="3200" dirty="0" smtClean="0"/>
              <a:t> </a:t>
            </a:r>
            <a:r>
              <a:rPr lang="tr-TR" sz="3200" dirty="0" err="1" smtClean="0"/>
              <a:t>separately</a:t>
            </a:r>
            <a:endParaRPr lang="tr-TR" sz="3200" dirty="0"/>
          </a:p>
          <a:p>
            <a:pPr marL="342900" indent="-342900">
              <a:spcBef>
                <a:spcPct val="20000"/>
              </a:spcBef>
              <a:defRPr/>
            </a:pPr>
            <a:endParaRPr lang="tr-TR" sz="3200" dirty="0"/>
          </a:p>
          <a:p>
            <a:pPr marL="342900" indent="-342900">
              <a:spcBef>
                <a:spcPct val="20000"/>
              </a:spcBef>
              <a:defRPr/>
            </a:pPr>
            <a:r>
              <a:rPr lang="tr-TR" sz="3200" dirty="0"/>
              <a:t>	</a:t>
            </a:r>
            <a:r>
              <a:rPr lang="tr-TR" sz="3200" dirty="0" err="1" smtClean="0"/>
              <a:t>Progesterone</a:t>
            </a:r>
            <a:r>
              <a:rPr lang="tr-TR" sz="3200" dirty="0" smtClean="0"/>
              <a:t> is </a:t>
            </a:r>
            <a:r>
              <a:rPr lang="tr-TR" sz="3200" dirty="0" err="1" smtClean="0"/>
              <a:t>obligatory</a:t>
            </a:r>
            <a:endParaRPr lang="tr-TR" sz="3200" u="sng" dirty="0"/>
          </a:p>
        </p:txBody>
      </p:sp>
    </p:spTree>
    <p:extLst>
      <p:ext uri="{BB962C8B-B14F-4D97-AF65-F5344CB8AC3E}">
        <p14:creationId xmlns:p14="http://schemas.microsoft.com/office/powerpoint/2010/main" val="3045797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 txBox="1">
            <a:spLocks/>
          </p:cNvSpPr>
          <p:nvPr/>
        </p:nvSpPr>
        <p:spPr>
          <a:xfrm>
            <a:off x="2133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tr-TR" sz="4400" dirty="0" err="1" smtClean="0"/>
              <a:t>Synchronization</a:t>
            </a:r>
            <a:endParaRPr lang="tr-TR" sz="4400" dirty="0">
              <a:latin typeface="+mj-lt"/>
              <a:ea typeface="+mj-ea"/>
              <a:cs typeface="+mj-cs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2024034" y="2340127"/>
            <a:ext cx="8764515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800" dirty="0" smtClean="0"/>
              <a:t>A </a:t>
            </a:r>
            <a:r>
              <a:rPr lang="tr-TR" sz="2800" dirty="0" err="1" smtClean="0"/>
              <a:t>Single</a:t>
            </a:r>
            <a:r>
              <a:rPr lang="tr-TR" sz="2800" dirty="0"/>
              <a:t> PGF2</a:t>
            </a:r>
            <a:r>
              <a:rPr lang="el-GR" sz="2800" dirty="0"/>
              <a:t>α </a:t>
            </a:r>
            <a:r>
              <a:rPr lang="tr-TR" sz="2800" dirty="0" err="1" smtClean="0"/>
              <a:t>injection</a:t>
            </a:r>
            <a:r>
              <a:rPr lang="tr-TR" sz="2800" dirty="0" smtClean="0"/>
              <a:t> </a:t>
            </a:r>
            <a:r>
              <a:rPr lang="tr-TR" sz="2800" dirty="0" err="1" smtClean="0"/>
              <a:t>between</a:t>
            </a:r>
            <a:r>
              <a:rPr lang="tr-TR" sz="2800" dirty="0" smtClean="0"/>
              <a:t> 3-14</a:t>
            </a:r>
            <a:r>
              <a:rPr lang="tr-TR" sz="2800" dirty="0"/>
              <a:t>. </a:t>
            </a:r>
            <a:r>
              <a:rPr lang="tr-TR" sz="2800" dirty="0" err="1" smtClean="0"/>
              <a:t>days</a:t>
            </a:r>
            <a:r>
              <a:rPr lang="tr-TR" sz="2800" dirty="0" smtClean="0"/>
              <a:t> of </a:t>
            </a:r>
            <a:r>
              <a:rPr lang="tr-TR" sz="2800" dirty="0" err="1" smtClean="0"/>
              <a:t>estrus</a:t>
            </a:r>
            <a:r>
              <a:rPr lang="tr-TR" sz="2800" dirty="0" smtClean="0"/>
              <a:t> </a:t>
            </a:r>
            <a:r>
              <a:rPr lang="tr-TR" sz="2800" dirty="0" err="1" smtClean="0"/>
              <a:t>or</a:t>
            </a:r>
            <a:r>
              <a:rPr lang="tr-TR" sz="2800" dirty="0" smtClean="0"/>
              <a:t> </a:t>
            </a:r>
          </a:p>
          <a:p>
            <a:r>
              <a:rPr lang="tr-TR" sz="2800" dirty="0" err="1" smtClean="0"/>
              <a:t>mid-luteal</a:t>
            </a:r>
            <a:r>
              <a:rPr lang="tr-TR" sz="2800" dirty="0" smtClean="0"/>
              <a:t> </a:t>
            </a:r>
            <a:r>
              <a:rPr lang="tr-TR" sz="2800" dirty="0" err="1" smtClean="0"/>
              <a:t>pahse</a:t>
            </a:r>
            <a:r>
              <a:rPr lang="tr-TR" sz="2800" dirty="0" smtClean="0"/>
              <a:t>.</a:t>
            </a:r>
            <a:endParaRPr lang="tr-TR" sz="2800" dirty="0"/>
          </a:p>
          <a:p>
            <a:endParaRPr lang="tr-TR" sz="2800" dirty="0"/>
          </a:p>
          <a:p>
            <a:r>
              <a:rPr lang="tr-TR" sz="2800" dirty="0" err="1" smtClean="0"/>
              <a:t>Double</a:t>
            </a:r>
            <a:r>
              <a:rPr lang="tr-TR" sz="2800" dirty="0" smtClean="0"/>
              <a:t> </a:t>
            </a:r>
            <a:r>
              <a:rPr lang="tr-TR" sz="2800" dirty="0" err="1" smtClean="0"/>
              <a:t>blinde</a:t>
            </a:r>
            <a:r>
              <a:rPr lang="tr-TR" sz="2800" dirty="0" smtClean="0"/>
              <a:t> </a:t>
            </a:r>
            <a:r>
              <a:rPr lang="tr-TR" sz="2800" dirty="0" err="1" smtClean="0"/>
              <a:t>injection</a:t>
            </a:r>
            <a:r>
              <a:rPr lang="tr-TR" sz="2800" dirty="0"/>
              <a:t> of PGF2</a:t>
            </a:r>
            <a:r>
              <a:rPr lang="el-GR" sz="2800" dirty="0"/>
              <a:t>α </a:t>
            </a:r>
            <a:r>
              <a:rPr lang="tr-TR" sz="2800" dirty="0" smtClean="0"/>
              <a:t>9-11 </a:t>
            </a:r>
            <a:r>
              <a:rPr lang="tr-TR" sz="2800" dirty="0" err="1" smtClean="0"/>
              <a:t>days</a:t>
            </a:r>
            <a:r>
              <a:rPr lang="tr-TR" sz="2800" dirty="0" smtClean="0"/>
              <a:t> </a:t>
            </a:r>
            <a:r>
              <a:rPr lang="tr-TR" sz="2800" dirty="0" err="1" smtClean="0"/>
              <a:t>interval</a:t>
            </a:r>
            <a:r>
              <a:rPr lang="tr-TR" sz="2800" dirty="0" smtClean="0"/>
              <a:t>.</a:t>
            </a:r>
            <a:endParaRPr lang="tr-TR" sz="2800" dirty="0"/>
          </a:p>
          <a:p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534315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 txBox="1">
            <a:spLocks/>
          </p:cNvSpPr>
          <p:nvPr/>
        </p:nvSpPr>
        <p:spPr>
          <a:xfrm>
            <a:off x="2095472" y="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tr-TR" sz="4400" dirty="0" err="1">
                <a:latin typeface="+mj-lt"/>
                <a:ea typeface="+mj-ea"/>
                <a:cs typeface="+mj-cs"/>
              </a:rPr>
              <a:t>Synchronization</a:t>
            </a:r>
            <a:endParaRPr lang="tr-TR" sz="4400" dirty="0">
              <a:latin typeface="+mj-lt"/>
              <a:ea typeface="+mj-ea"/>
              <a:cs typeface="+mj-cs"/>
            </a:endParaRPr>
          </a:p>
        </p:txBody>
      </p:sp>
      <p:sp>
        <p:nvSpPr>
          <p:cNvPr id="16" name="15 Metin kutusu"/>
          <p:cNvSpPr txBox="1"/>
          <p:nvPr/>
        </p:nvSpPr>
        <p:spPr>
          <a:xfrm>
            <a:off x="5605328" y="2857496"/>
            <a:ext cx="11347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7 </a:t>
            </a:r>
            <a:r>
              <a:rPr lang="tr-TR" dirty="0" err="1" smtClean="0"/>
              <a:t>days</a:t>
            </a:r>
            <a:r>
              <a:rPr lang="tr-TR" dirty="0" smtClean="0"/>
              <a:t> </a:t>
            </a:r>
            <a:r>
              <a:rPr lang="tr-TR" dirty="0" err="1" smtClean="0"/>
              <a:t>int</a:t>
            </a:r>
            <a:r>
              <a:rPr lang="tr-TR" dirty="0" smtClean="0"/>
              <a:t>.</a:t>
            </a:r>
            <a:endParaRPr lang="tr-TR" dirty="0"/>
          </a:p>
        </p:txBody>
      </p:sp>
      <p:cxnSp>
        <p:nvCxnSpPr>
          <p:cNvPr id="18" name="17 Düz Ok Bağlayıcısı"/>
          <p:cNvCxnSpPr/>
          <p:nvPr/>
        </p:nvCxnSpPr>
        <p:spPr>
          <a:xfrm rot="5400000">
            <a:off x="9704413" y="3106735"/>
            <a:ext cx="1214446" cy="1588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19 Metin kutusu"/>
          <p:cNvSpPr txBox="1"/>
          <p:nvPr/>
        </p:nvSpPr>
        <p:spPr>
          <a:xfrm>
            <a:off x="9864576" y="3714752"/>
            <a:ext cx="8034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PGF2</a:t>
            </a:r>
            <a:r>
              <a:rPr lang="el-GR" dirty="0"/>
              <a:t>α</a:t>
            </a:r>
            <a:endParaRPr lang="tr-TR" dirty="0"/>
          </a:p>
        </p:txBody>
      </p:sp>
      <p:cxnSp>
        <p:nvCxnSpPr>
          <p:cNvPr id="22" name="21 Düz Bağlayıcı"/>
          <p:cNvCxnSpPr/>
          <p:nvPr/>
        </p:nvCxnSpPr>
        <p:spPr>
          <a:xfrm>
            <a:off x="1881158" y="1714488"/>
            <a:ext cx="4000528" cy="158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25 Metin kutusu"/>
          <p:cNvSpPr txBox="1"/>
          <p:nvPr/>
        </p:nvSpPr>
        <p:spPr>
          <a:xfrm>
            <a:off x="2309786" y="1785926"/>
            <a:ext cx="32476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11-14 </a:t>
            </a:r>
            <a:r>
              <a:rPr lang="tr-TR" dirty="0" err="1" smtClean="0"/>
              <a:t>days</a:t>
            </a:r>
            <a:r>
              <a:rPr lang="tr-TR" dirty="0" smtClean="0"/>
              <a:t> </a:t>
            </a:r>
            <a:r>
              <a:rPr lang="tr-TR" dirty="0" err="1" smtClean="0"/>
              <a:t>Progesterone</a:t>
            </a:r>
            <a:r>
              <a:rPr lang="tr-TR" dirty="0" smtClean="0"/>
              <a:t> </a:t>
            </a:r>
            <a:r>
              <a:rPr lang="tr-TR" dirty="0" err="1" smtClean="0"/>
              <a:t>Sponge</a:t>
            </a:r>
            <a:endParaRPr lang="tr-TR" dirty="0"/>
          </a:p>
        </p:txBody>
      </p:sp>
      <p:cxnSp>
        <p:nvCxnSpPr>
          <p:cNvPr id="28" name="27 Düz Bağlayıcı"/>
          <p:cNvCxnSpPr/>
          <p:nvPr/>
        </p:nvCxnSpPr>
        <p:spPr>
          <a:xfrm rot="5400000">
            <a:off x="1666844" y="1714488"/>
            <a:ext cx="428628" cy="158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30 Düz Bağlayıcı"/>
          <p:cNvCxnSpPr/>
          <p:nvPr/>
        </p:nvCxnSpPr>
        <p:spPr>
          <a:xfrm rot="5400000">
            <a:off x="5668166" y="1713694"/>
            <a:ext cx="428628" cy="158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32 Düz Bağlayıcı"/>
          <p:cNvCxnSpPr/>
          <p:nvPr/>
        </p:nvCxnSpPr>
        <p:spPr>
          <a:xfrm>
            <a:off x="1881158" y="2786058"/>
            <a:ext cx="3143272" cy="158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33 Metin kutusu"/>
          <p:cNvSpPr txBox="1"/>
          <p:nvPr/>
        </p:nvSpPr>
        <p:spPr>
          <a:xfrm>
            <a:off x="1894136" y="2857496"/>
            <a:ext cx="32476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11-14 </a:t>
            </a:r>
            <a:r>
              <a:rPr lang="tr-TR" dirty="0" err="1"/>
              <a:t>days</a:t>
            </a:r>
            <a:r>
              <a:rPr lang="tr-TR" dirty="0"/>
              <a:t> </a:t>
            </a:r>
            <a:r>
              <a:rPr lang="tr-TR" dirty="0" err="1"/>
              <a:t>Progesterone</a:t>
            </a:r>
            <a:r>
              <a:rPr lang="tr-TR" dirty="0"/>
              <a:t> </a:t>
            </a:r>
            <a:r>
              <a:rPr lang="tr-TR" dirty="0" err="1"/>
              <a:t>Sponge</a:t>
            </a:r>
            <a:endParaRPr lang="tr-TR" dirty="0"/>
          </a:p>
        </p:txBody>
      </p:sp>
      <p:cxnSp>
        <p:nvCxnSpPr>
          <p:cNvPr id="35" name="34 Düz Bağlayıcı"/>
          <p:cNvCxnSpPr/>
          <p:nvPr/>
        </p:nvCxnSpPr>
        <p:spPr>
          <a:xfrm rot="5400000">
            <a:off x="1666844" y="2786058"/>
            <a:ext cx="428628" cy="158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35 Düz Bağlayıcı"/>
          <p:cNvCxnSpPr/>
          <p:nvPr/>
        </p:nvCxnSpPr>
        <p:spPr>
          <a:xfrm rot="5400000">
            <a:off x="4810910" y="2785264"/>
            <a:ext cx="428628" cy="158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38 Düz Bağlayıcı"/>
          <p:cNvCxnSpPr/>
          <p:nvPr/>
        </p:nvCxnSpPr>
        <p:spPr>
          <a:xfrm>
            <a:off x="5024430" y="2786058"/>
            <a:ext cx="2143140" cy="1588"/>
          </a:xfrm>
          <a:prstGeom prst="line">
            <a:avLst/>
          </a:prstGeom>
          <a:ln w="76200"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42 Düz Bağlayıcı"/>
          <p:cNvCxnSpPr/>
          <p:nvPr/>
        </p:nvCxnSpPr>
        <p:spPr>
          <a:xfrm>
            <a:off x="7167570" y="2786058"/>
            <a:ext cx="3143272" cy="158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43 Metin kutusu"/>
          <p:cNvSpPr txBox="1"/>
          <p:nvPr/>
        </p:nvSpPr>
        <p:spPr>
          <a:xfrm>
            <a:off x="7115364" y="2845354"/>
            <a:ext cx="32476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11-14 </a:t>
            </a:r>
            <a:r>
              <a:rPr lang="tr-TR" dirty="0" err="1"/>
              <a:t>days</a:t>
            </a:r>
            <a:r>
              <a:rPr lang="tr-TR" dirty="0"/>
              <a:t> </a:t>
            </a:r>
            <a:r>
              <a:rPr lang="tr-TR" dirty="0" err="1"/>
              <a:t>Progesterone</a:t>
            </a:r>
            <a:r>
              <a:rPr lang="tr-TR" dirty="0"/>
              <a:t> </a:t>
            </a:r>
            <a:r>
              <a:rPr lang="tr-TR" dirty="0" err="1"/>
              <a:t>Sponge</a:t>
            </a:r>
            <a:endParaRPr lang="tr-TR" dirty="0"/>
          </a:p>
        </p:txBody>
      </p:sp>
      <p:cxnSp>
        <p:nvCxnSpPr>
          <p:cNvPr id="45" name="44 Düz Bağlayıcı"/>
          <p:cNvCxnSpPr/>
          <p:nvPr/>
        </p:nvCxnSpPr>
        <p:spPr>
          <a:xfrm rot="5400000">
            <a:off x="6953256" y="2786058"/>
            <a:ext cx="428628" cy="158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52 Düz Bağlayıcı"/>
          <p:cNvCxnSpPr/>
          <p:nvPr/>
        </p:nvCxnSpPr>
        <p:spPr>
          <a:xfrm>
            <a:off x="1881158" y="5464340"/>
            <a:ext cx="4000528" cy="158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53 Metin kutusu"/>
          <p:cNvSpPr txBox="1"/>
          <p:nvPr/>
        </p:nvSpPr>
        <p:spPr>
          <a:xfrm>
            <a:off x="1952597" y="4964274"/>
            <a:ext cx="31306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9-11 </a:t>
            </a:r>
            <a:r>
              <a:rPr lang="tr-TR" dirty="0" err="1"/>
              <a:t>days</a:t>
            </a:r>
            <a:r>
              <a:rPr lang="tr-TR" dirty="0"/>
              <a:t> </a:t>
            </a:r>
            <a:r>
              <a:rPr lang="tr-TR" dirty="0" err="1"/>
              <a:t>Progesterone</a:t>
            </a:r>
            <a:r>
              <a:rPr lang="tr-TR" dirty="0"/>
              <a:t> </a:t>
            </a:r>
            <a:r>
              <a:rPr lang="tr-TR" dirty="0" err="1"/>
              <a:t>Sponge</a:t>
            </a:r>
            <a:endParaRPr lang="tr-TR" dirty="0"/>
          </a:p>
        </p:txBody>
      </p:sp>
      <p:cxnSp>
        <p:nvCxnSpPr>
          <p:cNvPr id="55" name="54 Düz Bağlayıcı"/>
          <p:cNvCxnSpPr/>
          <p:nvPr/>
        </p:nvCxnSpPr>
        <p:spPr>
          <a:xfrm rot="5400000">
            <a:off x="1666844" y="5464340"/>
            <a:ext cx="428628" cy="158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55 Düz Bağlayıcı"/>
          <p:cNvCxnSpPr/>
          <p:nvPr/>
        </p:nvCxnSpPr>
        <p:spPr>
          <a:xfrm rot="5400000">
            <a:off x="5668166" y="5463546"/>
            <a:ext cx="428628" cy="158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56 Düz Ok Bağlayıcısı"/>
          <p:cNvCxnSpPr/>
          <p:nvPr/>
        </p:nvCxnSpPr>
        <p:spPr>
          <a:xfrm rot="5400000">
            <a:off x="4632315" y="5499265"/>
            <a:ext cx="1214446" cy="1588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57 Metin kutusu"/>
          <p:cNvSpPr txBox="1"/>
          <p:nvPr/>
        </p:nvSpPr>
        <p:spPr>
          <a:xfrm>
            <a:off x="4810117" y="6143644"/>
            <a:ext cx="8034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PGF2</a:t>
            </a:r>
            <a:r>
              <a:rPr lang="el-GR" dirty="0"/>
              <a:t>α</a:t>
            </a:r>
            <a:endParaRPr lang="tr-TR" dirty="0"/>
          </a:p>
        </p:txBody>
      </p:sp>
      <p:sp>
        <p:nvSpPr>
          <p:cNvPr id="59" name="58 Metin kutusu"/>
          <p:cNvSpPr txBox="1"/>
          <p:nvPr/>
        </p:nvSpPr>
        <p:spPr>
          <a:xfrm>
            <a:off x="4667240" y="4464208"/>
            <a:ext cx="1671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48 </a:t>
            </a:r>
            <a:r>
              <a:rPr lang="tr-TR" dirty="0" err="1" smtClean="0"/>
              <a:t>hours</a:t>
            </a:r>
            <a:r>
              <a:rPr lang="tr-TR" dirty="0" smtClean="0"/>
              <a:t> </a:t>
            </a:r>
            <a:r>
              <a:rPr lang="tr-TR" dirty="0" err="1" smtClean="0"/>
              <a:t>before</a:t>
            </a:r>
            <a:endParaRPr lang="tr-TR" dirty="0"/>
          </a:p>
        </p:txBody>
      </p:sp>
      <p:sp>
        <p:nvSpPr>
          <p:cNvPr id="60" name="59 Dikdörtgen"/>
          <p:cNvSpPr/>
          <p:nvPr/>
        </p:nvSpPr>
        <p:spPr>
          <a:xfrm>
            <a:off x="1524000" y="1285860"/>
            <a:ext cx="4786314" cy="114300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1" name="60 Dikdörtgen"/>
          <p:cNvSpPr/>
          <p:nvPr/>
        </p:nvSpPr>
        <p:spPr>
          <a:xfrm>
            <a:off x="1524000" y="2428868"/>
            <a:ext cx="9144000" cy="20002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2" name="61 Dikdörtgen"/>
          <p:cNvSpPr/>
          <p:nvPr/>
        </p:nvSpPr>
        <p:spPr>
          <a:xfrm>
            <a:off x="1524000" y="4429132"/>
            <a:ext cx="4786314" cy="242886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5319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 txBox="1">
            <a:spLocks/>
          </p:cNvSpPr>
          <p:nvPr/>
        </p:nvSpPr>
        <p:spPr>
          <a:xfrm>
            <a:off x="2095472" y="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tr-TR" sz="4400" dirty="0" err="1">
                <a:latin typeface="+mj-lt"/>
                <a:ea typeface="+mj-ea"/>
                <a:cs typeface="+mj-cs"/>
              </a:rPr>
              <a:t>Synchronization</a:t>
            </a:r>
            <a:endParaRPr lang="tr-TR" sz="4400" dirty="0">
              <a:latin typeface="+mj-lt"/>
              <a:ea typeface="+mj-ea"/>
              <a:cs typeface="+mj-cs"/>
            </a:endParaRPr>
          </a:p>
        </p:txBody>
      </p:sp>
      <p:cxnSp>
        <p:nvCxnSpPr>
          <p:cNvPr id="5" name="4 Düz Bağlayıcı"/>
          <p:cNvCxnSpPr/>
          <p:nvPr/>
        </p:nvCxnSpPr>
        <p:spPr>
          <a:xfrm>
            <a:off x="1809720" y="2000240"/>
            <a:ext cx="4000528" cy="158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5 Metin kutusu"/>
          <p:cNvSpPr txBox="1"/>
          <p:nvPr/>
        </p:nvSpPr>
        <p:spPr>
          <a:xfrm>
            <a:off x="1913195" y="1510989"/>
            <a:ext cx="31306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9-11 </a:t>
            </a:r>
            <a:r>
              <a:rPr lang="tr-TR" dirty="0" err="1"/>
              <a:t>days</a:t>
            </a:r>
            <a:r>
              <a:rPr lang="tr-TR" dirty="0"/>
              <a:t> </a:t>
            </a:r>
            <a:r>
              <a:rPr lang="tr-TR" dirty="0" err="1"/>
              <a:t>Progesterone</a:t>
            </a:r>
            <a:r>
              <a:rPr lang="tr-TR" dirty="0"/>
              <a:t> </a:t>
            </a:r>
            <a:r>
              <a:rPr lang="tr-TR" dirty="0" err="1"/>
              <a:t>Sponge</a:t>
            </a:r>
            <a:endParaRPr lang="tr-TR" dirty="0"/>
          </a:p>
        </p:txBody>
      </p:sp>
      <p:cxnSp>
        <p:nvCxnSpPr>
          <p:cNvPr id="7" name="6 Düz Bağlayıcı"/>
          <p:cNvCxnSpPr/>
          <p:nvPr/>
        </p:nvCxnSpPr>
        <p:spPr>
          <a:xfrm rot="5400000">
            <a:off x="1595406" y="2000240"/>
            <a:ext cx="428628" cy="158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7 Düz Bağlayıcı"/>
          <p:cNvCxnSpPr/>
          <p:nvPr/>
        </p:nvCxnSpPr>
        <p:spPr>
          <a:xfrm rot="5400000">
            <a:off x="5628764" y="2010261"/>
            <a:ext cx="428628" cy="158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Düz Ok Bağlayıcısı"/>
          <p:cNvCxnSpPr/>
          <p:nvPr/>
        </p:nvCxnSpPr>
        <p:spPr>
          <a:xfrm rot="5400000">
            <a:off x="4592913" y="2045980"/>
            <a:ext cx="1214446" cy="1588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9 Metin kutusu"/>
          <p:cNvSpPr txBox="1"/>
          <p:nvPr/>
        </p:nvSpPr>
        <p:spPr>
          <a:xfrm>
            <a:off x="4447884" y="2621084"/>
            <a:ext cx="150021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dirty="0"/>
              <a:t>PGF2</a:t>
            </a:r>
            <a:r>
              <a:rPr lang="el-GR" dirty="0"/>
              <a:t>α</a:t>
            </a:r>
            <a:endParaRPr lang="tr-TR" dirty="0"/>
          </a:p>
          <a:p>
            <a:pPr algn="ctr"/>
            <a:r>
              <a:rPr lang="tr-TR" dirty="0"/>
              <a:t>+</a:t>
            </a:r>
          </a:p>
          <a:p>
            <a:pPr algn="ctr"/>
            <a:r>
              <a:rPr lang="tr-TR" dirty="0" err="1"/>
              <a:t>Gonadotropin</a:t>
            </a:r>
            <a:endParaRPr lang="tr-TR" dirty="0"/>
          </a:p>
        </p:txBody>
      </p:sp>
      <p:sp>
        <p:nvSpPr>
          <p:cNvPr id="11" name="10 Metin kutusu"/>
          <p:cNvSpPr txBox="1"/>
          <p:nvPr/>
        </p:nvSpPr>
        <p:spPr>
          <a:xfrm>
            <a:off x="4627838" y="1010923"/>
            <a:ext cx="1671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48 </a:t>
            </a:r>
            <a:r>
              <a:rPr lang="tr-TR" dirty="0" err="1" smtClean="0"/>
              <a:t>hours</a:t>
            </a:r>
            <a:r>
              <a:rPr lang="tr-TR" dirty="0" smtClean="0"/>
              <a:t> </a:t>
            </a:r>
            <a:r>
              <a:rPr lang="tr-TR" dirty="0" err="1" smtClean="0"/>
              <a:t>before</a:t>
            </a:r>
            <a:endParaRPr lang="tr-TR" dirty="0"/>
          </a:p>
        </p:txBody>
      </p:sp>
      <p:sp>
        <p:nvSpPr>
          <p:cNvPr id="13" name="12 Metin kutusu"/>
          <p:cNvSpPr txBox="1"/>
          <p:nvPr/>
        </p:nvSpPr>
        <p:spPr>
          <a:xfrm>
            <a:off x="1726591" y="4547576"/>
            <a:ext cx="30136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5-7 </a:t>
            </a:r>
            <a:r>
              <a:rPr lang="tr-TR" dirty="0" err="1"/>
              <a:t>days</a:t>
            </a:r>
            <a:r>
              <a:rPr lang="tr-TR" dirty="0"/>
              <a:t> </a:t>
            </a:r>
            <a:r>
              <a:rPr lang="tr-TR" dirty="0" err="1"/>
              <a:t>Progesterone</a:t>
            </a:r>
            <a:r>
              <a:rPr lang="tr-TR" dirty="0"/>
              <a:t> </a:t>
            </a:r>
            <a:r>
              <a:rPr lang="tr-TR" dirty="0" err="1"/>
              <a:t>Sponge</a:t>
            </a:r>
            <a:endParaRPr lang="tr-TR" dirty="0"/>
          </a:p>
        </p:txBody>
      </p:sp>
      <p:cxnSp>
        <p:nvCxnSpPr>
          <p:cNvPr id="14" name="13 Düz Bağlayıcı"/>
          <p:cNvCxnSpPr/>
          <p:nvPr/>
        </p:nvCxnSpPr>
        <p:spPr>
          <a:xfrm rot="5400000">
            <a:off x="1524762" y="5046848"/>
            <a:ext cx="428628" cy="158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Düz Ok Bağlayıcısı"/>
          <p:cNvCxnSpPr/>
          <p:nvPr/>
        </p:nvCxnSpPr>
        <p:spPr>
          <a:xfrm rot="5400000">
            <a:off x="4060811" y="5106999"/>
            <a:ext cx="1214446" cy="1588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16 Metin kutusu"/>
          <p:cNvSpPr txBox="1"/>
          <p:nvPr/>
        </p:nvSpPr>
        <p:spPr>
          <a:xfrm>
            <a:off x="3915782" y="5657671"/>
            <a:ext cx="150021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dirty="0"/>
              <a:t>PGF2</a:t>
            </a:r>
            <a:r>
              <a:rPr lang="el-GR" dirty="0"/>
              <a:t>α</a:t>
            </a:r>
            <a:endParaRPr lang="tr-TR" dirty="0"/>
          </a:p>
          <a:p>
            <a:pPr algn="ctr"/>
            <a:r>
              <a:rPr lang="tr-TR" dirty="0"/>
              <a:t>+</a:t>
            </a:r>
          </a:p>
          <a:p>
            <a:pPr algn="ctr"/>
            <a:r>
              <a:rPr lang="tr-TR" dirty="0" err="1"/>
              <a:t>Gonadotropin</a:t>
            </a:r>
            <a:endParaRPr lang="tr-TR" dirty="0"/>
          </a:p>
        </p:txBody>
      </p:sp>
      <p:cxnSp>
        <p:nvCxnSpPr>
          <p:cNvPr id="30" name="29 Düz Bağlayıcı"/>
          <p:cNvCxnSpPr/>
          <p:nvPr/>
        </p:nvCxnSpPr>
        <p:spPr>
          <a:xfrm>
            <a:off x="1738282" y="5056056"/>
            <a:ext cx="2928958" cy="1601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34 Düz Ok Bağlayıcısı"/>
          <p:cNvCxnSpPr/>
          <p:nvPr/>
        </p:nvCxnSpPr>
        <p:spPr>
          <a:xfrm rot="5400000">
            <a:off x="6489703" y="2106603"/>
            <a:ext cx="1214446" cy="1588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35 Düz Ok Bağlayıcısı"/>
          <p:cNvCxnSpPr/>
          <p:nvPr/>
        </p:nvCxnSpPr>
        <p:spPr>
          <a:xfrm rot="5400000">
            <a:off x="8204215" y="2106603"/>
            <a:ext cx="1214446" cy="1588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36 Düz Ok Bağlayıcısı"/>
          <p:cNvCxnSpPr/>
          <p:nvPr/>
        </p:nvCxnSpPr>
        <p:spPr>
          <a:xfrm rot="5400000">
            <a:off x="9204347" y="2106603"/>
            <a:ext cx="1214446" cy="1588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37 Dikdörtgen"/>
          <p:cNvSpPr/>
          <p:nvPr/>
        </p:nvSpPr>
        <p:spPr>
          <a:xfrm>
            <a:off x="9061984" y="2714620"/>
            <a:ext cx="15002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dirty="0" err="1"/>
              <a:t>Gonadotropin</a:t>
            </a:r>
            <a:endParaRPr lang="tr-TR" dirty="0"/>
          </a:p>
        </p:txBody>
      </p:sp>
      <p:sp>
        <p:nvSpPr>
          <p:cNvPr id="39" name="38 Dikdörtgen"/>
          <p:cNvSpPr/>
          <p:nvPr/>
        </p:nvSpPr>
        <p:spPr>
          <a:xfrm>
            <a:off x="6416112" y="2714620"/>
            <a:ext cx="15002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dirty="0" err="1"/>
              <a:t>Gonadotropin</a:t>
            </a:r>
            <a:endParaRPr lang="tr-TR" dirty="0"/>
          </a:p>
        </p:txBody>
      </p:sp>
      <p:sp>
        <p:nvSpPr>
          <p:cNvPr id="40" name="39 Dikdörtgen"/>
          <p:cNvSpPr/>
          <p:nvPr/>
        </p:nvSpPr>
        <p:spPr>
          <a:xfrm>
            <a:off x="8382017" y="1071546"/>
            <a:ext cx="8034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dirty="0"/>
              <a:t>PGF2</a:t>
            </a:r>
            <a:r>
              <a:rPr lang="el-GR" dirty="0"/>
              <a:t>α</a:t>
            </a:r>
            <a:endParaRPr lang="tr-TR" dirty="0"/>
          </a:p>
        </p:txBody>
      </p:sp>
      <p:cxnSp>
        <p:nvCxnSpPr>
          <p:cNvPr id="42" name="41 Düz Bağlayıcı"/>
          <p:cNvCxnSpPr/>
          <p:nvPr/>
        </p:nvCxnSpPr>
        <p:spPr>
          <a:xfrm>
            <a:off x="7096132" y="1928802"/>
            <a:ext cx="1643074" cy="1588"/>
          </a:xfrm>
          <a:prstGeom prst="line">
            <a:avLst/>
          </a:prstGeom>
          <a:ln w="762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43 Düz Bağlayıcı"/>
          <p:cNvCxnSpPr/>
          <p:nvPr/>
        </p:nvCxnSpPr>
        <p:spPr>
          <a:xfrm>
            <a:off x="8739206" y="1928802"/>
            <a:ext cx="1071570" cy="1588"/>
          </a:xfrm>
          <a:prstGeom prst="line">
            <a:avLst/>
          </a:prstGeom>
          <a:ln w="762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48 Metin kutusu"/>
          <p:cNvSpPr txBox="1"/>
          <p:nvPr/>
        </p:nvSpPr>
        <p:spPr>
          <a:xfrm>
            <a:off x="7524761" y="1928802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5 </a:t>
            </a:r>
            <a:r>
              <a:rPr lang="tr-TR" dirty="0" err="1" smtClean="0"/>
              <a:t>days</a:t>
            </a:r>
            <a:endParaRPr lang="tr-TR" dirty="0"/>
          </a:p>
        </p:txBody>
      </p:sp>
      <p:sp>
        <p:nvSpPr>
          <p:cNvPr id="50" name="49 Metin kutusu"/>
          <p:cNvSpPr txBox="1"/>
          <p:nvPr/>
        </p:nvSpPr>
        <p:spPr>
          <a:xfrm>
            <a:off x="8882083" y="1928802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2 </a:t>
            </a:r>
            <a:r>
              <a:rPr lang="tr-TR" dirty="0" err="1" smtClean="0"/>
              <a:t>days</a:t>
            </a:r>
            <a:endParaRPr lang="tr-TR" dirty="0"/>
          </a:p>
        </p:txBody>
      </p:sp>
      <p:cxnSp>
        <p:nvCxnSpPr>
          <p:cNvPr id="52" name="51 Düz Ok Bağlayıcısı"/>
          <p:cNvCxnSpPr/>
          <p:nvPr/>
        </p:nvCxnSpPr>
        <p:spPr>
          <a:xfrm rot="5400000">
            <a:off x="7775587" y="5535627"/>
            <a:ext cx="1214446" cy="1588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52 Dikdörtgen"/>
          <p:cNvSpPr/>
          <p:nvPr/>
        </p:nvSpPr>
        <p:spPr>
          <a:xfrm>
            <a:off x="7701996" y="6143644"/>
            <a:ext cx="15002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dirty="0" err="1"/>
              <a:t>Gonadotropin</a:t>
            </a:r>
            <a:endParaRPr lang="tr-TR" dirty="0"/>
          </a:p>
        </p:txBody>
      </p:sp>
      <p:sp>
        <p:nvSpPr>
          <p:cNvPr id="54" name="53 Metin kutusu"/>
          <p:cNvSpPr txBox="1"/>
          <p:nvPr/>
        </p:nvSpPr>
        <p:spPr>
          <a:xfrm>
            <a:off x="7524760" y="4547576"/>
            <a:ext cx="17402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At </a:t>
            </a:r>
            <a:r>
              <a:rPr lang="tr-TR" dirty="0" err="1" smtClean="0"/>
              <a:t>around</a:t>
            </a:r>
            <a:r>
              <a:rPr lang="tr-TR" dirty="0" smtClean="0"/>
              <a:t> </a:t>
            </a:r>
            <a:r>
              <a:rPr lang="tr-TR" dirty="0" err="1" smtClean="0"/>
              <a:t>estrus</a:t>
            </a:r>
            <a:endParaRPr lang="tr-TR" dirty="0"/>
          </a:p>
        </p:txBody>
      </p:sp>
      <p:sp>
        <p:nvSpPr>
          <p:cNvPr id="55" name="54 Dikdörtgen"/>
          <p:cNvSpPr/>
          <p:nvPr/>
        </p:nvSpPr>
        <p:spPr>
          <a:xfrm>
            <a:off x="1524000" y="928670"/>
            <a:ext cx="4786314" cy="300039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6" name="55 Dikdörtgen"/>
          <p:cNvSpPr/>
          <p:nvPr/>
        </p:nvSpPr>
        <p:spPr>
          <a:xfrm>
            <a:off x="1524000" y="4071942"/>
            <a:ext cx="4786314" cy="27860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7" name="56 Dikdörtgen"/>
          <p:cNvSpPr/>
          <p:nvPr/>
        </p:nvSpPr>
        <p:spPr>
          <a:xfrm>
            <a:off x="6310314" y="928670"/>
            <a:ext cx="4357686" cy="300039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8" name="57 Dikdörtgen"/>
          <p:cNvSpPr/>
          <p:nvPr/>
        </p:nvSpPr>
        <p:spPr>
          <a:xfrm>
            <a:off x="6310314" y="4071942"/>
            <a:ext cx="4357686" cy="27860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4651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Hints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attent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524000" y="1600200"/>
            <a:ext cx="9144000" cy="4972072"/>
          </a:xfrm>
        </p:spPr>
        <p:txBody>
          <a:bodyPr>
            <a:normAutofit fontScale="92500" lnSpcReduction="10000"/>
          </a:bodyPr>
          <a:lstStyle/>
          <a:p>
            <a:r>
              <a:rPr lang="tr-TR" dirty="0" smtClean="0"/>
              <a:t>FSH is </a:t>
            </a:r>
            <a:r>
              <a:rPr lang="tr-TR" dirty="0" err="1" smtClean="0"/>
              <a:t>expensive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has </a:t>
            </a:r>
            <a:r>
              <a:rPr lang="tr-TR" dirty="0" err="1" smtClean="0"/>
              <a:t>short</a:t>
            </a:r>
            <a:r>
              <a:rPr lang="tr-TR" dirty="0" smtClean="0"/>
              <a:t> </a:t>
            </a:r>
            <a:r>
              <a:rPr lang="tr-TR" dirty="0" err="1" smtClean="0"/>
              <a:t>half</a:t>
            </a:r>
            <a:r>
              <a:rPr lang="tr-TR" dirty="0" smtClean="0"/>
              <a:t>-life.</a:t>
            </a:r>
          </a:p>
          <a:p>
            <a:endParaRPr lang="tr-TR" dirty="0" smtClean="0"/>
          </a:p>
          <a:p>
            <a:r>
              <a:rPr lang="tr-TR" dirty="0" err="1" smtClean="0"/>
              <a:t>eCG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PMSG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cheap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have</a:t>
            </a:r>
            <a:r>
              <a:rPr lang="tr-TR" dirty="0" smtClean="0"/>
              <a:t> </a:t>
            </a:r>
            <a:r>
              <a:rPr lang="tr-TR" dirty="0" err="1" smtClean="0"/>
              <a:t>long</a:t>
            </a:r>
            <a:r>
              <a:rPr lang="tr-TR" dirty="0"/>
              <a:t> </a:t>
            </a:r>
            <a:r>
              <a:rPr lang="tr-TR" dirty="0" err="1" smtClean="0"/>
              <a:t>half</a:t>
            </a:r>
            <a:r>
              <a:rPr lang="tr-TR" dirty="0" smtClean="0"/>
              <a:t>-life.</a:t>
            </a:r>
          </a:p>
          <a:p>
            <a:endParaRPr lang="tr-TR" dirty="0" smtClean="0"/>
          </a:p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repeated</a:t>
            </a:r>
            <a:r>
              <a:rPr lang="tr-TR" dirty="0" smtClean="0"/>
              <a:t> </a:t>
            </a:r>
            <a:r>
              <a:rPr lang="tr-TR" dirty="0" err="1" smtClean="0"/>
              <a:t>usage</a:t>
            </a:r>
            <a:r>
              <a:rPr lang="tr-TR" dirty="0" smtClean="0"/>
              <a:t> of </a:t>
            </a:r>
            <a:r>
              <a:rPr lang="tr-TR" dirty="0" err="1" smtClean="0"/>
              <a:t>eCG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PMSG can </a:t>
            </a:r>
            <a:r>
              <a:rPr lang="tr-TR" dirty="0" err="1" smtClean="0"/>
              <a:t>cause</a:t>
            </a:r>
            <a:r>
              <a:rPr lang="tr-TR" dirty="0" smtClean="0"/>
              <a:t> </a:t>
            </a:r>
            <a:r>
              <a:rPr lang="tr-TR" dirty="0" err="1" smtClean="0"/>
              <a:t>decrease</a:t>
            </a:r>
            <a:r>
              <a:rPr lang="tr-TR" dirty="0" smtClean="0"/>
              <a:t> in </a:t>
            </a:r>
            <a:r>
              <a:rPr lang="tr-TR" dirty="0" err="1" smtClean="0"/>
              <a:t>answer</a:t>
            </a:r>
            <a:r>
              <a:rPr lang="tr-TR" dirty="0" smtClean="0"/>
              <a:t> </a:t>
            </a:r>
            <a:r>
              <a:rPr lang="tr-TR" dirty="0" err="1" smtClean="0"/>
              <a:t>given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synchronization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fertility</a:t>
            </a:r>
            <a:r>
              <a:rPr lang="tr-TR" dirty="0" smtClean="0"/>
              <a:t>, since </a:t>
            </a:r>
            <a:r>
              <a:rPr lang="tr-TR" dirty="0" err="1" smtClean="0"/>
              <a:t>they</a:t>
            </a:r>
            <a:r>
              <a:rPr lang="tr-TR" dirty="0" smtClean="0"/>
              <a:t> can </a:t>
            </a:r>
            <a:r>
              <a:rPr lang="tr-TR" dirty="0" err="1" smtClean="0"/>
              <a:t>cause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development</a:t>
            </a:r>
            <a:r>
              <a:rPr lang="tr-TR" dirty="0" smtClean="0"/>
              <a:t> of </a:t>
            </a:r>
            <a:r>
              <a:rPr lang="tr-TR" dirty="0" err="1" smtClean="0"/>
              <a:t>antibodies</a:t>
            </a:r>
            <a:r>
              <a:rPr lang="tr-TR" dirty="0" smtClean="0"/>
              <a:t>.</a:t>
            </a:r>
          </a:p>
          <a:p>
            <a:r>
              <a:rPr lang="tr-TR" dirty="0" smtClean="0"/>
              <a:t>Since </a:t>
            </a:r>
            <a:r>
              <a:rPr lang="tr-TR" dirty="0" err="1" smtClean="0"/>
              <a:t>progestagens</a:t>
            </a:r>
            <a:r>
              <a:rPr lang="tr-TR" dirty="0" smtClean="0"/>
              <a:t> </a:t>
            </a:r>
            <a:r>
              <a:rPr lang="tr-TR" dirty="0" err="1" smtClean="0"/>
              <a:t>affect</a:t>
            </a:r>
            <a:r>
              <a:rPr lang="tr-TR" dirty="0" smtClean="0"/>
              <a:t> semen transport, </a:t>
            </a:r>
            <a:r>
              <a:rPr lang="tr-TR" dirty="0" err="1" smtClean="0"/>
              <a:t>long-term</a:t>
            </a:r>
            <a:r>
              <a:rPr lang="tr-TR" dirty="0" smtClean="0"/>
              <a:t> </a:t>
            </a:r>
            <a:r>
              <a:rPr lang="tr-TR" dirty="0" err="1" smtClean="0"/>
              <a:t>usage</a:t>
            </a:r>
            <a:r>
              <a:rPr lang="tr-TR" dirty="0" smtClean="0"/>
              <a:t> of </a:t>
            </a:r>
            <a:r>
              <a:rPr lang="tr-TR" dirty="0" err="1" smtClean="0"/>
              <a:t>progestagens</a:t>
            </a:r>
            <a:r>
              <a:rPr lang="tr-TR" dirty="0" smtClean="0"/>
              <a:t> can </a:t>
            </a:r>
            <a:r>
              <a:rPr lang="tr-TR" dirty="0" err="1" smtClean="0"/>
              <a:t>cause</a:t>
            </a:r>
            <a:r>
              <a:rPr lang="tr-TR" dirty="0" smtClean="0"/>
              <a:t> </a:t>
            </a:r>
            <a:r>
              <a:rPr lang="tr-TR" dirty="0" err="1" smtClean="0"/>
              <a:t>decrease</a:t>
            </a:r>
            <a:r>
              <a:rPr lang="tr-TR" dirty="0" smtClean="0"/>
              <a:t> in </a:t>
            </a:r>
            <a:r>
              <a:rPr lang="tr-TR" dirty="0" err="1" smtClean="0"/>
              <a:t>fertility</a:t>
            </a:r>
            <a:r>
              <a:rPr lang="tr-TR" dirty="0" smtClean="0"/>
              <a:t>.</a:t>
            </a:r>
          </a:p>
          <a:p>
            <a:endParaRPr lang="tr-TR" dirty="0" smtClean="0"/>
          </a:p>
          <a:p>
            <a:r>
              <a:rPr lang="tr-TR" dirty="0" err="1" smtClean="0"/>
              <a:t>eCG</a:t>
            </a:r>
            <a:r>
              <a:rPr lang="tr-TR" dirty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PMSG can </a:t>
            </a:r>
            <a:r>
              <a:rPr lang="tr-TR" dirty="0" err="1" smtClean="0"/>
              <a:t>cause</a:t>
            </a:r>
            <a:r>
              <a:rPr lang="tr-TR" dirty="0" smtClean="0"/>
              <a:t> </a:t>
            </a:r>
            <a:r>
              <a:rPr lang="tr-TR" dirty="0" err="1" smtClean="0"/>
              <a:t>early</a:t>
            </a:r>
            <a:r>
              <a:rPr lang="tr-TR" dirty="0" smtClean="0"/>
              <a:t> </a:t>
            </a:r>
            <a:r>
              <a:rPr lang="tr-TR" dirty="0" err="1" smtClean="0"/>
              <a:t>regression</a:t>
            </a:r>
            <a:r>
              <a:rPr lang="tr-TR" dirty="0" smtClean="0"/>
              <a:t> of CL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cystic</a:t>
            </a:r>
            <a:r>
              <a:rPr lang="tr-TR" dirty="0" smtClean="0"/>
              <a:t> </a:t>
            </a:r>
            <a:r>
              <a:rPr lang="tr-TR" dirty="0" err="1" smtClean="0"/>
              <a:t>follicles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failed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ovulate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48621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182</Words>
  <Application>Microsoft Office PowerPoint</Application>
  <PresentationFormat>Geniş ekran</PresentationFormat>
  <Paragraphs>57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Teması</vt:lpstr>
      <vt:lpstr>Synchronization</vt:lpstr>
      <vt:lpstr>PowerPoint Sunusu</vt:lpstr>
      <vt:lpstr>PowerPoint Sunusu</vt:lpstr>
      <vt:lpstr>PowerPoint Sunusu</vt:lpstr>
      <vt:lpstr>PowerPoint Sunusu</vt:lpstr>
      <vt:lpstr>Hints to attent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Synchronization</dc:title>
  <dc:creator>Tuna</dc:creator>
  <cp:lastModifiedBy>Tuna</cp:lastModifiedBy>
  <cp:revision>1</cp:revision>
  <dcterms:created xsi:type="dcterms:W3CDTF">2021-05-18T12:26:42Z</dcterms:created>
  <dcterms:modified xsi:type="dcterms:W3CDTF">2021-05-18T12:26:46Z</dcterms:modified>
</cp:coreProperties>
</file>