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8" r:id="rId4"/>
    <p:sldId id="310" r:id="rId5"/>
    <p:sldId id="312" r:id="rId6"/>
    <p:sldId id="313" r:id="rId7"/>
    <p:sldId id="314" r:id="rId8"/>
    <p:sldId id="315" r:id="rId9"/>
    <p:sldId id="311" r:id="rId10"/>
    <p:sldId id="317" r:id="rId11"/>
    <p:sldId id="320" r:id="rId12"/>
    <p:sldId id="319" r:id="rId13"/>
    <p:sldId id="318" r:id="rId14"/>
    <p:sldId id="321" r:id="rId15"/>
    <p:sldId id="325" r:id="rId16"/>
    <p:sldId id="328" r:id="rId17"/>
    <p:sldId id="327" r:id="rId18"/>
    <p:sldId id="326" r:id="rId19"/>
    <p:sldId id="323" r:id="rId20"/>
    <p:sldId id="322" r:id="rId21"/>
    <p:sldId id="333" r:id="rId22"/>
    <p:sldId id="332" r:id="rId23"/>
    <p:sldId id="331" r:id="rId24"/>
    <p:sldId id="330" r:id="rId25"/>
    <p:sldId id="329" r:id="rId26"/>
    <p:sldId id="334" r:id="rId27"/>
    <p:sldId id="337" r:id="rId28"/>
    <p:sldId id="336" r:id="rId29"/>
    <p:sldId id="335" r:id="rId30"/>
    <p:sldId id="347" r:id="rId31"/>
    <p:sldId id="346" r:id="rId32"/>
    <p:sldId id="345" r:id="rId33"/>
    <p:sldId id="350" r:id="rId34"/>
    <p:sldId id="349" r:id="rId35"/>
    <p:sldId id="348" r:id="rId36"/>
    <p:sldId id="344" r:id="rId37"/>
    <p:sldId id="343" r:id="rId38"/>
    <p:sldId id="342" r:id="rId39"/>
    <p:sldId id="341" r:id="rId40"/>
    <p:sldId id="340" r:id="rId41"/>
    <p:sldId id="339" r:id="rId42"/>
    <p:sldId id="338" r:id="rId43"/>
    <p:sldId id="316" r:id="rId44"/>
    <p:sldId id="309" r:id="rId45"/>
    <p:sldId id="307" r:id="rId46"/>
    <p:sldId id="306" r:id="rId47"/>
    <p:sldId id="258" r:id="rId48"/>
    <p:sldId id="259" r:id="rId49"/>
    <p:sldId id="260" r:id="rId50"/>
    <p:sldId id="261" r:id="rId51"/>
    <p:sldId id="262" r:id="rId52"/>
    <p:sldId id="263" r:id="rId53"/>
    <p:sldId id="264" r:id="rId54"/>
    <p:sldId id="265" r:id="rId55"/>
    <p:sldId id="266" r:id="rId56"/>
    <p:sldId id="267" r:id="rId57"/>
    <p:sldId id="268" r:id="rId58"/>
    <p:sldId id="269" r:id="rId59"/>
    <p:sldId id="270" r:id="rId60"/>
    <p:sldId id="271" r:id="rId61"/>
    <p:sldId id="272" r:id="rId62"/>
    <p:sldId id="273" r:id="rId63"/>
    <p:sldId id="274" r:id="rId64"/>
    <p:sldId id="275" r:id="rId65"/>
    <p:sldId id="276" r:id="rId66"/>
    <p:sldId id="277" r:id="rId67"/>
    <p:sldId id="278" r:id="rId68"/>
    <p:sldId id="279" r:id="rId69"/>
    <p:sldId id="280" r:id="rId70"/>
    <p:sldId id="281" r:id="rId71"/>
    <p:sldId id="282" r:id="rId72"/>
    <p:sldId id="283" r:id="rId73"/>
    <p:sldId id="284" r:id="rId74"/>
    <p:sldId id="285" r:id="rId75"/>
    <p:sldId id="286" r:id="rId76"/>
    <p:sldId id="287" r:id="rId77"/>
    <p:sldId id="288" r:id="rId78"/>
    <p:sldId id="289" r:id="rId79"/>
    <p:sldId id="290" r:id="rId80"/>
    <p:sldId id="291" r:id="rId81"/>
    <p:sldId id="292" r:id="rId82"/>
    <p:sldId id="293" r:id="rId83"/>
    <p:sldId id="294" r:id="rId84"/>
    <p:sldId id="295" r:id="rId85"/>
    <p:sldId id="296" r:id="rId86"/>
    <p:sldId id="297" r:id="rId87"/>
    <p:sldId id="298" r:id="rId88"/>
    <p:sldId id="299" r:id="rId89"/>
    <p:sldId id="300" r:id="rId90"/>
    <p:sldId id="301" r:id="rId91"/>
    <p:sldId id="302" r:id="rId92"/>
    <p:sldId id="303" r:id="rId93"/>
    <p:sldId id="304" r:id="rId94"/>
    <p:sldId id="305" r:id="rId9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F7ED-0387-4513-A552-749940C42C99}" type="datetimeFigureOut">
              <a:rPr lang="tr-TR" smtClean="0"/>
              <a:t>8.5.2019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37E6-B766-4486-901E-88F6BC58CE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65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F7ED-0387-4513-A552-749940C42C99}" type="datetimeFigureOut">
              <a:rPr lang="tr-TR" smtClean="0"/>
              <a:t>8.5.2019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37E6-B766-4486-901E-88F6BC58CE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72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F7ED-0387-4513-A552-749940C42C99}" type="datetimeFigureOut">
              <a:rPr lang="tr-TR" smtClean="0"/>
              <a:t>8.5.2019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37E6-B766-4486-901E-88F6BC58CE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31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F7ED-0387-4513-A552-749940C42C99}" type="datetimeFigureOut">
              <a:rPr lang="tr-TR" smtClean="0"/>
              <a:t>8.5.2019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37E6-B766-4486-901E-88F6BC58CE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38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F7ED-0387-4513-A552-749940C42C99}" type="datetimeFigureOut">
              <a:rPr lang="tr-TR" smtClean="0"/>
              <a:t>8.5.2019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37E6-B766-4486-901E-88F6BC58CE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542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F7ED-0387-4513-A552-749940C42C99}" type="datetimeFigureOut">
              <a:rPr lang="tr-TR" smtClean="0"/>
              <a:t>8.5.2019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37E6-B766-4486-901E-88F6BC58CE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481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F7ED-0387-4513-A552-749940C42C99}" type="datetimeFigureOut">
              <a:rPr lang="tr-TR" smtClean="0"/>
              <a:t>8.5.2019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37E6-B766-4486-901E-88F6BC58CE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580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F7ED-0387-4513-A552-749940C42C99}" type="datetimeFigureOut">
              <a:rPr lang="tr-TR" smtClean="0"/>
              <a:t>8.5.2019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37E6-B766-4486-901E-88F6BC58CE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749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F7ED-0387-4513-A552-749940C42C99}" type="datetimeFigureOut">
              <a:rPr lang="tr-TR" smtClean="0"/>
              <a:t>8.5.2019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37E6-B766-4486-901E-88F6BC58CE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639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F7ED-0387-4513-A552-749940C42C99}" type="datetimeFigureOut">
              <a:rPr lang="tr-TR" smtClean="0"/>
              <a:t>8.5.2019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37E6-B766-4486-901E-88F6BC58CE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469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F7ED-0387-4513-A552-749940C42C99}" type="datetimeFigureOut">
              <a:rPr lang="tr-TR" smtClean="0"/>
              <a:t>8.5.2019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37E6-B766-4486-901E-88F6BC58CE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31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8F7ED-0387-4513-A552-749940C42C99}" type="datetimeFigureOut">
              <a:rPr lang="tr-TR" smtClean="0"/>
              <a:t>8.5.2019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D37E6-B766-4486-901E-88F6BC58CE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466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51986" y="269780"/>
            <a:ext cx="2247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0" u="none" strike="noStrike" baseline="0" dirty="0" smtClean="0">
                <a:latin typeface="Garamond" panose="02020404030301010803" pitchFamily="18" charset="0"/>
              </a:rPr>
              <a:t>Terimlerin Okunuşu</a:t>
            </a:r>
            <a:endParaRPr lang="tr-TR" dirty="0">
              <a:latin typeface="Garamond" panose="02020404030301010803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5" y="1238250"/>
            <a:ext cx="48577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2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2" y="2466975"/>
            <a:ext cx="74580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1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2305050"/>
            <a:ext cx="73914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7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2238375"/>
            <a:ext cx="74390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26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2166937"/>
            <a:ext cx="73914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5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2495550"/>
            <a:ext cx="74390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51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2633662"/>
            <a:ext cx="73818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87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2" y="2452687"/>
            <a:ext cx="74580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08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019300"/>
            <a:ext cx="7467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1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20" y="2638424"/>
            <a:ext cx="30575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04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49149" y="247746"/>
            <a:ext cx="3734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0" u="none" strike="noStrike" baseline="0" dirty="0" smtClean="0">
                <a:latin typeface="Garamond" panose="02020404030301010803" pitchFamily="18" charset="0"/>
              </a:rPr>
              <a:t>Çok sık kullanılan öneklere örnekler</a:t>
            </a:r>
            <a:endParaRPr lang="tr-TR" b="1" dirty="0">
              <a:latin typeface="Garamond" panose="02020404030301010803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185" y="909918"/>
            <a:ext cx="6690910" cy="57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8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24226" y="2967335"/>
            <a:ext cx="1129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0" u="none" strike="noStrike" baseline="0" dirty="0" smtClean="0">
                <a:latin typeface="Garamond" panose="02020404030301010803" pitchFamily="18" charset="0"/>
                <a:cs typeface="Shonar Bangla" panose="020B0502040204020203" pitchFamily="34" charset="0"/>
              </a:rPr>
              <a:t>Latince’deki sesli harfler: 6 tane olup bunlar “</a:t>
            </a:r>
            <a:r>
              <a:rPr lang="es-ES" b="1" i="0" u="none" strike="noStrike" baseline="0" dirty="0" smtClean="0">
                <a:solidFill>
                  <a:srgbClr val="002060"/>
                </a:solidFill>
                <a:latin typeface="Garamond" panose="02020404030301010803" pitchFamily="18" charset="0"/>
                <a:cs typeface="Shonar Bangla" panose="020B0502040204020203" pitchFamily="34" charset="0"/>
              </a:rPr>
              <a:t>a,e,i,o,u,y</a:t>
            </a:r>
            <a:r>
              <a:rPr lang="es-ES" b="1" i="0" u="none" strike="noStrike" baseline="0" dirty="0" smtClean="0">
                <a:latin typeface="Garamond" panose="02020404030301010803" pitchFamily="18" charset="0"/>
                <a:cs typeface="Shonar Bangla" panose="020B0502040204020203" pitchFamily="34" charset="0"/>
              </a:rPr>
              <a:t>” dir. Bunlardan “y” harfi dilimizden farklı</a:t>
            </a:r>
            <a:r>
              <a:rPr lang="tr-TR" b="1" i="0" u="none" strike="noStrike" dirty="0" smtClean="0">
                <a:latin typeface="Garamond" panose="02020404030301010803" pitchFamily="18" charset="0"/>
                <a:cs typeface="Shonar Bangla" panose="020B0502040204020203" pitchFamily="34" charset="0"/>
              </a:rPr>
              <a:t> </a:t>
            </a:r>
            <a:r>
              <a:rPr lang="tr-TR" b="1" i="0" u="none" strike="noStrike" baseline="0" dirty="0" smtClean="0">
                <a:latin typeface="Garamond" panose="02020404030301010803" pitchFamily="18" charset="0"/>
                <a:cs typeface="Shonar Bangla" panose="020B0502040204020203" pitchFamily="34" charset="0"/>
              </a:rPr>
              <a:t>özellik göstererek sesli harfler içinde anılmaktadır.</a:t>
            </a:r>
            <a:endParaRPr lang="tr-TR" b="1" dirty="0">
              <a:latin typeface="Garamond" panose="02020404030301010803" pitchFamily="18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14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7" y="147637"/>
            <a:ext cx="782002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19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571500"/>
            <a:ext cx="7848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58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123825"/>
            <a:ext cx="783907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1062037"/>
            <a:ext cx="78009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11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2676525"/>
            <a:ext cx="78867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17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48401" y="181645"/>
            <a:ext cx="233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Garamond" panose="02020404030301010803" pitchFamily="18" charset="0"/>
              </a:rPr>
              <a:t>S</a:t>
            </a:r>
            <a:r>
              <a:rPr lang="tr-TR" b="1" i="0" u="none" strike="noStrike" baseline="0" dirty="0" smtClean="0">
                <a:latin typeface="Garamond" panose="02020404030301010803" pitchFamily="18" charset="0"/>
              </a:rPr>
              <a:t>onekler için örnekler</a:t>
            </a:r>
            <a:endParaRPr lang="tr-TR" b="1" dirty="0">
              <a:latin typeface="Garamond" panose="02020404030301010803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026" y="688553"/>
            <a:ext cx="6799982" cy="598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1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24226" y="2967335"/>
            <a:ext cx="11295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0" u="none" strike="noStrike" baseline="0" dirty="0" smtClean="0">
                <a:latin typeface="Garamond" panose="02020404030301010803" pitchFamily="18" charset="0"/>
              </a:rPr>
              <a:t>Kaynaştırma ünlüsü</a:t>
            </a:r>
          </a:p>
          <a:p>
            <a:r>
              <a:rPr lang="tr-TR" b="0" i="0" u="none" strike="noStrike" baseline="0" dirty="0" smtClean="0">
                <a:latin typeface="Garamond" panose="02020404030301010803" pitchFamily="18" charset="0"/>
              </a:rPr>
              <a:t>Sıklıkla kaynaştırma ünlüsü “o” harfidir. Bazen “</a:t>
            </a:r>
            <a:r>
              <a:rPr lang="tr-TR" b="0" i="0" u="none" strike="noStrike" baseline="0" dirty="0" err="1" smtClean="0">
                <a:latin typeface="Garamond" panose="02020404030301010803" pitchFamily="18" charset="0"/>
              </a:rPr>
              <a:t>a,e,i</a:t>
            </a:r>
            <a:r>
              <a:rPr lang="tr-TR" b="0" i="0" u="none" strike="noStrike" baseline="0" dirty="0" smtClean="0">
                <a:latin typeface="Garamond" panose="02020404030301010803" pitchFamily="18" charset="0"/>
              </a:rPr>
              <a:t>” gibi harflerde bu görevi yerine getirir.</a:t>
            </a:r>
          </a:p>
          <a:p>
            <a:r>
              <a:rPr lang="tr-TR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Ecocardiography</a:t>
            </a:r>
            <a:r>
              <a:rPr lang="tr-TR" dirty="0" smtClean="0">
                <a:latin typeface="Garamond" panose="02020404030301010803" pitchFamily="18" charset="0"/>
              </a:rPr>
              <a:t>: kalbin iç yapısını grafik olarak kaydetmek</a:t>
            </a:r>
          </a:p>
          <a:p>
            <a:r>
              <a:rPr lang="tr-TR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Hormonotheraphy</a:t>
            </a:r>
            <a:r>
              <a:rPr lang="tr-TR" dirty="0" smtClean="0">
                <a:solidFill>
                  <a:srgbClr val="002060"/>
                </a:solidFill>
                <a:latin typeface="Garamond" panose="02020404030301010803" pitchFamily="18" charset="0"/>
              </a:rPr>
              <a:t>:</a:t>
            </a:r>
            <a:r>
              <a:rPr lang="tr-TR" dirty="0" smtClean="0">
                <a:latin typeface="Garamond" panose="02020404030301010803" pitchFamily="18" charset="0"/>
              </a:rPr>
              <a:t> hormon tedavisi</a:t>
            </a:r>
            <a:endParaRPr lang="tr-T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89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528762"/>
            <a:ext cx="76962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5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2109787"/>
            <a:ext cx="73533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26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2081212"/>
            <a:ext cx="67818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95" y="1766886"/>
            <a:ext cx="74485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3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12" y="1366837"/>
            <a:ext cx="34575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55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24226" y="2136337"/>
            <a:ext cx="112400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i="0" u="none" strike="noStrike" baseline="0" dirty="0" smtClean="0">
                <a:latin typeface="Garamond" panose="02020404030301010803" pitchFamily="18" charset="0"/>
              </a:rPr>
              <a:t>EPONİMLER</a:t>
            </a:r>
          </a:p>
          <a:p>
            <a:pPr algn="just"/>
            <a:endParaRPr lang="tr-TR" b="0" i="0" u="none" strike="noStrike" baseline="0" dirty="0" smtClean="0">
              <a:latin typeface="Garamond" panose="02020404030301010803" pitchFamily="18" charset="0"/>
            </a:endParaRPr>
          </a:p>
          <a:p>
            <a:pPr algn="just"/>
            <a:r>
              <a:rPr lang="tr-TR" b="0" i="0" u="none" strike="noStrike" baseline="0" dirty="0" smtClean="0">
                <a:latin typeface="Garamond" panose="02020404030301010803" pitchFamily="18" charset="0"/>
              </a:rPr>
              <a:t>Bir kişi veya yer ile anılan hastalık, belirti, bulgu, cerrahi alet , test veya sendromlar ya da genel terimlerin özel kişi adlarıyla anılmasıdır. Genellikle de o yapıyı bulan ya da üzerinde çalışan kişilerin isim ya da çoğunlukla soy-isimleriyle adlandırılmasıyla oluşturulur. Örneğin; </a:t>
            </a:r>
          </a:p>
          <a:p>
            <a:pPr algn="just"/>
            <a:endParaRPr lang="tr-TR" b="0" i="0" u="none" strike="noStrike" baseline="0" dirty="0" smtClean="0">
              <a:latin typeface="Garamond" panose="02020404030301010803" pitchFamily="18" charset="0"/>
            </a:endParaRPr>
          </a:p>
          <a:p>
            <a:pPr algn="just"/>
            <a:r>
              <a:rPr lang="tr-TR" b="0" i="0" u="none" strike="noStrike" baseline="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APGAR skoru</a:t>
            </a:r>
            <a:r>
              <a:rPr lang="tr-TR" b="0" i="0" u="none" strike="noStrike" baseline="0" dirty="0" smtClean="0">
                <a:latin typeface="Garamond" panose="02020404030301010803" pitchFamily="18" charset="0"/>
              </a:rPr>
              <a:t>: Yeni doğan döneminde 1. ve 5. dakikalarda bebeğin durumunun değerlendirildiği bir</a:t>
            </a:r>
            <a:r>
              <a:rPr lang="tr-TR" b="0" i="0" u="none" strike="noStrike" dirty="0" smtClean="0">
                <a:latin typeface="Garamond" panose="02020404030301010803" pitchFamily="18" charset="0"/>
              </a:rPr>
              <a:t> </a:t>
            </a:r>
            <a:r>
              <a:rPr lang="tr-TR" b="0" i="0" u="none" strike="noStrike" baseline="0" dirty="0" err="1" smtClean="0">
                <a:latin typeface="Garamond" panose="02020404030301010803" pitchFamily="18" charset="0"/>
              </a:rPr>
              <a:t>skorlama</a:t>
            </a:r>
            <a:r>
              <a:rPr lang="tr-TR" b="0" i="0" u="none" strike="noStrike" baseline="0" dirty="0" smtClean="0">
                <a:latin typeface="Garamond" panose="02020404030301010803" pitchFamily="18" charset="0"/>
              </a:rPr>
              <a:t>. Virginia </a:t>
            </a:r>
            <a:r>
              <a:rPr lang="tr-TR" b="0" i="0" u="none" strike="noStrike" baseline="0" dirty="0" err="1" smtClean="0">
                <a:latin typeface="Garamond" panose="02020404030301010803" pitchFamily="18" charset="0"/>
              </a:rPr>
              <a:t>Apgar</a:t>
            </a:r>
            <a:r>
              <a:rPr lang="tr-TR" b="0" i="0" u="none" strike="noStrike" baseline="0" dirty="0" smtClean="0">
                <a:latin typeface="Garamond" panose="02020404030301010803" pitchFamily="18" charset="0"/>
              </a:rPr>
              <a:t> tarafından bulunmuştur.</a:t>
            </a:r>
          </a:p>
          <a:p>
            <a:pPr algn="just"/>
            <a:r>
              <a:rPr lang="tr-TR" dirty="0" smtClean="0">
                <a:solidFill>
                  <a:srgbClr val="002060"/>
                </a:solidFill>
                <a:latin typeface="Garamond" panose="02020404030301010803" pitchFamily="18" charset="0"/>
              </a:rPr>
              <a:t>BEHÇET Hastalığı</a:t>
            </a:r>
            <a:r>
              <a:rPr lang="tr-TR" dirty="0" smtClean="0">
                <a:latin typeface="Garamond" panose="02020404030301010803" pitchFamily="18" charset="0"/>
              </a:rPr>
              <a:t>: </a:t>
            </a:r>
            <a:r>
              <a:rPr lang="sv-SE" dirty="0" smtClean="0">
                <a:latin typeface="Garamond" panose="02020404030301010803" pitchFamily="18" charset="0"/>
              </a:rPr>
              <a:t>Türk doktoru Hulusi</a:t>
            </a:r>
            <a:r>
              <a:rPr lang="tr-TR" dirty="0" smtClean="0">
                <a:latin typeface="Garamond" panose="02020404030301010803" pitchFamily="18" charset="0"/>
              </a:rPr>
              <a:t> </a:t>
            </a:r>
            <a:r>
              <a:rPr lang="sv-SE" dirty="0" smtClean="0">
                <a:latin typeface="Garamond" panose="02020404030301010803" pitchFamily="18" charset="0"/>
              </a:rPr>
              <a:t>Behçet tarafından tanımlanan hastalık</a:t>
            </a:r>
            <a:endParaRPr lang="tr-T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8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19" y="614361"/>
            <a:ext cx="5581650" cy="56292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091" y="1276348"/>
            <a:ext cx="2705100" cy="43053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140" y="1328735"/>
            <a:ext cx="20859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49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insan vÃ¼cudunun bÃ¶lÃ¼mleri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" y="528943"/>
            <a:ext cx="10743548" cy="60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44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40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15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42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95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91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4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404" y="2276474"/>
            <a:ext cx="76866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23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99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41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42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618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712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785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865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7890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4349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15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745" y="1323974"/>
            <a:ext cx="77819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255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245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0333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8088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9239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3750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924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7453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5530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7541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62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592" y="1938336"/>
            <a:ext cx="75628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9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0250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6678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0848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1127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8858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670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6610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5630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744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31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777" y="1938336"/>
            <a:ext cx="74961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075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1659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844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3071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6922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6538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3058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7299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0893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7209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05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71" y="1990724"/>
            <a:ext cx="74771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153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0880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7432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9746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0334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0655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839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3597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5045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5613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16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59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 rot="16200000">
            <a:off x="-3126037" y="3244333"/>
            <a:ext cx="68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Genel Terminoloji Kuralları ve Tıp Terminolojisi</a:t>
            </a:r>
            <a:endParaRPr lang="tr-TR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2309812"/>
            <a:ext cx="74485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439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8598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0012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4133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5739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237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415</Words>
  <Application>Microsoft Office PowerPoint</Application>
  <PresentationFormat>Geniş ekran</PresentationFormat>
  <Paragraphs>58</Paragraphs>
  <Slides>94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94</vt:i4>
      </vt:variant>
    </vt:vector>
  </HeadingPairs>
  <TitlesOfParts>
    <vt:vector size="100" baseType="lpstr">
      <vt:lpstr>Arial</vt:lpstr>
      <vt:lpstr>Calibri</vt:lpstr>
      <vt:lpstr>Calibri Light</vt:lpstr>
      <vt:lpstr>Garamond</vt:lpstr>
      <vt:lpstr>Shonar Bangla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KILIÇ</dc:creator>
  <cp:lastModifiedBy>KILIÇ</cp:lastModifiedBy>
  <cp:revision>6</cp:revision>
  <dcterms:created xsi:type="dcterms:W3CDTF">2019-05-08T10:22:31Z</dcterms:created>
  <dcterms:modified xsi:type="dcterms:W3CDTF">2019-05-08T11:17:56Z</dcterms:modified>
</cp:coreProperties>
</file>