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6314D55-44EB-4486-903B-CADAD56D7E3B}"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561492E-E543-4F8A-9E49-5B1C8E91AEFE}" type="slidenum">
              <a:rPr lang="tr-TR" smtClean="0"/>
              <a:t>‹#›</a:t>
            </a:fld>
            <a:endParaRPr lang="tr-TR"/>
          </a:p>
        </p:txBody>
      </p:sp>
    </p:spTree>
    <p:extLst>
      <p:ext uri="{BB962C8B-B14F-4D97-AF65-F5344CB8AC3E}">
        <p14:creationId xmlns:p14="http://schemas.microsoft.com/office/powerpoint/2010/main" val="2608352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6314D55-44EB-4486-903B-CADAD56D7E3B}"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561492E-E543-4F8A-9E49-5B1C8E91AEFE}" type="slidenum">
              <a:rPr lang="tr-TR" smtClean="0"/>
              <a:t>‹#›</a:t>
            </a:fld>
            <a:endParaRPr lang="tr-TR"/>
          </a:p>
        </p:txBody>
      </p:sp>
    </p:spTree>
    <p:extLst>
      <p:ext uri="{BB962C8B-B14F-4D97-AF65-F5344CB8AC3E}">
        <p14:creationId xmlns:p14="http://schemas.microsoft.com/office/powerpoint/2010/main" val="2575442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6314D55-44EB-4486-903B-CADAD56D7E3B}"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561492E-E543-4F8A-9E49-5B1C8E91AEFE}"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492013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6314D55-44EB-4486-903B-CADAD56D7E3B}"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561492E-E543-4F8A-9E49-5B1C8E91AEFE}" type="slidenum">
              <a:rPr lang="tr-TR" smtClean="0"/>
              <a:t>‹#›</a:t>
            </a:fld>
            <a:endParaRPr lang="tr-TR"/>
          </a:p>
        </p:txBody>
      </p:sp>
    </p:spTree>
    <p:extLst>
      <p:ext uri="{BB962C8B-B14F-4D97-AF65-F5344CB8AC3E}">
        <p14:creationId xmlns:p14="http://schemas.microsoft.com/office/powerpoint/2010/main" val="550049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6314D55-44EB-4486-903B-CADAD56D7E3B}"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561492E-E543-4F8A-9E49-5B1C8E91AEFE}"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383700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6314D55-44EB-4486-903B-CADAD56D7E3B}"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561492E-E543-4F8A-9E49-5B1C8E91AEFE}" type="slidenum">
              <a:rPr lang="tr-TR" smtClean="0"/>
              <a:t>‹#›</a:t>
            </a:fld>
            <a:endParaRPr lang="tr-TR"/>
          </a:p>
        </p:txBody>
      </p:sp>
    </p:spTree>
    <p:extLst>
      <p:ext uri="{BB962C8B-B14F-4D97-AF65-F5344CB8AC3E}">
        <p14:creationId xmlns:p14="http://schemas.microsoft.com/office/powerpoint/2010/main" val="402872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6314D55-44EB-4486-903B-CADAD56D7E3B}"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561492E-E543-4F8A-9E49-5B1C8E91AEFE}" type="slidenum">
              <a:rPr lang="tr-TR" smtClean="0"/>
              <a:t>‹#›</a:t>
            </a:fld>
            <a:endParaRPr lang="tr-TR"/>
          </a:p>
        </p:txBody>
      </p:sp>
    </p:spTree>
    <p:extLst>
      <p:ext uri="{BB962C8B-B14F-4D97-AF65-F5344CB8AC3E}">
        <p14:creationId xmlns:p14="http://schemas.microsoft.com/office/powerpoint/2010/main" val="30999967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6314D55-44EB-4486-903B-CADAD56D7E3B}"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561492E-E543-4F8A-9E49-5B1C8E91AEFE}" type="slidenum">
              <a:rPr lang="tr-TR" smtClean="0"/>
              <a:t>‹#›</a:t>
            </a:fld>
            <a:endParaRPr lang="tr-TR"/>
          </a:p>
        </p:txBody>
      </p:sp>
    </p:spTree>
    <p:extLst>
      <p:ext uri="{BB962C8B-B14F-4D97-AF65-F5344CB8AC3E}">
        <p14:creationId xmlns:p14="http://schemas.microsoft.com/office/powerpoint/2010/main" val="62472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6314D55-44EB-4486-903B-CADAD56D7E3B}"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561492E-E543-4F8A-9E49-5B1C8E91AEFE}" type="slidenum">
              <a:rPr lang="tr-TR" smtClean="0"/>
              <a:t>‹#›</a:t>
            </a:fld>
            <a:endParaRPr lang="tr-TR"/>
          </a:p>
        </p:txBody>
      </p:sp>
    </p:spTree>
    <p:extLst>
      <p:ext uri="{BB962C8B-B14F-4D97-AF65-F5344CB8AC3E}">
        <p14:creationId xmlns:p14="http://schemas.microsoft.com/office/powerpoint/2010/main" val="3574278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6314D55-44EB-4486-903B-CADAD56D7E3B}"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561492E-E543-4F8A-9E49-5B1C8E91AEFE}" type="slidenum">
              <a:rPr lang="tr-TR" smtClean="0"/>
              <a:t>‹#›</a:t>
            </a:fld>
            <a:endParaRPr lang="tr-TR"/>
          </a:p>
        </p:txBody>
      </p:sp>
    </p:spTree>
    <p:extLst>
      <p:ext uri="{BB962C8B-B14F-4D97-AF65-F5344CB8AC3E}">
        <p14:creationId xmlns:p14="http://schemas.microsoft.com/office/powerpoint/2010/main" val="4284505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6314D55-44EB-4486-903B-CADAD56D7E3B}"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561492E-E543-4F8A-9E49-5B1C8E91AEFE}" type="slidenum">
              <a:rPr lang="tr-TR" smtClean="0"/>
              <a:t>‹#›</a:t>
            </a:fld>
            <a:endParaRPr lang="tr-TR"/>
          </a:p>
        </p:txBody>
      </p:sp>
    </p:spTree>
    <p:extLst>
      <p:ext uri="{BB962C8B-B14F-4D97-AF65-F5344CB8AC3E}">
        <p14:creationId xmlns:p14="http://schemas.microsoft.com/office/powerpoint/2010/main" val="2872199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6314D55-44EB-4486-903B-CADAD56D7E3B}" type="datetimeFigureOut">
              <a:rPr lang="tr-TR" smtClean="0"/>
              <a:t>03.05.2020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561492E-E543-4F8A-9E49-5B1C8E91AEFE}" type="slidenum">
              <a:rPr lang="tr-TR" smtClean="0"/>
              <a:t>‹#›</a:t>
            </a:fld>
            <a:endParaRPr lang="tr-TR"/>
          </a:p>
        </p:txBody>
      </p:sp>
    </p:spTree>
    <p:extLst>
      <p:ext uri="{BB962C8B-B14F-4D97-AF65-F5344CB8AC3E}">
        <p14:creationId xmlns:p14="http://schemas.microsoft.com/office/powerpoint/2010/main" val="1649108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6314D55-44EB-4486-903B-CADAD56D7E3B}" type="datetimeFigureOut">
              <a:rPr lang="tr-TR" smtClean="0"/>
              <a:t>03.05.2020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561492E-E543-4F8A-9E49-5B1C8E91AEFE}" type="slidenum">
              <a:rPr lang="tr-TR" smtClean="0"/>
              <a:t>‹#›</a:t>
            </a:fld>
            <a:endParaRPr lang="tr-TR"/>
          </a:p>
        </p:txBody>
      </p:sp>
    </p:spTree>
    <p:extLst>
      <p:ext uri="{BB962C8B-B14F-4D97-AF65-F5344CB8AC3E}">
        <p14:creationId xmlns:p14="http://schemas.microsoft.com/office/powerpoint/2010/main" val="231738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314D55-44EB-4486-903B-CADAD56D7E3B}" type="datetimeFigureOut">
              <a:rPr lang="tr-TR" smtClean="0"/>
              <a:t>03.05.2020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561492E-E543-4F8A-9E49-5B1C8E91AEFE}" type="slidenum">
              <a:rPr lang="tr-TR" smtClean="0"/>
              <a:t>‹#›</a:t>
            </a:fld>
            <a:endParaRPr lang="tr-TR"/>
          </a:p>
        </p:txBody>
      </p:sp>
    </p:spTree>
    <p:extLst>
      <p:ext uri="{BB962C8B-B14F-4D97-AF65-F5344CB8AC3E}">
        <p14:creationId xmlns:p14="http://schemas.microsoft.com/office/powerpoint/2010/main" val="3334248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6314D55-44EB-4486-903B-CADAD56D7E3B}"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561492E-E543-4F8A-9E49-5B1C8E91AEFE}" type="slidenum">
              <a:rPr lang="tr-TR" smtClean="0"/>
              <a:t>‹#›</a:t>
            </a:fld>
            <a:endParaRPr lang="tr-TR"/>
          </a:p>
        </p:txBody>
      </p:sp>
    </p:spTree>
    <p:extLst>
      <p:ext uri="{BB962C8B-B14F-4D97-AF65-F5344CB8AC3E}">
        <p14:creationId xmlns:p14="http://schemas.microsoft.com/office/powerpoint/2010/main" val="2727482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6314D55-44EB-4486-903B-CADAD56D7E3B}"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561492E-E543-4F8A-9E49-5B1C8E91AEFE}" type="slidenum">
              <a:rPr lang="tr-TR" smtClean="0"/>
              <a:t>‹#›</a:t>
            </a:fld>
            <a:endParaRPr lang="tr-TR"/>
          </a:p>
        </p:txBody>
      </p:sp>
    </p:spTree>
    <p:extLst>
      <p:ext uri="{BB962C8B-B14F-4D97-AF65-F5344CB8AC3E}">
        <p14:creationId xmlns:p14="http://schemas.microsoft.com/office/powerpoint/2010/main" val="256673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6314D55-44EB-4486-903B-CADAD56D7E3B}" type="datetimeFigureOut">
              <a:rPr lang="tr-TR" smtClean="0"/>
              <a:t>03.05.2020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561492E-E543-4F8A-9E49-5B1C8E91AEFE}" type="slidenum">
              <a:rPr lang="tr-TR" smtClean="0"/>
              <a:t>‹#›</a:t>
            </a:fld>
            <a:endParaRPr lang="tr-TR"/>
          </a:p>
        </p:txBody>
      </p:sp>
    </p:spTree>
    <p:extLst>
      <p:ext uri="{BB962C8B-B14F-4D97-AF65-F5344CB8AC3E}">
        <p14:creationId xmlns:p14="http://schemas.microsoft.com/office/powerpoint/2010/main" val="290124099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İfa yeri</a:t>
            </a:r>
            <a:endParaRPr lang="tr-TR" dirty="0"/>
          </a:p>
        </p:txBody>
      </p:sp>
      <p:sp>
        <p:nvSpPr>
          <p:cNvPr id="3" name="İçerik Yer Tutucusu 2"/>
          <p:cNvSpPr>
            <a:spLocks noGrp="1"/>
          </p:cNvSpPr>
          <p:nvPr>
            <p:ph idx="1"/>
          </p:nvPr>
        </p:nvSpPr>
        <p:spPr/>
        <p:txBody>
          <a:bodyPr>
            <a:normAutofit/>
          </a:bodyPr>
          <a:lstStyle/>
          <a:p>
            <a:pPr algn="just"/>
            <a:r>
              <a:rPr lang="tr-TR" b="1" dirty="0" smtClean="0"/>
              <a:t>TBK m. 89</a:t>
            </a:r>
          </a:p>
          <a:p>
            <a:pPr algn="just"/>
            <a:r>
              <a:rPr lang="tr-TR" dirty="0" smtClean="0"/>
              <a:t>«Borcun ifa yeri, tarafların açık veya örtülü iradelerine göre belirlenir. Aksine bir anlaşma yoksa, aşağıdaki hükümler uygulanır; </a:t>
            </a:r>
          </a:p>
          <a:p>
            <a:pPr algn="just"/>
            <a:r>
              <a:rPr lang="tr-TR" dirty="0" smtClean="0"/>
              <a:t> 1. Para borçları, alacaklının ödeme zamanındaki yerleşim yerinde,</a:t>
            </a:r>
          </a:p>
          <a:p>
            <a:pPr algn="just"/>
            <a:r>
              <a:rPr lang="tr-TR" dirty="0" smtClean="0"/>
              <a:t> 2. Parça borçları, sözleşmenin kurulduğu sırada borç konusunun bulunduğu yerde, </a:t>
            </a:r>
          </a:p>
          <a:p>
            <a:pPr algn="just"/>
            <a:r>
              <a:rPr lang="tr-TR" dirty="0" smtClean="0"/>
              <a:t>3. Bunların dışındaki bütün borçlar, doğumları sırasında borçlunun yerleşim yerinde, ifa edilir. Alacaklının yerleşim yerinde ifası gereken bir borcun doğumundan sonra alacaklının yerleşim yerini değiştirmesi sebebiyle ifa önemli ölçüde güçleşmişse borç, alacaklının önceki yerleşim yerinde ifa edilebilir.» </a:t>
            </a:r>
            <a:endParaRPr lang="tr-TR" dirty="0"/>
          </a:p>
        </p:txBody>
      </p:sp>
    </p:spTree>
    <p:extLst>
      <p:ext uri="{BB962C8B-B14F-4D97-AF65-F5344CB8AC3E}">
        <p14:creationId xmlns:p14="http://schemas.microsoft.com/office/powerpoint/2010/main" val="34575570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dirty="0" smtClean="0"/>
              <a:t>Kusursuz imkansızlık halleri:</a:t>
            </a:r>
          </a:p>
          <a:p>
            <a:pPr algn="just"/>
            <a:r>
              <a:rPr lang="tr-TR" dirty="0" smtClean="0"/>
              <a:t>a) Edimlerden biri baştan itibaren imkansızlaşmıştır.</a:t>
            </a:r>
          </a:p>
          <a:p>
            <a:pPr algn="just"/>
            <a:r>
              <a:rPr lang="tr-TR" dirty="0" smtClean="0"/>
              <a:t>b) Edimlerden biri sonradan imkansızlaşmıştır.</a:t>
            </a:r>
          </a:p>
          <a:p>
            <a:pPr algn="just"/>
            <a:r>
              <a:rPr lang="tr-TR" dirty="0" smtClean="0"/>
              <a:t>Kusurlu imkansızlık halleri:</a:t>
            </a:r>
          </a:p>
          <a:p>
            <a:pPr algn="just"/>
            <a:r>
              <a:rPr lang="tr-TR" dirty="0" smtClean="0"/>
              <a:t>a) Seçim hakkı borçluya ait olmakla birlikte imkansızlık alacaklının kusuru sonucu doğmuştur.</a:t>
            </a:r>
          </a:p>
          <a:p>
            <a:pPr algn="just"/>
            <a:r>
              <a:rPr lang="tr-TR" dirty="0" smtClean="0"/>
              <a:t>b) Seçim hakkı alacaklıya ait olmakla birlikte imkansızlık borçlunun kusurundan doğmuştur.</a:t>
            </a:r>
          </a:p>
          <a:p>
            <a:pPr algn="just"/>
            <a:r>
              <a:rPr lang="tr-TR" dirty="0" smtClean="0"/>
              <a:t>c) Borcun doğumundan sonra, fakat seçim hakkının kullanılmasından önce bütün edimler imkansızlaşmıştır.</a:t>
            </a:r>
          </a:p>
          <a:p>
            <a:pPr algn="just"/>
            <a:r>
              <a:rPr lang="tr-TR" dirty="0" smtClean="0"/>
              <a:t>d) Borcun doğumundan ve seçim hakkının kullanılmasından sonra edimlerden biri imkansızlaşmıştır.</a:t>
            </a:r>
          </a:p>
        </p:txBody>
      </p:sp>
    </p:spTree>
    <p:extLst>
      <p:ext uri="{BB962C8B-B14F-4D97-AF65-F5344CB8AC3E}">
        <p14:creationId xmlns:p14="http://schemas.microsoft.com/office/powerpoint/2010/main" val="1811089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Seçimlik yetki</a:t>
            </a:r>
          </a:p>
          <a:p>
            <a:r>
              <a:rPr lang="tr-TR" b="1" dirty="0" smtClean="0"/>
              <a:t>TBK m. 99/II</a:t>
            </a:r>
          </a:p>
          <a:p>
            <a:pPr algn="just"/>
            <a:r>
              <a:rPr lang="tr-TR" dirty="0" smtClean="0"/>
              <a:t>«Ülke parası dışında başka bir para birimiyle ödeme yapılması kararlaştırılmışsa, sözleşmede aynen ödeme veya bu anlama gelen bir ifade bulunmadıkça borç, ödeme günündeki rayiç üzerinden Ülke parasıyla da </a:t>
            </a:r>
            <a:r>
              <a:rPr lang="tr-TR" smtClean="0"/>
              <a:t>ödenebilir.»</a:t>
            </a:r>
            <a:endParaRPr lang="tr-TR" dirty="0"/>
          </a:p>
        </p:txBody>
      </p:sp>
    </p:spTree>
    <p:extLst>
      <p:ext uri="{BB962C8B-B14F-4D97-AF65-F5344CB8AC3E}">
        <p14:creationId xmlns:p14="http://schemas.microsoft.com/office/powerpoint/2010/main" val="3882054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İfa Zamanı</a:t>
            </a:r>
            <a:endParaRPr lang="tr-TR" dirty="0"/>
          </a:p>
        </p:txBody>
      </p:sp>
      <p:sp>
        <p:nvSpPr>
          <p:cNvPr id="3" name="İçerik Yer Tutucusu 2"/>
          <p:cNvSpPr>
            <a:spLocks noGrp="1"/>
          </p:cNvSpPr>
          <p:nvPr>
            <p:ph idx="1"/>
          </p:nvPr>
        </p:nvSpPr>
        <p:spPr/>
        <p:txBody>
          <a:bodyPr/>
          <a:lstStyle/>
          <a:p>
            <a:r>
              <a:rPr lang="tr-TR" b="1" dirty="0" smtClean="0"/>
              <a:t>TBK m. 90</a:t>
            </a:r>
          </a:p>
          <a:p>
            <a:pPr algn="just"/>
            <a:r>
              <a:rPr lang="tr-TR" dirty="0" smtClean="0"/>
              <a:t>«İfa zamanı taraflarca kararlaştırılmadıkça veya hukuki ilişkinin özelliğinden anlaşılmadıkça her borç, doğumu anında muaccel olur.»</a:t>
            </a:r>
            <a:endParaRPr lang="tr-TR" b="1" dirty="0"/>
          </a:p>
        </p:txBody>
      </p:sp>
    </p:spTree>
    <p:extLst>
      <p:ext uri="{BB962C8B-B14F-4D97-AF65-F5344CB8AC3E}">
        <p14:creationId xmlns:p14="http://schemas.microsoft.com/office/powerpoint/2010/main" val="2452147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algn="just"/>
            <a:r>
              <a:rPr lang="tr-TR" dirty="0" smtClean="0"/>
              <a:t>Süreye bağlı borç</a:t>
            </a:r>
          </a:p>
          <a:p>
            <a:pPr algn="just"/>
            <a:r>
              <a:rPr lang="tr-TR" dirty="0" smtClean="0"/>
              <a:t>1. Aya ilişkin sürelerde vade</a:t>
            </a:r>
          </a:p>
          <a:p>
            <a:pPr algn="just"/>
            <a:r>
              <a:rPr lang="tr-TR" b="1" dirty="0" smtClean="0"/>
              <a:t>TBK m. 91: </a:t>
            </a:r>
            <a:r>
              <a:rPr lang="tr-TR" dirty="0" smtClean="0"/>
              <a:t>Borcun ifası için bir ayın başlangıcı veya sonu belirlenmişse, bundan ayın birinci ve sonuncu günü; ayın ortası belirlenmişse, bundan da ayın </a:t>
            </a:r>
            <a:r>
              <a:rPr lang="tr-TR" dirty="0" err="1" smtClean="0"/>
              <a:t>onbeşinci</a:t>
            </a:r>
            <a:r>
              <a:rPr lang="tr-TR" dirty="0" smtClean="0"/>
              <a:t> günü anlaşılır.</a:t>
            </a:r>
          </a:p>
          <a:p>
            <a:pPr algn="just"/>
            <a:r>
              <a:rPr lang="tr-TR" dirty="0" smtClean="0"/>
              <a:t>Borcun ifası için gün belirtilmeksizin sadece ay belirlenmişse, bundan o ayın son günü anlaşılır.</a:t>
            </a:r>
          </a:p>
          <a:p>
            <a:pPr algn="just"/>
            <a:r>
              <a:rPr lang="tr-TR" dirty="0" smtClean="0"/>
              <a:t> Diğer sürelerde vade</a:t>
            </a:r>
          </a:p>
          <a:p>
            <a:pPr algn="just"/>
            <a:r>
              <a:rPr lang="tr-TR" b="1" dirty="0" smtClean="0"/>
              <a:t>TBK m. 92</a:t>
            </a:r>
            <a:r>
              <a:rPr lang="tr-TR" dirty="0" smtClean="0"/>
              <a:t>: Bir borcun veya taraflardan birine düşen herhangi bir yükümlülüğün</a:t>
            </a:r>
          </a:p>
          <a:p>
            <a:pPr algn="just"/>
            <a:r>
              <a:rPr lang="tr-TR" dirty="0" smtClean="0"/>
              <a:t>sözleşmenin kurulmasından başlayarak belli bir sürenin sonunda ifası gerekiyorsa, ifa zamanı</a:t>
            </a:r>
          </a:p>
          <a:p>
            <a:pPr algn="just"/>
            <a:r>
              <a:rPr lang="tr-TR" dirty="0" smtClean="0"/>
              <a:t>aşağıdaki biçimde belirlenir:</a:t>
            </a:r>
          </a:p>
          <a:p>
            <a:pPr algn="just"/>
            <a:r>
              <a:rPr lang="tr-TR" dirty="0" smtClean="0"/>
              <a:t>1. Gün olarak belirlenmiş süre, sözleşmenin kurulduğu gün sayılmaksızın, bu sürenin son günü dolmuş olur. Sekiz veya </a:t>
            </a:r>
            <a:r>
              <a:rPr lang="tr-TR" dirty="0" err="1" smtClean="0"/>
              <a:t>onbeş</a:t>
            </a:r>
            <a:r>
              <a:rPr lang="tr-TR" dirty="0" smtClean="0"/>
              <a:t> gün olarak belirlenmiş süre ise, bir veya iki haftayı değil, tam sekiz veya </a:t>
            </a:r>
            <a:r>
              <a:rPr lang="tr-TR" dirty="0" err="1" smtClean="0"/>
              <a:t>onbeş</a:t>
            </a:r>
            <a:r>
              <a:rPr lang="tr-TR" dirty="0" smtClean="0"/>
              <a:t> günü ifade eder. </a:t>
            </a:r>
            <a:endParaRPr lang="tr-TR" dirty="0"/>
          </a:p>
        </p:txBody>
      </p:sp>
    </p:spTree>
    <p:extLst>
      <p:ext uri="{BB962C8B-B14F-4D97-AF65-F5344CB8AC3E}">
        <p14:creationId xmlns:p14="http://schemas.microsoft.com/office/powerpoint/2010/main" val="2168706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smtClean="0"/>
              <a:t>2. Hafta olarak belirlenmiş süre, son haftanın sözleşmenin kurulduğu güne ismen uyan gününde dolmuş olur.</a:t>
            </a:r>
          </a:p>
          <a:p>
            <a:r>
              <a:rPr lang="tr-TR" dirty="0" smtClean="0"/>
              <a:t>3. Ay olarak veya yıl, yarıyıl ve yılın dörtte biri gibi birden çok ayı içeren bir zaman olarak belirlenmiş süre, sözleşmenin kurulduğu gün ayın kaçıncı günü ise, son ayın bunu karşılayan gününde dolmuş olur. Son ayda bunu karşılayan gün yoksa süre, bu ayın son günü dolmuş sayılır.</a:t>
            </a:r>
          </a:p>
          <a:p>
            <a:r>
              <a:rPr lang="tr-TR" dirty="0" smtClean="0"/>
              <a:t>4. Yarım aydan </a:t>
            </a:r>
            <a:r>
              <a:rPr lang="tr-TR" dirty="0" err="1" smtClean="0"/>
              <a:t>onbeş</a:t>
            </a:r>
            <a:r>
              <a:rPr lang="tr-TR" dirty="0" smtClean="0"/>
              <a:t> günlük süre anlaşılır. Bir veya birden çok ay ve yarım ay olarak belirlenmiş sürenin dolduğu gün, son aya </a:t>
            </a:r>
            <a:r>
              <a:rPr lang="tr-TR" dirty="0" err="1" smtClean="0"/>
              <a:t>onbeş</a:t>
            </a:r>
            <a:r>
              <a:rPr lang="tr-TR" dirty="0" smtClean="0"/>
              <a:t> gün eklenerek belirlenir.</a:t>
            </a:r>
          </a:p>
          <a:p>
            <a:r>
              <a:rPr lang="tr-TR" dirty="0" smtClean="0"/>
              <a:t>Bu kurallar, sürenin sözleşmenin kurulmasından başka bir andan işlemeye başladığı durumlarda da uygulanır.</a:t>
            </a:r>
          </a:p>
          <a:p>
            <a:r>
              <a:rPr lang="tr-TR" dirty="0" smtClean="0"/>
              <a:t>Borçlu, belirli bir süre içinde yerine getirilmesi gereken bir borcu, bu sürenin dolmasından önce ifa etmekle yükümlüdür.</a:t>
            </a:r>
          </a:p>
          <a:p>
            <a:endParaRPr lang="tr-TR" dirty="0"/>
          </a:p>
        </p:txBody>
      </p:sp>
    </p:spTree>
    <p:extLst>
      <p:ext uri="{BB962C8B-B14F-4D97-AF65-F5344CB8AC3E}">
        <p14:creationId xmlns:p14="http://schemas.microsoft.com/office/powerpoint/2010/main" val="1562321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 Tatil günleri</a:t>
            </a:r>
          </a:p>
          <a:p>
            <a:r>
              <a:rPr lang="tr-TR" b="1" dirty="0" smtClean="0"/>
              <a:t>TBK m. 93: </a:t>
            </a:r>
            <a:r>
              <a:rPr lang="tr-TR" dirty="0" smtClean="0"/>
              <a:t>İfa zamanı veya sürenin son günü, kanunlarda tatil olarak kabul edilen bir güne rastlarsa, kendiliğinden bu günü izleyen ve tatil olmayan ilk güne geçer.</a:t>
            </a:r>
          </a:p>
          <a:p>
            <a:r>
              <a:rPr lang="tr-TR" dirty="0" smtClean="0"/>
              <a:t>Aksine anlaşma geçerlidir.</a:t>
            </a:r>
          </a:p>
          <a:p>
            <a:r>
              <a:rPr lang="tr-TR" dirty="0" smtClean="0"/>
              <a:t> İş saatlerinde ifa</a:t>
            </a:r>
          </a:p>
          <a:p>
            <a:r>
              <a:rPr lang="tr-TR" b="1" dirty="0" smtClean="0"/>
              <a:t>TBK m. 94: </a:t>
            </a:r>
            <a:r>
              <a:rPr lang="tr-TR" dirty="0" smtClean="0"/>
              <a:t>Borç, alışılmış iş saatlerinde ifa ve kabul edilir.</a:t>
            </a:r>
          </a:p>
          <a:p>
            <a:r>
              <a:rPr lang="tr-TR" dirty="0" smtClean="0"/>
              <a:t>IV. Sürenin uzatılması</a:t>
            </a:r>
          </a:p>
          <a:p>
            <a:r>
              <a:rPr lang="tr-TR" b="1" dirty="0" smtClean="0"/>
              <a:t>TBK m. 95</a:t>
            </a:r>
            <a:r>
              <a:rPr lang="tr-TR" dirty="0" smtClean="0"/>
              <a:t>: Süre uzatılmış ise yeni süre, aksi kararlaştırılmış olmadıkça, önceki sürenin sona ermesini izleyen birinci günden başlar. </a:t>
            </a:r>
            <a:endParaRPr lang="tr-TR" dirty="0"/>
          </a:p>
        </p:txBody>
      </p:sp>
    </p:spTree>
    <p:extLst>
      <p:ext uri="{BB962C8B-B14F-4D97-AF65-F5344CB8AC3E}">
        <p14:creationId xmlns:p14="http://schemas.microsoft.com/office/powerpoint/2010/main" val="833950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Erken ifa</a:t>
            </a:r>
          </a:p>
          <a:p>
            <a:pPr algn="just"/>
            <a:r>
              <a:rPr lang="tr-TR" b="1" dirty="0" smtClean="0"/>
              <a:t>TBK m. 96</a:t>
            </a:r>
            <a:r>
              <a:rPr lang="tr-TR" dirty="0" smtClean="0"/>
              <a:t>: Sözleşmenin hükümlerinden veya özelliğinden ya da durumun gereğinden tarafların aksini kastettikleri anlaşılmadıkça borçlu, edimini sürenin sona ermesinden önce ifa edebilir. Ancak, kanun veya sözleşme ya da âdet gereği olmadıkça borçlu, erken ifada bulunması sebebiyle indirim yapamaz</a:t>
            </a:r>
            <a:endParaRPr lang="tr-TR" dirty="0"/>
          </a:p>
        </p:txBody>
      </p:sp>
    </p:spTree>
    <p:extLst>
      <p:ext uri="{BB962C8B-B14F-4D97-AF65-F5344CB8AC3E}">
        <p14:creationId xmlns:p14="http://schemas.microsoft.com/office/powerpoint/2010/main" val="1661740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86</a:t>
            </a:r>
          </a:p>
          <a:p>
            <a:pPr algn="just"/>
            <a:r>
              <a:rPr lang="tr-TR" dirty="0" smtClean="0"/>
              <a:t>«Çeşit borçlarında hukuki ilişkiden ve işin özelliğinden aksi anlaşılmadıkça, edimin seçimi borçluya aittir. Ancak borçlunun seçeceği edim, ortalama nitelikten daha düşük olamaz.»</a:t>
            </a:r>
          </a:p>
          <a:p>
            <a:endParaRPr lang="tr-TR" dirty="0"/>
          </a:p>
        </p:txBody>
      </p:sp>
    </p:spTree>
    <p:extLst>
      <p:ext uri="{BB962C8B-B14F-4D97-AF65-F5344CB8AC3E}">
        <p14:creationId xmlns:p14="http://schemas.microsoft.com/office/powerpoint/2010/main" val="3473078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87</a:t>
            </a:r>
          </a:p>
          <a:p>
            <a:pPr algn="just"/>
            <a:r>
              <a:rPr lang="tr-TR" dirty="0" smtClean="0"/>
              <a:t>«Seçimlik borçlarda, hukuki ilişkiden ve işin özelliğinden aksi anlaşılmadıkça, edimlerden birinin seçimi borçluya aittir.»</a:t>
            </a:r>
            <a:endParaRPr lang="tr-TR" b="1" dirty="0" smtClean="0"/>
          </a:p>
          <a:p>
            <a:endParaRPr lang="tr-TR" dirty="0"/>
          </a:p>
        </p:txBody>
      </p:sp>
    </p:spTree>
    <p:extLst>
      <p:ext uri="{BB962C8B-B14F-4D97-AF65-F5344CB8AC3E}">
        <p14:creationId xmlns:p14="http://schemas.microsoft.com/office/powerpoint/2010/main" val="270830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87</a:t>
            </a:r>
          </a:p>
          <a:p>
            <a:pPr algn="just"/>
            <a:r>
              <a:rPr lang="tr-TR" dirty="0" smtClean="0"/>
              <a:t>«Seçimlik borçlarda, hukuki ilişkiden ve işin özelliğinden aksi anlaşılmadıkça, edimlerden birinin seçimi borçluya aittir.»</a:t>
            </a:r>
            <a:endParaRPr lang="tr-TR" b="1" dirty="0" smtClean="0"/>
          </a:p>
          <a:p>
            <a:endParaRPr lang="tr-TR" dirty="0"/>
          </a:p>
        </p:txBody>
      </p:sp>
    </p:spTree>
    <p:extLst>
      <p:ext uri="{BB962C8B-B14F-4D97-AF65-F5344CB8AC3E}">
        <p14:creationId xmlns:p14="http://schemas.microsoft.com/office/powerpoint/2010/main" val="1734407149"/>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60</TotalTime>
  <Words>717</Words>
  <Application>Microsoft Office PowerPoint</Application>
  <PresentationFormat>Geniş ekran</PresentationFormat>
  <Paragraphs>49</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Century Gothic</vt:lpstr>
      <vt:lpstr>Wingdings 3</vt:lpstr>
      <vt:lpstr>Duman</vt:lpstr>
      <vt:lpstr>İfa yeri</vt:lpstr>
      <vt:lpstr>İfa Zamanı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İfa yeri</dc:title>
  <dc:creator>TOSHIBA</dc:creator>
  <cp:lastModifiedBy>TOSHIBA</cp:lastModifiedBy>
  <cp:revision>5</cp:revision>
  <dcterms:created xsi:type="dcterms:W3CDTF">2020-05-02T19:55:00Z</dcterms:created>
  <dcterms:modified xsi:type="dcterms:W3CDTF">2020-05-03T18:33:32Z</dcterms:modified>
</cp:coreProperties>
</file>